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0" r:id="rId3"/>
    <p:sldId id="401" r:id="rId5"/>
    <p:sldId id="501" r:id="rId6"/>
    <p:sldId id="470" r:id="rId7"/>
    <p:sldId id="579" r:id="rId8"/>
    <p:sldId id="506" r:id="rId9"/>
    <p:sldId id="418" r:id="rId10"/>
    <p:sldId id="415" r:id="rId11"/>
    <p:sldId id="363" r:id="rId12"/>
    <p:sldId id="610" r:id="rId13"/>
    <p:sldId id="611" r:id="rId14"/>
    <p:sldId id="612" r:id="rId15"/>
    <p:sldId id="549" r:id="rId16"/>
    <p:sldId id="613" r:id="rId17"/>
    <p:sldId id="614" r:id="rId18"/>
    <p:sldId id="580" r:id="rId19"/>
    <p:sldId id="502" r:id="rId20"/>
    <p:sldId id="615" r:id="rId21"/>
    <p:sldId id="581" r:id="rId22"/>
    <p:sldId id="616" r:id="rId23"/>
    <p:sldId id="617" r:id="rId24"/>
    <p:sldId id="618" r:id="rId25"/>
    <p:sldId id="302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1C1C1C"/>
    <a:srgbClr val="FF00FF"/>
    <a:srgbClr val="319095"/>
    <a:srgbClr val="D16809"/>
    <a:srgbClr val="F3F3F3"/>
    <a:srgbClr val="F5F5F5"/>
    <a:srgbClr val="5FCACB"/>
    <a:srgbClr val="F5841C"/>
    <a:srgbClr val="A0B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25" autoAdjust="0"/>
    <p:restoredTop sz="99816" autoAdjust="0"/>
  </p:normalViewPr>
  <p:slideViewPr>
    <p:cSldViewPr snapToGrid="0" showGuides="1">
      <p:cViewPr varScale="1">
        <p:scale>
          <a:sx n="70" d="100"/>
          <a:sy n="70" d="100"/>
        </p:scale>
        <p:origin x="-96" y="-108"/>
      </p:cViewPr>
      <p:guideLst>
        <p:guide orient="horz" pos="1622"/>
        <p:guide pos="28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C1E6C-1C7A-46AD-9DE2-C229C9E193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pattFill prst="lgGrid">
          <a:fgClr>
            <a:srgbClr val="F3F3F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104245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338700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57314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818176" y="146302"/>
            <a:ext cx="0" cy="27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5338691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6573147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7807602" y="52756"/>
            <a:ext cx="1234456" cy="4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0171" y="490140"/>
            <a:ext cx="9153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 rot="13450455">
            <a:off x="8682067" y="4439898"/>
            <a:ext cx="496115" cy="1260894"/>
            <a:chOff x="11762339" y="3746221"/>
            <a:chExt cx="406107" cy="1155987"/>
          </a:xfrm>
        </p:grpSpPr>
        <p:sp>
          <p:nvSpPr>
            <p:cNvPr id="9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2731254">
            <a:off x="259471" y="-270342"/>
            <a:ext cx="424636" cy="1208734"/>
            <a:chOff x="4454660" y="3810474"/>
            <a:chExt cx="406107" cy="1155987"/>
          </a:xfrm>
        </p:grpSpPr>
        <p:sp>
          <p:nvSpPr>
            <p:cNvPr id="13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3880000" flipV="1">
            <a:off x="73789" y="-26610"/>
            <a:ext cx="159482" cy="453968"/>
            <a:chOff x="4454660" y="3810474"/>
            <a:chExt cx="406107" cy="1155987"/>
          </a:xfrm>
        </p:grpSpPr>
        <p:sp>
          <p:nvSpPr>
            <p:cNvPr id="17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9500000" flipH="1" flipV="1">
            <a:off x="9013919" y="291600"/>
            <a:ext cx="159482" cy="453968"/>
            <a:chOff x="4454660" y="3810474"/>
            <a:chExt cx="406107" cy="1155987"/>
          </a:xfrm>
        </p:grpSpPr>
        <p:sp>
          <p:nvSpPr>
            <p:cNvPr id="25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jpe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jpe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jpe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jpe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3" descr="road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2139802"/>
            <a:ext cx="9144001" cy="30036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B1C5"/>
              </a:clrFrom>
              <a:clrTo>
                <a:srgbClr val="00B1C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100" y="171942"/>
            <a:ext cx="735806" cy="83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87"/>
          <p:cNvGrpSpPr/>
          <p:nvPr/>
        </p:nvGrpSpPr>
        <p:grpSpPr>
          <a:xfrm>
            <a:off x="2589452" y="3034515"/>
            <a:ext cx="3778980" cy="1578944"/>
            <a:chOff x="6240567" y="2900570"/>
            <a:chExt cx="3915294" cy="1916713"/>
          </a:xfrm>
        </p:grpSpPr>
        <p:grpSp>
          <p:nvGrpSpPr>
            <p:cNvPr id="3" name="组合 72"/>
            <p:cNvGrpSpPr/>
            <p:nvPr/>
          </p:nvGrpSpPr>
          <p:grpSpPr>
            <a:xfrm>
              <a:off x="6341196" y="2900570"/>
              <a:ext cx="3814665" cy="1916713"/>
              <a:chOff x="6341196" y="2900570"/>
              <a:chExt cx="3814665" cy="1916713"/>
            </a:xfrm>
          </p:grpSpPr>
          <p:sp>
            <p:nvSpPr>
              <p:cNvPr id="94" name="文本框 79"/>
              <p:cNvSpPr txBox="1"/>
              <p:nvPr/>
            </p:nvSpPr>
            <p:spPr>
              <a:xfrm>
                <a:off x="6341196" y="2900570"/>
                <a:ext cx="3814665" cy="19039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 b="1">
                    <a:solidFill>
                      <a:srgbClr val="F584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新课标人教版</a:t>
                </a:r>
                <a:r>
                  <a:rPr lang="en-US" altLang="zh-CN" dirty="0" smtClean="0">
                    <a:solidFill>
                      <a:schemeClr val="accent3"/>
                    </a:solidFill>
                  </a:rPr>
                  <a:t>·</a:t>
                </a:r>
                <a:r>
                  <a:rPr lang="zh-CN" altLang="en-US" dirty="0" smtClean="0">
                    <a:solidFill>
                      <a:schemeClr val="accent3"/>
                    </a:solidFill>
                  </a:rPr>
                  <a:t>化学</a:t>
                </a:r>
                <a:endParaRPr lang="en-US" altLang="zh-CN" dirty="0" smtClean="0">
                  <a:solidFill>
                    <a:schemeClr val="accent3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accent3"/>
                    </a:solidFill>
                  </a:rPr>
                  <a:t> </a:t>
                </a:r>
                <a:r>
                  <a:rPr lang="zh-CN" altLang="en-US" dirty="0" smtClean="0">
                    <a:solidFill>
                      <a:srgbClr val="D16809"/>
                    </a:solidFill>
                  </a:rPr>
                  <a:t>九年级下</a:t>
                </a:r>
                <a:endParaRPr lang="zh-CN" altLang="en-US" dirty="0">
                  <a:solidFill>
                    <a:srgbClr val="D16809"/>
                  </a:solidFill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6409827" y="3087476"/>
                <a:ext cx="3695730" cy="1729807"/>
              </a:xfrm>
              <a:prstGeom prst="roundRect">
                <a:avLst/>
              </a:prstGeom>
              <a:noFill/>
              <a:ln w="6350">
                <a:solidFill>
                  <a:srgbClr val="A0BF0D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45"/>
            <p:cNvGrpSpPr/>
            <p:nvPr/>
          </p:nvGrpSpPr>
          <p:grpSpPr>
            <a:xfrm rot="2731254">
              <a:off x="6341934" y="2879007"/>
              <a:ext cx="109793" cy="312528"/>
              <a:chOff x="4454660" y="3810474"/>
              <a:chExt cx="406107" cy="1155987"/>
            </a:xfrm>
          </p:grpSpPr>
          <p:sp>
            <p:nvSpPr>
              <p:cNvPr id="91" name="Freeform 16"/>
              <p:cNvSpPr/>
              <p:nvPr/>
            </p:nvSpPr>
            <p:spPr bwMode="auto">
              <a:xfrm flipV="1">
                <a:off x="4459674" y="3810474"/>
                <a:ext cx="396080" cy="564858"/>
              </a:xfrm>
              <a:custGeom>
                <a:avLst/>
                <a:gdLst>
                  <a:gd name="T0" fmla="*/ 284 w 758"/>
                  <a:gd name="T1" fmla="*/ 1081 h 1081"/>
                  <a:gd name="T2" fmla="*/ 758 w 758"/>
                  <a:gd name="T3" fmla="*/ 0 h 1081"/>
                  <a:gd name="T4" fmla="*/ 0 w 758"/>
                  <a:gd name="T5" fmla="*/ 288 h 1081"/>
                  <a:gd name="T6" fmla="*/ 284 w 758"/>
                  <a:gd name="T7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8" h="1081">
                    <a:moveTo>
                      <a:pt x="284" y="1081"/>
                    </a:moveTo>
                    <a:lnTo>
                      <a:pt x="758" y="0"/>
                    </a:lnTo>
                    <a:lnTo>
                      <a:pt x="0" y="288"/>
                    </a:lnTo>
                    <a:lnTo>
                      <a:pt x="284" y="1081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/>
              <p:nvPr/>
            </p:nvSpPr>
            <p:spPr bwMode="auto">
              <a:xfrm rot="15296182">
                <a:off x="4522923" y="4261161"/>
                <a:ext cx="275725" cy="329602"/>
              </a:xfrm>
              <a:custGeom>
                <a:avLst/>
                <a:gdLst>
                  <a:gd name="T0" fmla="*/ 0 w 261"/>
                  <a:gd name="T1" fmla="*/ 0 h 312"/>
                  <a:gd name="T2" fmla="*/ 119 w 261"/>
                  <a:gd name="T3" fmla="*/ 312 h 312"/>
                  <a:gd name="T4" fmla="*/ 119 w 261"/>
                  <a:gd name="T5" fmla="*/ 312 h 312"/>
                  <a:gd name="T6" fmla="*/ 261 w 261"/>
                  <a:gd name="T7" fmla="*/ 0 h 312"/>
                  <a:gd name="T8" fmla="*/ 0 w 26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12">
                    <a:moveTo>
                      <a:pt x="0" y="0"/>
                    </a:moveTo>
                    <a:lnTo>
                      <a:pt x="119" y="312"/>
                    </a:lnTo>
                    <a:lnTo>
                      <a:pt x="119" y="312"/>
                    </a:lnTo>
                    <a:lnTo>
                      <a:pt x="2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2"/>
              <p:cNvSpPr/>
              <p:nvPr/>
            </p:nvSpPr>
            <p:spPr bwMode="auto">
              <a:xfrm rot="7160246">
                <a:off x="4384500" y="4490194"/>
                <a:ext cx="546427" cy="406107"/>
              </a:xfrm>
              <a:custGeom>
                <a:avLst/>
                <a:gdLst>
                  <a:gd name="T0" fmla="*/ 782 w 1067"/>
                  <a:gd name="T1" fmla="*/ 0 h 793"/>
                  <a:gd name="T2" fmla="*/ 0 w 1067"/>
                  <a:gd name="T3" fmla="*/ 288 h 793"/>
                  <a:gd name="T4" fmla="*/ 1067 w 1067"/>
                  <a:gd name="T5" fmla="*/ 793 h 793"/>
                  <a:gd name="T6" fmla="*/ 782 w 1067"/>
                  <a:gd name="T7" fmla="*/ 0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7" h="793">
                    <a:moveTo>
                      <a:pt x="782" y="0"/>
                    </a:moveTo>
                    <a:lnTo>
                      <a:pt x="0" y="288"/>
                    </a:lnTo>
                    <a:lnTo>
                      <a:pt x="1067" y="793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FD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78"/>
          <p:cNvSpPr txBox="1"/>
          <p:nvPr/>
        </p:nvSpPr>
        <p:spPr>
          <a:xfrm>
            <a:off x="3018172" y="2343420"/>
            <a:ext cx="2908489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</a:rPr>
              <a:t>学科素养课件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4" name="Picture 5" descr="cloudand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2786" y="39705"/>
            <a:ext cx="6225455" cy="998520"/>
          </a:xfrm>
          <a:prstGeom prst="rect">
            <a:avLst/>
          </a:prstGeom>
        </p:spPr>
      </p:pic>
      <p:pic>
        <p:nvPicPr>
          <p:cNvPr id="97" name="Picture 4" descr="cloud_ballo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98" name="图片 97" descr="图片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15711" y="1129337"/>
            <a:ext cx="4731629" cy="1284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57 -0.10209 C -0.02722 -0.10602 -0.03307 -0.11204 -0.03932 -0.1169 C -0.04271 -0.11945 -0.04636 -0.12037 -0.04974 -0.12246 C -0.05091 -0.12315 -0.05169 -0.12546 -0.05287 -0.12616 C -0.05417 -0.12709 -0.06354 -0.12963 -0.06432 -0.12986 C -0.07162 -0.13241 -0.07761 -0.13588 -0.08516 -0.13727 C -0.08972 -0.13935 -0.09414 -0.1419 -0.0987 -0.14468 C -0.10222 -0.14676 -0.10391 -0.1456 -0.10703 -0.14838 C -0.11289 -0.15347 -0.11823 -0.15857 -0.12474 -0.16134 C -0.12578 -0.1625 -0.12669 -0.16412 -0.12787 -0.16505 C -0.12891 -0.16597 -0.13008 -0.16597 -0.13099 -0.1669 C -0.1375 -0.17338 -0.14258 -0.18125 -0.14974 -0.18542 C -0.15287 -0.19097 -0.15599 -0.19653 -0.15912 -0.20209 C -0.16081 -0.20509 -0.16341 -0.20533 -0.16537 -0.20764 C -0.16849 -0.21597 -0.17383 -0.22269 -0.17787 -0.22986 C -0.18399 -0.24074 -0.18998 -0.25139 -0.19557 -0.2632 C -0.20365 -0.28033 -0.20729 -0.30556 -0.2112 -0.32616 C -0.21211 -0.33773 -0.2138 -0.34815 -0.21537 -0.35949 C -0.21563 -0.38634 -0.2125 -0.44815 -0.21953 -0.48542 C -0.2224 -0.53079 -0.22149 -0.57037 -0.23307 -0.61134 C -0.23503 -0.61806 -0.23672 -0.62778 -0.23932 -0.63357 C -0.24675 -0.6507 -0.24297 -0.63982 -0.2487 -0.64838 C -0.25248 -0.65394 -0.25638 -0.66227 -0.2612 -0.66505 C -0.27448 -0.67292 -0.28659 -0.67639 -0.30078 -0.67801 C -0.32878 -0.69468 -0.36094 -0.68056 -0.39037 -0.67616 C -0.41211 -0.6632 -0.42669 -0.67824 -0.44349 -0.69468 C -0.44623 -0.69722 -0.44961 -0.69815 -0.45182 -0.70209 C -0.45547 -0.70857 -0.45821 -0.71088 -0.46328 -0.7132 C -0.46732 -0.72037 -0.4724 -0.72153 -0.47682 -0.72801 C -0.48099 -0.73426 -0.48451 -0.73704 -0.48932 -0.74283 C -0.49141 -0.74537 -0.4944 -0.74445 -0.49662 -0.74653 C -0.50313 -0.75301 -0.50612 -0.75625 -0.51328 -0.75949 C -0.51862 -0.76574 -0.52578 -0.76783 -0.53203 -0.7706 C -0.54219 -0.78264 -0.57383 -0.77778 -0.57787 -0.77801 C -0.58867 -0.78449 -0.57656 -0.77801 -0.60391 -0.77801 C -0.65287 -0.77801 -0.70182 -0.77917 -0.75078 -0.77986 C -0.76094 -0.78588 -0.76992 -0.79722 -0.77995 -0.80394 C -0.78334 -0.80625 -0.78568 -0.81134 -0.78932 -0.81134 " pathEditMode="relative" ptsTypes="fffffffffffffffffffffffffffffffffffffA">
                                      <p:cBhvr>
                                        <p:cTn id="31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375983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D:\工作\很多图\记总结.png记总结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15980" y="1136608"/>
            <a:ext cx="1213485" cy="48577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3248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盐的化学性质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6255" y="1741805"/>
            <a:ext cx="7569200" cy="29768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(2)一些常见沉淀的颜色</a:t>
            </a:r>
            <a:endParaRPr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①不溶于水,也不溶于稀硝酸的白色沉淀:AgCl、BaSO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②不溶于水,能溶于酸,且能产生大量气泡,产生的气体能使澄清石灰水变浑浊的白色沉淀:CaCO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、BaCO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等;</a:t>
            </a:r>
            <a:endParaRPr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③不溶于水,能溶于酸,但没有气泡产生的白色沉淀:Mg(OH)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、Al(OH)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等;</a:t>
            </a:r>
            <a:endParaRPr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④蓝色沉淀:Cu(OH)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⑤红褐色沉淀:Fe(OH)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2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D:\工作\很多图\巧记忆（第二版）.png巧记忆（第二版）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7637" y="1110770"/>
            <a:ext cx="1159510" cy="499745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365" y="0"/>
            <a:ext cx="3035935" cy="81851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29819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复分解反应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14425" y="1514475"/>
            <a:ext cx="7122795" cy="19151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复分解发生的条件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有酸参加可不溶,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无酸参加需均溶;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生成水或气体或沉淀都行。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1933203" y="619472"/>
            <a:ext cx="5755640" cy="8991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第十一章  盐  化肥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990159" y="1834814"/>
            <a:ext cx="3329305" cy="57594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sz="3300" smtClean="0">
                <a:solidFill>
                  <a:schemeClr val="accent1"/>
                </a:solidFill>
              </a:rPr>
              <a:t>课题2　化学肥料</a:t>
            </a:r>
            <a:endParaRPr sz="3300" smtClean="0">
              <a:solidFill>
                <a:schemeClr val="accent1"/>
              </a:solidFill>
            </a:endParaRP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/>
        </p:nvGrpSpPr>
        <p:grpSpPr>
          <a:xfrm>
            <a:off x="253365" y="0"/>
            <a:ext cx="4838700" cy="818515"/>
            <a:chOff x="337457" y="0"/>
            <a:chExt cx="5751109" cy="1091406"/>
          </a:xfrm>
        </p:grpSpPr>
        <p:sp>
          <p:nvSpPr>
            <p:cNvPr id="13" name="圆角矩形 12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r="50000" b="51064"/>
          <a:stretch>
            <a:fillRect/>
          </a:stretch>
        </p:blipFill>
        <p:spPr>
          <a:xfrm>
            <a:off x="7992835" y="4016829"/>
            <a:ext cx="1151165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2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26" name="图片 25" descr="D:\工作\很多图\敲黑板.png敲黑板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59881" y="1087225"/>
            <a:ext cx="1052195" cy="44640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43635" y="1933575"/>
            <a:ext cx="6079490" cy="991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氮肥中一定含有氮元素,但含有氮元素的物质不一定都能用作氮肥,如硝酸。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7017" y="348923"/>
            <a:ext cx="46964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常见化肥的种类及作用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2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D:\工作\很多图\巧记忆（第二版）.png巧记忆（第二版）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7637" y="1110770"/>
            <a:ext cx="1159510" cy="499745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365" y="0"/>
            <a:ext cx="4937125" cy="81851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6964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常见化肥的种类及作用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14425" y="1514475"/>
            <a:ext cx="7122795" cy="1453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化肥的主要作用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茎叶黄枯施用氮;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钾抗倒伏磷抗旱(寒)。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2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D:\工作\很多图\刷拓展.png刷拓展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7637" y="1106960"/>
            <a:ext cx="1159510" cy="507365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365" y="0"/>
            <a:ext cx="4940300" cy="81851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46964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常见化肥的种类及作用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3405" y="1708150"/>
            <a:ext cx="7432040" cy="23768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(1)NH</a:t>
            </a:r>
            <a:r>
              <a:rPr sz="20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HCO</a:t>
            </a:r>
            <a:r>
              <a:rPr sz="20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受潮时在常温下就能分解,温度越高,分解越快,分解的化学方程式为NH</a:t>
            </a:r>
            <a:r>
              <a:rPr sz="20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HCO</a:t>
            </a:r>
            <a:r>
              <a:rPr sz="20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NH</a:t>
            </a:r>
            <a:r>
              <a:rPr sz="20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↑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+H</a:t>
            </a:r>
            <a:r>
              <a:rPr sz="20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O+CO</a:t>
            </a:r>
            <a:r>
              <a:rPr sz="20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↑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,因此要注意密封保存,施用时要盖上土或立即灌溉。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(2)豆类植物根部的根瘤菌能把空气中的氮气转化为含氮化合物而吸收,故豆类植物无需或只需施用少量氮肥就可以满足生长所需。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378835" y="2389505"/>
            <a:ext cx="791845" cy="83820"/>
            <a:chOff x="3917" y="7244"/>
            <a:chExt cx="1247" cy="1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917" y="7244"/>
              <a:ext cx="124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917" y="7376"/>
              <a:ext cx="124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475678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D:\工作\很多图\晒图片.png晒图片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99152" y="1115018"/>
            <a:ext cx="1247140" cy="52895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6964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常见化肥的种类及作用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8130" y="3443605"/>
            <a:ext cx="208280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常见的氮肥</a:t>
            </a:r>
            <a:endParaRPr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30600" y="3443605"/>
            <a:ext cx="208280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常见的磷肥</a:t>
            </a:r>
            <a:endParaRPr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01" name="r9hx394.jpg" descr="id:2147514689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130" y="1917700"/>
            <a:ext cx="1658620" cy="1145540"/>
          </a:xfrm>
          <a:prstGeom prst="rect">
            <a:avLst/>
          </a:prstGeom>
        </p:spPr>
      </p:pic>
      <p:pic>
        <p:nvPicPr>
          <p:cNvPr id="1302" name="r9hx395.jpg" descr="id:2147514696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9615" y="1813560"/>
            <a:ext cx="1658620" cy="1249680"/>
          </a:xfrm>
          <a:prstGeom prst="rect">
            <a:avLst/>
          </a:prstGeom>
        </p:spPr>
      </p:pic>
      <p:pic>
        <p:nvPicPr>
          <p:cNvPr id="1303" name="r9hx396.jpg" descr="id:2147514703;FounderCE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3995" y="1945640"/>
            <a:ext cx="1658620" cy="111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81955" y="3443605"/>
            <a:ext cx="208280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常见的钾肥</a:t>
            </a:r>
            <a:endParaRPr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517398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D:\工作\很多图\刷拓展.png刷拓展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36299" y="1122956"/>
            <a:ext cx="1172845" cy="513080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49377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知识点化肥、农药使用的利与弊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6280" y="1635760"/>
            <a:ext cx="7628890" cy="33921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(1)硝酸铵受热易分解,经高温或猛烈撞击后易发生爆炸,所以当硝酸铵结块时,不要用重锤砸碎。</a:t>
            </a:r>
            <a:endParaRPr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(2)硫酸铵不宜长期大量施用,以免使土壤酸化、板结。</a:t>
            </a:r>
            <a:endParaRPr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(3)不合理施用化肥和农药带来的问题:</a:t>
            </a:r>
            <a:endParaRPr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①导致农产品质量下降,甚至污染,危害人类的食物安全和健康。</a:t>
            </a:r>
            <a:endParaRPr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②对土壤质量的影响。土壤质量退化是当前影响人类生存的十大环境问题之一。化肥和农药是造成土壤退化的重要原因。</a:t>
            </a:r>
            <a:endParaRPr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③对水体环境的影响。化肥对水体的污染造成我国江河湖泊的富营养化十分严重。</a:t>
            </a:r>
            <a:endParaRPr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④对大气环境的影响。</a:t>
            </a:r>
            <a:endParaRPr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525526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D:\工作\很多图\晒图片.png晒图片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99152" y="1115018"/>
            <a:ext cx="1247140" cy="52895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50393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化肥、农药使用的利与弊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9295" y="3443605"/>
            <a:ext cx="208280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水华现象</a:t>
            </a:r>
            <a:endParaRPr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44465" y="3443605"/>
            <a:ext cx="208280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赤潮现象</a:t>
            </a:r>
            <a:endParaRPr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10" name="r9hx397.jpg" descr="id:2147514785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6700" y="2101215"/>
            <a:ext cx="1836420" cy="1116965"/>
          </a:xfrm>
          <a:prstGeom prst="rect">
            <a:avLst/>
          </a:prstGeom>
        </p:spPr>
      </p:pic>
      <p:pic>
        <p:nvPicPr>
          <p:cNvPr id="1311" name="r9hx398.jpg" descr="id:2147514792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9510" y="2128520"/>
            <a:ext cx="1836420" cy="1046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391033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D:\工作\很多图\点方法.png点方法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04231" y="1115653"/>
            <a:ext cx="1236980" cy="52768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6677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化肥的简易鉴别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2375" y="1557020"/>
            <a:ext cx="7240270" cy="991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常见的氮肥及鉴别方法</a:t>
            </a:r>
            <a:endParaRPr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氨水是氨气的水溶液,有强烈刺鼻气味,通过状态即可鉴别。</a:t>
            </a:r>
            <a:endParaRPr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20" name="r9hx400.jpg" descr="id:2147514858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5710" y="2836545"/>
            <a:ext cx="1437640" cy="9537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81780" y="3990340"/>
            <a:ext cx="208280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氨水</a:t>
            </a:r>
            <a:endParaRPr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1933203" y="619472"/>
            <a:ext cx="5755640" cy="8991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zh-CN" altLang="en-US" sz="5400" dirty="0" smtClean="0">
                <a:solidFill>
                  <a:schemeClr val="accent1"/>
                </a:solidFill>
                <a:latin typeface="隶书" pitchFamily="49" charset="-122"/>
                <a:ea typeface="隶书" pitchFamily="49" charset="-122"/>
              </a:rPr>
              <a:t>第十一章  盐  化肥</a:t>
            </a:r>
            <a:endParaRPr lang="zh-CN" altLang="en-US" sz="5400" dirty="0">
              <a:solidFill>
                <a:schemeClr val="accent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4" name="文本框 78"/>
          <p:cNvSpPr txBox="1"/>
          <p:nvPr/>
        </p:nvSpPr>
        <p:spPr>
          <a:xfrm>
            <a:off x="2990159" y="1834814"/>
            <a:ext cx="4586605" cy="57594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sz="3300" smtClean="0">
                <a:solidFill>
                  <a:schemeClr val="accent1"/>
                </a:solidFill>
              </a:rPr>
              <a:t>课题1　生活中常见的盐</a:t>
            </a:r>
            <a:endParaRPr sz="3300" smtClean="0">
              <a:solidFill>
                <a:schemeClr val="accent1"/>
              </a:solidFill>
            </a:endParaRPr>
          </a:p>
        </p:txBody>
      </p:sp>
      <p:pic>
        <p:nvPicPr>
          <p:cNvPr id="25" name="Picture 12" descr="clouds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21839" y="3102759"/>
            <a:ext cx="4771653" cy="827958"/>
          </a:xfrm>
          <a:prstGeom prst="rect">
            <a:avLst/>
          </a:prstGeom>
        </p:spPr>
      </p:pic>
      <p:pic>
        <p:nvPicPr>
          <p:cNvPr id="26" name="Picture 10" descr="field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457" y="3838045"/>
            <a:ext cx="8916747" cy="1354442"/>
          </a:xfrm>
          <a:prstGeom prst="rect">
            <a:avLst/>
          </a:prstGeom>
        </p:spPr>
      </p:pic>
      <p:pic>
        <p:nvPicPr>
          <p:cNvPr id="27" name="Picture 11" descr="serv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59528" y="3294761"/>
            <a:ext cx="3559629" cy="19548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391033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D:\工作\很多图\点方法.png点方法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04231" y="1115653"/>
            <a:ext cx="1236980" cy="52768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6677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化肥的简易鉴别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7925" y="1557020"/>
            <a:ext cx="7240270" cy="19151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常见的氮肥及鉴别方法</a:t>
            </a:r>
            <a:endParaRPr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碳酸氢铵又称碳铵,常温下是白色晶体,化学性质不稳定。碳酸氢铵受热易分解,生成氨气、水、二氧化碳。其中氨气有特殊的氨臭味,所以通过刺激性气味即可辨别。</a:t>
            </a:r>
            <a:endParaRPr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16960" y="4592320"/>
            <a:ext cx="188404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sz="16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碳酸氢铵</a:t>
            </a:r>
            <a:endParaRPr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21" name="r9hx401.jpg" descr="id:2147514865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790" y="3472180"/>
            <a:ext cx="1978660" cy="114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391033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D:\工作\很多图\点方法.png点方法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04231" y="1115653"/>
            <a:ext cx="1236980" cy="52768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6677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化肥的简易鉴别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2375" y="1557020"/>
            <a:ext cx="7240270" cy="1453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常见的氮肥及鉴别方法</a:t>
            </a:r>
            <a:endParaRPr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尿素是白色晶体或粉末,化学式为CO(NH</a:t>
            </a:r>
            <a:r>
              <a:rPr sz="2000" baseline="-25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sz="2000" baseline="-25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,属于有机氮肥,与碱混合研磨无刺激性气味。</a:t>
            </a:r>
            <a:endParaRPr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01110" y="4257675"/>
            <a:ext cx="208280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尿素</a:t>
            </a:r>
            <a:endParaRPr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22" name="r9hx402.jpg" descr="id:2147514872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4705" y="3131185"/>
            <a:ext cx="1783080" cy="100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391033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D:\工作\很多图\点方法.png点方法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04231" y="1115653"/>
            <a:ext cx="1236980" cy="52768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6677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化肥的简易鉴别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2375" y="1557020"/>
            <a:ext cx="7240270" cy="1453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常见的氮肥及鉴别方法</a:t>
            </a:r>
            <a:endParaRPr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硝酸铵是无色无臭的透明结晶或呈白色的结晶,与碱混合研磨有刺激性气味。</a:t>
            </a:r>
            <a:endParaRPr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83635" y="4410075"/>
            <a:ext cx="208280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sz="16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硝酸铵</a:t>
            </a:r>
            <a:endParaRPr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23" name="r9hx403.jpg" descr="id:2147514879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3565" y="2762885"/>
            <a:ext cx="2034540" cy="143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78"/>
          <p:cNvSpPr txBox="1"/>
          <p:nvPr/>
        </p:nvSpPr>
        <p:spPr>
          <a:xfrm>
            <a:off x="3711968" y="2078424"/>
            <a:ext cx="2123477" cy="655252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 smtClean="0">
                <a:solidFill>
                  <a:schemeClr val="accent5"/>
                </a:solidFill>
              </a:rPr>
              <a:t>谢    谢</a:t>
            </a:r>
            <a:endParaRPr lang="zh-CN" altLang="en-US" sz="5400" dirty="0">
              <a:solidFill>
                <a:schemeClr val="accent5"/>
              </a:solidFill>
            </a:endParaRPr>
          </a:p>
        </p:txBody>
      </p:sp>
      <p:pic>
        <p:nvPicPr>
          <p:cNvPr id="44" name="Picture 4" descr="clouds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05475" y="123144"/>
            <a:ext cx="3228975" cy="611433"/>
          </a:xfrm>
          <a:prstGeom prst="rect">
            <a:avLst/>
          </a:prstGeom>
        </p:spPr>
      </p:pic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4076700"/>
            <a:ext cx="9183278" cy="1066800"/>
          </a:xfrm>
          <a:prstGeom prst="rect">
            <a:avLst/>
          </a:prstGeom>
        </p:spPr>
      </p:pic>
      <p:pic>
        <p:nvPicPr>
          <p:cNvPr id="47" name="Picture 4" descr="cloud_ball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96518" y="5143500"/>
            <a:ext cx="842657" cy="689895"/>
          </a:xfrm>
          <a:prstGeom prst="rect">
            <a:avLst/>
          </a:prstGeom>
        </p:spPr>
      </p:pic>
      <p:pic>
        <p:nvPicPr>
          <p:cNvPr id="48" name="Picture 4" descr="clouds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3850" y="513669"/>
            <a:ext cx="5134350" cy="972232"/>
          </a:xfrm>
          <a:prstGeom prst="rect">
            <a:avLst/>
          </a:prstGeom>
        </p:spPr>
      </p:pic>
      <p:pic>
        <p:nvPicPr>
          <p:cNvPr id="49" name="Picture 10" descr="togeth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4378" y="3448050"/>
            <a:ext cx="4251379" cy="1200150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76925" y="4352925"/>
            <a:ext cx="800100" cy="7905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4 -0.24838 C 0.03346 -0.25232 0.02799 -0.25787 0.02213 -0.2625 C 0.01888 -0.26505 0.01549 -0.26597 0.01237 -0.26783 C 0.0112 -0.26852 0.01041 -0.27084 0.00937 -0.27153 C 0.0082 -0.27222 -0.00065 -0.27477 -0.00143 -0.275 C -0.00834 -0.27732 -0.01393 -0.28079 -0.0211 -0.28195 C -0.02539 -0.28403 -0.02956 -0.28634 -0.03386 -0.28912 C -0.03711 -0.29097 -0.03867 -0.29005 -0.04167 -0.29259 C -0.04714 -0.29746 -0.05222 -0.30232 -0.05834 -0.30486 C -0.05925 -0.30602 -0.06016 -0.30764 -0.0612 -0.30857 C -0.06224 -0.30949 -0.06328 -0.30949 -0.06419 -0.31019 C -0.07031 -0.31644 -0.07513 -0.32384 -0.0819 -0.32801 C -0.08477 -0.3331 -0.08776 -0.33843 -0.09076 -0.34375 C -0.09232 -0.34676 -0.09479 -0.34699 -0.09662 -0.34908 C -0.09948 -0.35695 -0.10456 -0.36343 -0.10834 -0.37037 C -0.11406 -0.38056 -0.11979 -0.39074 -0.125 -0.40209 C -0.13268 -0.41829 -0.13607 -0.44236 -0.13972 -0.46204 C -0.14063 -0.47315 -0.14219 -0.4831 -0.14362 -0.49375 C -0.14388 -0.51945 -0.14102 -0.57824 -0.14753 -0.61389 C -0.15026 -0.65695 -0.14948 -0.69468 -0.16029 -0.7338 C -0.16224 -0.74028 -0.1638 -0.74954 -0.16628 -0.75509 C -0.17318 -0.7713 -0.16966 -0.76088 -0.175 -0.76921 C -0.17865 -0.77431 -0.18229 -0.78241 -0.18685 -0.78496 C -0.19935 -0.79259 -0.21068 -0.79584 -0.22409 -0.79746 C -0.25052 -0.8132 -0.28073 -0.79977 -0.30847 -0.7956 C -0.32891 -0.78334 -0.34271 -0.79769 -0.35847 -0.8132 C -0.36107 -0.81574 -0.36432 -0.81644 -0.36641 -0.82037 C -0.36979 -0.82639 -0.3724 -0.82871 -0.37709 -0.83079 C -0.38099 -0.83773 -0.38568 -0.83889 -0.38985 -0.84491 C -0.39375 -0.85093 -0.39714 -0.85371 -0.40169 -0.85903 C -0.40365 -0.86158 -0.40638 -0.86065 -0.40847 -0.86273 C -0.41472 -0.86875 -0.41745 -0.87199 -0.42422 -0.875 C -0.4293 -0.88102 -0.43594 -0.88287 -0.44193 -0.88565 C -0.45143 -0.89699 -0.48125 -0.89236 -0.48503 -0.89259 C -0.49518 -0.89884 -0.48386 -0.89259 -0.50951 -0.89259 C -0.55573 -0.89259 -0.60182 -0.89375 -0.64792 -0.89445 C -0.65742 -0.90023 -0.66589 -0.91088 -0.67539 -0.91736 C -0.67852 -0.91968 -0.68073 -0.92431 -0.68412 -0.92431 " pathEditMode="relative" rAng="0" ptsTypes="fffffffffffffffffffffffffffffffffffffA">
                                      <p:cBhvr>
                                        <p:cTn id="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-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 " pathEditMode="relative" rAng="0" ptsTypes="ffffffffffffffffffffffffffffffffA">
                                      <p:cBhvr>
                                        <p:cTn id="3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2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D:\工作\很多图\敲黑板.png敲黑板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49539" y="1106960"/>
            <a:ext cx="1195705" cy="507365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365" y="0"/>
            <a:ext cx="6356350" cy="81851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60680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几种重要的盐的物理性质及用途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0080" y="1938655"/>
            <a:ext cx="7599045" cy="19151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盐是一类物质的总称。化学中的很多盐都是有毒的,不能食用,如工业上常用的一种叫亚硝酸钠(NaNO</a:t>
            </a:r>
            <a:r>
              <a:rPr sz="20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)的盐,其外观与食盐很相似,也有咸味,但是亚硝酸钠有较强毒性,人食用0.2克到0.5克就可能出现中毒症状,如果一次性误食3克,就可能造成死亡,故不能食用。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630809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D:\工作\很多图\小实验.png小实验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97247" y="1122956"/>
            <a:ext cx="1250950" cy="513080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60680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几种重要的盐的物理性质及用途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0090" y="1635760"/>
            <a:ext cx="7370445" cy="283845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亚硝酸钠与氯化钠的鉴别: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取样加稀硫酸并微热,若有红棕色的气体产生,则是亚硝酸钠。 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原理:亚硝酸钠与稀硫酸反应,生成亚硝酸(HNO</a:t>
            </a:r>
            <a:r>
              <a:rPr sz="20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)。亚硝酸不稳定,仅存在于冷的稀溶液中,微热甚至常温下也会分解,产生红棕色的二氧化氮气体:NaNO</a:t>
            </a:r>
            <a:r>
              <a:rPr lang="en-US"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+H</a:t>
            </a:r>
            <a:r>
              <a:rPr lang="en-US"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SO4(稀)             NaHSO</a:t>
            </a:r>
            <a:r>
              <a:rPr lang="en-US"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+ HNO</a:t>
            </a:r>
            <a:r>
              <a:rPr lang="en-US"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2HNO</a:t>
            </a:r>
            <a:r>
              <a:rPr lang="en-US"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NO↑+ NO</a:t>
            </a:r>
            <a:r>
              <a:rPr lang="en-US"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↑+ H</a:t>
            </a:r>
            <a:r>
              <a:rPr lang="en-US"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O。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48155" y="4225290"/>
            <a:ext cx="791845" cy="83820"/>
            <a:chOff x="3917" y="7244"/>
            <a:chExt cx="1247" cy="1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917" y="7244"/>
              <a:ext cx="124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917" y="7376"/>
              <a:ext cx="124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4711700" y="3736340"/>
            <a:ext cx="791845" cy="83820"/>
            <a:chOff x="3917" y="7244"/>
            <a:chExt cx="1247" cy="132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917" y="7244"/>
              <a:ext cx="124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917" y="7376"/>
              <a:ext cx="124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6292850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D:\工作\很多图\晒图片.png晒图片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99152" y="1115018"/>
            <a:ext cx="1247140" cy="52895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60680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几种重要的盐的物理性质及用途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20825" y="3095625"/>
            <a:ext cx="151257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碳酸钠固体</a:t>
            </a:r>
            <a:endParaRPr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01" name="r9hx375.jpg" descr="id:2147514145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305" y="1789113"/>
            <a:ext cx="1440180" cy="1056005"/>
          </a:xfrm>
          <a:prstGeom prst="rect">
            <a:avLst/>
          </a:prstGeom>
        </p:spPr>
      </p:pic>
      <p:pic>
        <p:nvPicPr>
          <p:cNvPr id="1202" name="r9hx376.jpg" descr="id:2147514152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1065" y="1870393"/>
            <a:ext cx="1437640" cy="974725"/>
          </a:xfrm>
          <a:prstGeom prst="rect">
            <a:avLst/>
          </a:prstGeom>
        </p:spPr>
      </p:pic>
      <p:pic>
        <p:nvPicPr>
          <p:cNvPr id="1203" name="r9hx377.jpg" descr="id:2147514159;FounderCE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5005" y="1994853"/>
            <a:ext cx="1437640" cy="8502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41065" y="3095625"/>
            <a:ext cx="151257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碳酸氢钠固体</a:t>
            </a:r>
            <a:endParaRPr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59780" y="3095625"/>
            <a:ext cx="151257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碳酸钙固体</a:t>
            </a:r>
            <a:endParaRPr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/>
        </p:nvGrpSpPr>
        <p:grpSpPr>
          <a:xfrm>
            <a:off x="253365" y="0"/>
            <a:ext cx="3567430" cy="818515"/>
            <a:chOff x="337457" y="0"/>
            <a:chExt cx="5751109" cy="1091406"/>
          </a:xfrm>
        </p:grpSpPr>
        <p:sp>
          <p:nvSpPr>
            <p:cNvPr id="13" name="圆角矩形 12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r="50000" b="51064"/>
          <a:stretch>
            <a:fillRect/>
          </a:stretch>
        </p:blipFill>
        <p:spPr>
          <a:xfrm>
            <a:off x="7992835" y="4016829"/>
            <a:ext cx="1151165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2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26" name="图片 25" descr="D:\工作\很多图\解疑难.png解疑难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15595" y="1057275"/>
            <a:ext cx="1210310" cy="51371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726565" y="1040765"/>
            <a:ext cx="27736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钟乳石的形成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7017" y="348923"/>
            <a:ext cx="33248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盐的化学性质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3365" y="1743710"/>
            <a:ext cx="7052310" cy="29768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石灰岩的主要成分是碳酸钙,当遇到溶有二氧化碳的水时,会反应生成溶解性较大的碳酸氢钙:CaCO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+CO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+H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               Ca(HCO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。因此,石灰岩地区长期被含有二氧化碳的雨水侵蚀,就形成了溶洞。碳酸氢钙水溶液遇热或当压强突然变小时,溶解在水里的碳酸氢钙就会分解,重新生成碳酸钙沉积下来,同时放出二氧化碳:Ca(HCO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sz="1800" baseline="-250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CaCO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↓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+CO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↑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+H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O。石灰岩溶洞里奇特的钟乳石、石笋、石柱等就是这样形成的。</a:t>
            </a:r>
            <a:endParaRPr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19" name="r9hx378.jpg" descr="id:2147514239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7448" y="2167890"/>
            <a:ext cx="1294765" cy="111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88885" y="3345815"/>
            <a:ext cx="2773680" cy="3911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pPr>
              <a:lnSpc>
                <a:spcPct val="15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天然钟乳石</a:t>
            </a:r>
            <a:endParaRPr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744085" y="2389505"/>
            <a:ext cx="791845" cy="83820"/>
            <a:chOff x="3917" y="7244"/>
            <a:chExt cx="1247" cy="132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917" y="7244"/>
              <a:ext cx="124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917" y="7376"/>
              <a:ext cx="124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6176010" y="3653155"/>
            <a:ext cx="791845" cy="83820"/>
            <a:chOff x="3917" y="7244"/>
            <a:chExt cx="1247" cy="132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917" y="7244"/>
              <a:ext cx="124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917" y="7376"/>
              <a:ext cx="124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画笔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5082" y="4016829"/>
            <a:ext cx="1126671" cy="1126671"/>
          </a:xfrm>
          <a:prstGeom prst="rect">
            <a:avLst/>
          </a:prstGeom>
        </p:spPr>
      </p:pic>
      <p:pic>
        <p:nvPicPr>
          <p:cNvPr id="24" name="图片 23" descr="下方素材.png"/>
          <p:cNvPicPr>
            <a:picLocks noChangeAspect="1"/>
          </p:cNvPicPr>
          <p:nvPr/>
        </p:nvPicPr>
        <p:blipFill>
          <a:blip r:embed="rId2" cstate="print"/>
          <a:srcRect t="65517"/>
          <a:stretch>
            <a:fillRect/>
          </a:stretch>
        </p:blipFill>
        <p:spPr>
          <a:xfrm>
            <a:off x="3967844" y="4653643"/>
            <a:ext cx="1894113" cy="489857"/>
          </a:xfrm>
          <a:prstGeom prst="rect">
            <a:avLst/>
          </a:prstGeom>
        </p:spPr>
      </p:pic>
      <p:pic>
        <p:nvPicPr>
          <p:cNvPr id="16" name="图片 15" descr="D:\工作\很多图\敲黑板.png敲黑板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76209" y="1118391"/>
            <a:ext cx="1142365" cy="484505"/>
          </a:xfrm>
          <a:prstGeom prst="rect">
            <a:avLst/>
          </a:prstGeom>
        </p:spPr>
      </p:pic>
      <p:grpSp>
        <p:nvGrpSpPr>
          <p:cNvPr id="2" name="组合 18"/>
          <p:cNvGrpSpPr/>
          <p:nvPr/>
        </p:nvGrpSpPr>
        <p:grpSpPr>
          <a:xfrm>
            <a:off x="253365" y="0"/>
            <a:ext cx="3714750" cy="818515"/>
            <a:chOff x="337457" y="0"/>
            <a:chExt cx="5751109" cy="1091406"/>
          </a:xfrm>
        </p:grpSpPr>
        <p:sp>
          <p:nvSpPr>
            <p:cNvPr id="21" name="圆角矩形 20"/>
            <p:cNvSpPr/>
            <p:nvPr/>
          </p:nvSpPr>
          <p:spPr>
            <a:xfrm>
              <a:off x="337457" y="405606"/>
              <a:ext cx="5751109" cy="6858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10175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5400000">
              <a:off x="5112570" y="208756"/>
              <a:ext cx="419100" cy="1588"/>
            </a:xfrm>
            <a:prstGeom prst="lin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07017" y="348923"/>
            <a:ext cx="33248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盐的化学性质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6250" y="1757045"/>
            <a:ext cx="7781290" cy="1453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活泼金属与盐酸反应也会产生气体(H</a:t>
            </a:r>
            <a:r>
              <a:rPr sz="20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),检验物质中是否含有C</a:t>
            </a:r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en-US" sz="20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sz="20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2-</a:t>
            </a:r>
            <a:endParaRPr lang="en-US" sz="2000" baseline="30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(或HC</a:t>
            </a:r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en-US" sz="20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sz="20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)时,必须将产生的气体通入澄清石灰水中以验证该气体是二氧化碳,才能证明该物质中含有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</a:t>
            </a:r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</a:t>
            </a:r>
            <a:r>
              <a:rPr lang="en-US" sz="20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en-US" sz="20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2-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(或HC</a:t>
            </a:r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</a:t>
            </a:r>
            <a:r>
              <a:rPr lang="en-US" sz="20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en-US" sz="20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376491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D:\工作\很多图\点方法.png点方法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04231" y="1115653"/>
            <a:ext cx="1236980" cy="52768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343" y="3990228"/>
            <a:ext cx="971550" cy="97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3248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盐的化学性质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65580" y="1757045"/>
            <a:ext cx="5770880" cy="19151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(1)碳酸钠与氢氧化钙反应可用于工业上制取烧碱:Ca(OH)</a:t>
            </a:r>
            <a:r>
              <a:rPr sz="2000" baseline="-25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+Na</a:t>
            </a:r>
            <a:r>
              <a:rPr sz="2000" baseline="-25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</a:t>
            </a:r>
            <a:r>
              <a:rPr sz="2000" baseline="-25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2NaOH+CaCO</a:t>
            </a:r>
            <a:r>
              <a:rPr sz="2000" baseline="-25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↓</a:t>
            </a:r>
            <a:r>
              <a:rPr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(2)利用该反应原理可以除去氢氧化钠溶液中混有的氢氧化钙或碳酸钠。</a:t>
            </a:r>
            <a:endParaRPr sz="2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22395" y="2486660"/>
            <a:ext cx="791845" cy="83820"/>
            <a:chOff x="3917" y="7244"/>
            <a:chExt cx="1247" cy="1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917" y="7244"/>
              <a:ext cx="124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917" y="7376"/>
              <a:ext cx="124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71450" y="0"/>
            <a:ext cx="3759835" cy="818515"/>
            <a:chOff x="444500" y="496094"/>
            <a:chExt cx="2362200" cy="1091406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444500" y="901700"/>
              <a:ext cx="2362200" cy="685800"/>
            </a:xfrm>
            <a:prstGeom prst="round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7810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885950" y="704850"/>
              <a:ext cx="419100" cy="1588"/>
            </a:xfrm>
            <a:prstGeom prst="line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图片 13" descr="D:\工作\很多图\记总结.png记总结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15980" y="1136608"/>
            <a:ext cx="1213485" cy="485775"/>
          </a:xfrm>
          <a:prstGeom prst="rect">
            <a:avLst/>
          </a:prstGeom>
        </p:spPr>
      </p:pic>
      <p:pic>
        <p:nvPicPr>
          <p:cNvPr id="21" name="图片 20" descr="book3.png"/>
          <p:cNvPicPr>
            <a:picLocks noChangeAspect="1"/>
          </p:cNvPicPr>
          <p:nvPr/>
        </p:nvPicPr>
        <p:blipFill>
          <a:blip r:embed="rId2" cstate="print"/>
          <a:srcRect l="10980" t="7891" r="17050" b="13779"/>
          <a:stretch>
            <a:fillRect/>
          </a:stretch>
        </p:blipFill>
        <p:spPr>
          <a:xfrm>
            <a:off x="7968343" y="3947300"/>
            <a:ext cx="971550" cy="10574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017" y="348923"/>
            <a:ext cx="33248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知识点 盐的化学性质</a:t>
            </a:r>
            <a:endParaRPr lang="zh-CN" altLang="en-US" sz="27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6255" y="1741805"/>
            <a:ext cx="7094220" cy="21456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(1)一些常见的有色溶液</a:t>
            </a:r>
            <a:endParaRPr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①蓝色溶液:含Cu</a:t>
            </a:r>
            <a:r>
              <a:rPr sz="1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2+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的溶液,如CuSO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溶液、CuCl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溶液;</a:t>
            </a:r>
            <a:endParaRPr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②(棕)黄色溶液:含Fe</a:t>
            </a:r>
            <a:r>
              <a:rPr sz="1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3+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的溶液,如FeCl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溶液、Fe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(SO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溶液;</a:t>
            </a:r>
            <a:endParaRPr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③浅绿色溶液:含Fe</a:t>
            </a:r>
            <a:r>
              <a:rPr sz="1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2+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的溶液,如FeSO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溶液、FeCl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溶液;</a:t>
            </a:r>
            <a:endParaRPr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④紫红色溶液:如KMnO</a:t>
            </a:r>
            <a:r>
              <a:rPr sz="1800" baseline="-25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溶液。</a:t>
            </a:r>
            <a:endParaRPr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6C4A"/>
      </a:accent1>
      <a:accent2>
        <a:srgbClr val="5FCACB"/>
      </a:accent2>
      <a:accent3>
        <a:srgbClr val="A0BF0D"/>
      </a:accent3>
      <a:accent4>
        <a:srgbClr val="FDB900"/>
      </a:accent4>
      <a:accent5>
        <a:srgbClr val="319095"/>
      </a:accent5>
      <a:accent6>
        <a:srgbClr val="F5841C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2082</Words>
  <Application>WPS 演示</Application>
  <PresentationFormat>全屏显示(16:9)</PresentationFormat>
  <Paragraphs>144</Paragraphs>
  <Slides>23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隶书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唐华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th8154</dc:creator>
  <dc:subject>教学设计</dc:subject>
  <cp:lastModifiedBy>admin</cp:lastModifiedBy>
  <cp:revision>664</cp:revision>
  <dcterms:created xsi:type="dcterms:W3CDTF">2015-03-10T09:38:00Z</dcterms:created>
  <dcterms:modified xsi:type="dcterms:W3CDTF">2019-10-22T00:43:49Z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