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0" r:id="rId3"/>
    <p:sldId id="401" r:id="rId5"/>
    <p:sldId id="363" r:id="rId6"/>
    <p:sldId id="506" r:id="rId7"/>
    <p:sldId id="470" r:id="rId8"/>
    <p:sldId id="415" r:id="rId9"/>
    <p:sldId id="418" r:id="rId10"/>
    <p:sldId id="501" r:id="rId11"/>
    <p:sldId id="547" r:id="rId12"/>
    <p:sldId id="502" r:id="rId13"/>
    <p:sldId id="503" r:id="rId14"/>
    <p:sldId id="504" r:id="rId15"/>
    <p:sldId id="548" r:id="rId16"/>
    <p:sldId id="549" r:id="rId17"/>
    <p:sldId id="550" r:id="rId18"/>
    <p:sldId id="413" r:id="rId19"/>
    <p:sldId id="314" r:id="rId20"/>
    <p:sldId id="420" r:id="rId21"/>
    <p:sldId id="429" r:id="rId22"/>
    <p:sldId id="432" r:id="rId23"/>
    <p:sldId id="414" r:id="rId24"/>
    <p:sldId id="551" r:id="rId25"/>
    <p:sldId id="474" r:id="rId26"/>
    <p:sldId id="434" r:id="rId27"/>
    <p:sldId id="472" r:id="rId28"/>
    <p:sldId id="552" r:id="rId29"/>
    <p:sldId id="553" r:id="rId30"/>
    <p:sldId id="554" r:id="rId31"/>
    <p:sldId id="478" r:id="rId32"/>
    <p:sldId id="555" r:id="rId33"/>
    <p:sldId id="556" r:id="rId34"/>
    <p:sldId id="417" r:id="rId35"/>
    <p:sldId id="422" r:id="rId36"/>
    <p:sldId id="480" r:id="rId37"/>
    <p:sldId id="558" r:id="rId38"/>
    <p:sldId id="559" r:id="rId39"/>
    <p:sldId id="560" r:id="rId40"/>
    <p:sldId id="481" r:id="rId41"/>
    <p:sldId id="302" r:id="rId4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5" autoAdjust="0"/>
    <p:restoredTop sz="99816" autoAdjust="0"/>
  </p:normalViewPr>
  <p:slideViewPr>
    <p:cSldViewPr snapToGrid="0" showGuides="1">
      <p:cViewPr varScale="1">
        <p:scale>
          <a:sx n="70" d="100"/>
          <a:sy n="70" d="100"/>
        </p:scale>
        <p:origin x="-96" y="-108"/>
      </p:cViewPr>
      <p:guideLst>
        <p:guide orient="horz" pos="1620"/>
        <p:guide pos="2914"/>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6.jpeg"/><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png"/><Relationship Id="rId2" Type="http://schemas.openxmlformats.org/officeDocument/2006/relationships/image" Target="../media/image13.png"/><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0.jpeg"/><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jpeg"/><Relationship Id="rId2" Type="http://schemas.openxmlformats.org/officeDocument/2006/relationships/image" Target="../media/image11.png"/><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11.pn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6.jpe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7.jpeg"/><Relationship Id="rId2" Type="http://schemas.openxmlformats.org/officeDocument/2006/relationships/image" Target="../media/image20.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jpeg"/><Relationship Id="rId2" Type="http://schemas.openxmlformats.org/officeDocument/2006/relationships/image" Target="../media/image20.pn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20.png"/><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1.jpeg"/><Relationship Id="rId2" Type="http://schemas.openxmlformats.org/officeDocument/2006/relationships/image" Target="../media/image11.png"/><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21.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5.png"/><Relationship Id="rId2" Type="http://schemas.openxmlformats.org/officeDocument/2006/relationships/image" Target="../media/image43.png"/><Relationship Id="rId1" Type="http://schemas.openxmlformats.org/officeDocument/2006/relationships/image" Target="../media/image4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1.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jpeg"/><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3974"/>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新课标人教版</a:t>
                </a:r>
                <a:r>
                  <a:rPr lang="en-US" altLang="zh-CN" dirty="0" smtClean="0">
                    <a:solidFill>
                      <a:schemeClr val="accent3"/>
                    </a:solidFill>
                  </a:rPr>
                  <a:t>·</a:t>
                </a:r>
                <a:r>
                  <a:rPr lang="zh-CN" altLang="en-US" dirty="0" smtClean="0">
                    <a:solidFill>
                      <a:schemeClr val="accent3"/>
                    </a:solidFill>
                  </a:rPr>
                  <a:t>化学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九年级下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17398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00421" y="1107219"/>
            <a:ext cx="1244600"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溶解时的吸热或放热现象</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959485" y="1652270"/>
            <a:ext cx="6809740" cy="2838450"/>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物质溶解于水时,通常有两个过程:扩散过程和水合过程。其中扩散过程要吸收热量,水合过程要放出热量。物质溶解时温度升高是由于水合过程放出的热量大于扩散过程吸收的热量;</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物质溶解时温度降低是由于水合过程放出的热量小于扩散过程吸收的热量;物质溶解时温度不变是由于水合过程放出的热量等于扩散过程吸收的热量。</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509270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淘应用.png淘应用"/>
          <p:cNvPicPr>
            <a:picLocks noChangeAspect="1"/>
          </p:cNvPicPr>
          <p:nvPr/>
        </p:nvPicPr>
        <p:blipFill>
          <a:blip r:embed="rId3"/>
          <a:srcRect/>
          <a:stretch>
            <a:fillRect/>
          </a:stretch>
        </p:blipFill>
        <p:spPr>
          <a:xfrm>
            <a:off x="344323" y="1087225"/>
            <a:ext cx="1083310" cy="446405"/>
          </a:xfrm>
          <a:prstGeom prst="rect">
            <a:avLst/>
          </a:prstGeom>
        </p:spPr>
      </p:pic>
      <p:sp>
        <p:nvSpPr>
          <p:cNvPr id="11" name="矩形 10"/>
          <p:cNvSpPr/>
          <p:nvPr/>
        </p:nvSpPr>
        <p:spPr>
          <a:xfrm>
            <a:off x="609600" y="1601470"/>
            <a:ext cx="6300470"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摇摇冰”是一种即用即冷的饮料,吸食时将饮料罐隔离层中的化学物质和水混合摇动即会制冷,利用化学溶解吸热原理而制作的化学制冷剂目前正逐步走入市场。这种化学制冷剂具有便于携带,使用方便等特点。适用于食品保鲜,防暑降温,相当于小型可移动式冰箱。可作为野外人员夏天的制冷设备。</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溶解时的吸热或放热现象</a:t>
            </a:r>
            <a:endParaRPr lang="zh-CN" altLang="en-US" sz="2700" dirty="0" smtClean="0">
              <a:latin typeface="微软雅黑" panose="020B0503020204020204" pitchFamily="34" charset="-122"/>
              <a:ea typeface="微软雅黑" panose="020B0503020204020204" pitchFamily="34" charset="-122"/>
            </a:endParaRPr>
          </a:p>
        </p:txBody>
      </p:sp>
      <p:pic>
        <p:nvPicPr>
          <p:cNvPr id="553" name="r9hx161.jpg" descr="id:2147509534;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081520" y="1601470"/>
            <a:ext cx="1735455" cy="1286510"/>
          </a:xfrm>
          <a:prstGeom prst="rect">
            <a:avLst/>
          </a:prstGeom>
        </p:spPr>
      </p:pic>
      <p:sp>
        <p:nvSpPr>
          <p:cNvPr id="3" name="矩形 2"/>
          <p:cNvSpPr/>
          <p:nvPr/>
        </p:nvSpPr>
        <p:spPr>
          <a:xfrm>
            <a:off x="7363460" y="3022600"/>
            <a:ext cx="135445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“摇摇冰”</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par>
                          <p:cTn id="35" fill="hold">
                            <p:stCondLst>
                              <p:cond delay="2000"/>
                            </p:stCondLst>
                            <p:childTnLst>
                              <p:par>
                                <p:cTn id="36" presetID="12" presetClass="entr" presetSubtype="8"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slide(fromLeft)">
                                      <p:cBhvr>
                                        <p:cTn id="38" dur="500"/>
                                        <p:tgtEl>
                                          <p:spTgt spid="3"/>
                                        </p:tgtEl>
                                      </p:cBhvr>
                                    </p:animEffect>
                                  </p:childTnLst>
                                </p:cTn>
                              </p:par>
                              <p:par>
                                <p:cTn id="39" presetID="12" presetClass="entr" presetSubtype="4" fill="hold" nodeType="withEffect">
                                  <p:stCondLst>
                                    <p:cond delay="0"/>
                                  </p:stCondLst>
                                  <p:childTnLst>
                                    <p:set>
                                      <p:cBhvr>
                                        <p:cTn id="40" dur="1" fill="hold">
                                          <p:stCondLst>
                                            <p:cond delay="0"/>
                                          </p:stCondLst>
                                        </p:cTn>
                                        <p:tgtEl>
                                          <p:spTgt spid="553"/>
                                        </p:tgtEl>
                                        <p:attrNameLst>
                                          <p:attrName>style.visibility</p:attrName>
                                        </p:attrNameLst>
                                      </p:cBhvr>
                                      <p:to>
                                        <p:strVal val="visible"/>
                                      </p:to>
                                    </p:set>
                                    <p:anim calcmode="lin" valueType="num">
                                      <p:cBhvr additive="base">
                                        <p:cTn id="41" dur="500"/>
                                        <p:tgtEl>
                                          <p:spTgt spid="553"/>
                                        </p:tgtEl>
                                        <p:attrNameLst>
                                          <p:attrName>ppt_y</p:attrName>
                                        </p:attrNameLst>
                                      </p:cBhvr>
                                      <p:tavLst>
                                        <p:tav tm="0">
                                          <p:val>
                                            <p:strVal val="#ppt_y+#ppt_h*1.125000"/>
                                          </p:val>
                                        </p:tav>
                                        <p:tav tm="100000">
                                          <p:val>
                                            <p:strVal val="#ppt_y"/>
                                          </p:val>
                                        </p:tav>
                                      </p:tavLst>
                                    </p:anim>
                                    <p:animEffect transition="in" filter="wipe(up)">
                                      <p:cBhvr>
                                        <p:cTn id="42" dur="5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26930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乳化现象</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231265" y="1614170"/>
            <a:ext cx="708977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在自然界中,水和油是两种互不相溶的物质。为了使油分散到水中,通常使用乳化剂使互不相溶的油、水两相乳化,形成相对稳定的乳浊液。乳化剂在乳化过程中起着重要的作用。</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26930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乳化现象</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467360" y="1614170"/>
            <a:ext cx="8067040" cy="256159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　　乳化剂的作用机理:乳化剂绝大多数都是表面活性剂,由亲水基和憎水基两部分组成,它们能在相互排斥的油、水界面形成分子薄膜,从而降低其表面张力。由于表面活性剂的存在,非极性的、憎水的油滴变成了带负电荷的胶粒,并因此获得了更大的表面积而具有了更大的表面能。由于极性和表面能的作用,带负电荷的油滴胶粒能吸附水中带相反电荷的离子或极性水分子,形成胶体双电层,这进一步阻止了油滴间的相互碰撞,使油滴能长期稳定地存在于水中。</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301434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淘应用.png淘应用"/>
          <p:cNvPicPr>
            <a:picLocks noChangeAspect="1"/>
          </p:cNvPicPr>
          <p:nvPr/>
        </p:nvPicPr>
        <p:blipFill>
          <a:blip r:embed="rId3"/>
          <a:srcRect/>
          <a:stretch>
            <a:fillRect/>
          </a:stretch>
        </p:blipFill>
        <p:spPr>
          <a:xfrm>
            <a:off x="344323" y="1087225"/>
            <a:ext cx="1083310" cy="446405"/>
          </a:xfrm>
          <a:prstGeom prst="rect">
            <a:avLst/>
          </a:prstGeom>
        </p:spPr>
      </p:pic>
      <p:sp>
        <p:nvSpPr>
          <p:cNvPr id="11" name="矩形 10"/>
          <p:cNvSpPr/>
          <p:nvPr/>
        </p:nvSpPr>
        <p:spPr>
          <a:xfrm>
            <a:off x="558800" y="1336675"/>
            <a:ext cx="7637145" cy="339217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乳化剂在生活中的应用</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(1)食品行业:乳化剂用于面包制造,主要是维持面包松软的口感,防止淀粉老化;乳化剂用于冷冻食品制造,主要是提高产品的膨胀率;还可用于制作人造奶油等。</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(2)日化行业:乳化剂被广泛地应用在洗护产品和化妆品中。正常情况下,水相和油相物质通过乳化剂的添加,可混合形成乳液。一般分为外部是水内部是油的水包油乳液和外部是油内部是水的油包水乳液。一般来说,首先感觉到滋润感的是油包水型,而首先感觉到水润感的是水包油型。</a:t>
            </a:r>
            <a:endParaRPr sz="18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乳化现象</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116208" y="630902"/>
            <a:ext cx="3975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溶液</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238444" y="1845609"/>
            <a:ext cx="29102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课题2　溶解度</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88302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记总结.png记总结"/>
          <p:cNvPicPr>
            <a:picLocks noChangeAspect="1"/>
          </p:cNvPicPr>
          <p:nvPr/>
        </p:nvPicPr>
        <p:blipFill>
          <a:blip r:embed="rId1"/>
          <a:srcRect/>
          <a:stretch>
            <a:fillRect/>
          </a:stretch>
        </p:blipFill>
        <p:spPr>
          <a:xfrm>
            <a:off x="477556" y="1121368"/>
            <a:ext cx="1290332" cy="5162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1790065" y="2033270"/>
            <a:ext cx="6111875" cy="1453515"/>
          </a:xfrm>
          <a:prstGeom prst="rect">
            <a:avLst/>
          </a:prstGeom>
        </p:spPr>
        <p:txBody>
          <a:bodyPr wrap="square" lIns="68580" tIns="34290" rIns="68580" bIns="34290">
            <a:spAutoFit/>
          </a:bodyPr>
          <a:lstStyle/>
          <a:p>
            <a:pPr>
              <a:lnSpc>
                <a:spcPct val="150000"/>
              </a:lnSpc>
            </a:pPr>
            <a:r>
              <a:rPr sz="2000" dirty="0" smtClean="0">
                <a:ea typeface="微软雅黑" panose="020B0503020204020204" pitchFamily="34" charset="-122"/>
              </a:rPr>
              <a:t>氯化钠不能无限制地溶解在一定量的水中,增加水的量,氯化钠溶解的量也增加;当温度不变时,溶解溶质的多少与溶剂的量有关。</a:t>
            </a:r>
            <a:endParaRPr sz="2000" dirty="0" smtClean="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记总结.png记总结"/>
          <p:cNvPicPr>
            <a:picLocks noChangeAspect="1"/>
          </p:cNvPicPr>
          <p:nvPr/>
        </p:nvPicPr>
        <p:blipFill>
          <a:blip r:embed="rId3"/>
          <a:srcRect/>
          <a:stretch>
            <a:fillRect/>
          </a:stretch>
        </p:blipFill>
        <p:spPr>
          <a:xfrm>
            <a:off x="431886" y="1114262"/>
            <a:ext cx="1231012" cy="492760"/>
          </a:xfrm>
          <a:prstGeom prst="rect">
            <a:avLst/>
          </a:prstGeom>
        </p:spPr>
      </p:pic>
      <p:grpSp>
        <p:nvGrpSpPr>
          <p:cNvPr id="19" name="组合 18"/>
          <p:cNvGrpSpPr/>
          <p:nvPr/>
        </p:nvGrpSpPr>
        <p:grpSpPr>
          <a:xfrm>
            <a:off x="253365" y="0"/>
            <a:ext cx="380682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313815" y="1820545"/>
            <a:ext cx="669099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①硝酸钾不能无限制地溶解在一定量的水中。</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②温度升高时,一定量的水中可以溶解更多的硝酸钾;温度降低时,一定量的水中溶解的硝酸钾会减少。</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③当溶剂的量不变时,溶解溶质的多少与温度有关。</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80238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477556" y="1105789"/>
            <a:ext cx="1290332" cy="547414"/>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612140" y="1518285"/>
            <a:ext cx="7499985" cy="339217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(1)只有指明“在一定温度下”和“向一定量溶剂里”,溶液的“饱和”和“不饱和”才有意义。因为当改变温度或溶剂的量时,饱和溶液与不饱和溶液之间可以相互转化。</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(2)“饱和”和“不饱和”是针对“某种溶质”而言的,因为一定条件下的某物质的饱和溶液,不能继续溶解该物质却可能继续溶解其他物质。如在一定条件下不能继续溶解氯化钠的溶液,可继续溶解蔗糖,此时的溶液是氯化钠的饱和溶液,但对蔗糖而言就是其不饱和溶液。因此,在说明“饱和”和“不饱和”溶液时,必须指明是哪种溶质的饱和溶液或不饱和溶液。</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387858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巧记忆（第二版）.png巧记忆（第二版）"/>
          <p:cNvPicPr>
            <a:picLocks noChangeAspect="1"/>
          </p:cNvPicPr>
          <p:nvPr/>
        </p:nvPicPr>
        <p:blipFill>
          <a:blip r:embed="rId3"/>
          <a:srcRect/>
          <a:stretch>
            <a:fillRect/>
          </a:stretch>
        </p:blipFill>
        <p:spPr>
          <a:xfrm>
            <a:off x="360045" y="1083310"/>
            <a:ext cx="1195705" cy="516255"/>
          </a:xfrm>
          <a:prstGeom prst="rect">
            <a:avLst/>
          </a:prstGeom>
        </p:spPr>
      </p:pic>
      <p:sp>
        <p:nvSpPr>
          <p:cNvPr id="11" name="矩形 10"/>
          <p:cNvSpPr/>
          <p:nvPr/>
        </p:nvSpPr>
        <p:spPr>
          <a:xfrm>
            <a:off x="1239520" y="1844675"/>
            <a:ext cx="624522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饱和溶液有条件,确定温度不能变,溶剂定量要注明,不再溶解是关键。</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116208" y="630902"/>
            <a:ext cx="3975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溶液</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238444" y="1845609"/>
            <a:ext cx="37484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课题1　溶液的形成</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晒图片.png晒图片"/>
          <p:cNvPicPr>
            <a:picLocks noChangeAspect="1"/>
          </p:cNvPicPr>
          <p:nvPr/>
        </p:nvPicPr>
        <p:blipFill>
          <a:blip r:embed="rId3"/>
          <a:srcRect/>
          <a:stretch>
            <a:fillRect/>
          </a:stretch>
        </p:blipFill>
        <p:spPr>
          <a:xfrm>
            <a:off x="431886" y="1099657"/>
            <a:ext cx="1231012" cy="521970"/>
          </a:xfrm>
          <a:prstGeom prst="rect">
            <a:avLst/>
          </a:prstGeom>
        </p:spPr>
      </p:pic>
      <p:grpSp>
        <p:nvGrpSpPr>
          <p:cNvPr id="2" name="组合 18"/>
          <p:cNvGrpSpPr/>
          <p:nvPr/>
        </p:nvGrpSpPr>
        <p:grpSpPr>
          <a:xfrm>
            <a:off x="253365" y="0"/>
            <a:ext cx="420179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9755" y="1725930"/>
            <a:ext cx="4793615"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通过降温结晶析出的硝酸钾晶体。</a:t>
            </a:r>
            <a:endParaRPr sz="2000" dirty="0" smtClean="0">
              <a:latin typeface="微软雅黑" panose="020B0503020204020204" pitchFamily="34" charset="-122"/>
              <a:ea typeface="微软雅黑" panose="020B0503020204020204" pitchFamily="34" charset="-122"/>
            </a:endParaRPr>
          </a:p>
        </p:txBody>
      </p:sp>
      <p:pic>
        <p:nvPicPr>
          <p:cNvPr id="602" name="r9hx174.jpg" descr="id:2147509967;FounderCES"/>
          <p:cNvPicPr>
            <a:picLocks noChangeAspect="1"/>
          </p:cNvPicPr>
          <p:nvPr/>
        </p:nvPicPr>
        <p:blipFill>
          <a:blip r:embed="rId4"/>
          <a:stretch>
            <a:fillRect/>
          </a:stretch>
        </p:blipFill>
        <p:spPr>
          <a:xfrm>
            <a:off x="1343343" y="2547303"/>
            <a:ext cx="1438275" cy="774065"/>
          </a:xfrm>
          <a:prstGeom prst="rect">
            <a:avLst/>
          </a:prstGeom>
        </p:spPr>
      </p:pic>
      <p:sp>
        <p:nvSpPr>
          <p:cNvPr id="3" name="矩形 2"/>
          <p:cNvSpPr/>
          <p:nvPr/>
        </p:nvSpPr>
        <p:spPr>
          <a:xfrm>
            <a:off x="1480820" y="3474085"/>
            <a:ext cx="147574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硝酸钾晶体</a:t>
            </a:r>
            <a:endParaRPr sz="16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4631055" y="1725930"/>
            <a:ext cx="4163695" cy="530225"/>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通过蒸发结晶析出的食盐晶体。</a:t>
            </a:r>
            <a:endParaRPr sz="2000" dirty="0" smtClean="0">
              <a:latin typeface="微软雅黑" panose="020B0503020204020204" pitchFamily="34" charset="-122"/>
              <a:ea typeface="微软雅黑" panose="020B0503020204020204" pitchFamily="34" charset="-122"/>
            </a:endParaRPr>
          </a:p>
        </p:txBody>
      </p:sp>
      <p:pic>
        <p:nvPicPr>
          <p:cNvPr id="608" name="r9hx175.jpg" descr="id:2147509982;FounderCES"/>
          <p:cNvPicPr>
            <a:picLocks noChangeAspect="1"/>
          </p:cNvPicPr>
          <p:nvPr/>
        </p:nvPicPr>
        <p:blipFill>
          <a:blip r:embed="rId5"/>
          <a:stretch>
            <a:fillRect/>
          </a:stretch>
        </p:blipFill>
        <p:spPr>
          <a:xfrm>
            <a:off x="5555615" y="2314575"/>
            <a:ext cx="1858010" cy="1240155"/>
          </a:xfrm>
          <a:prstGeom prst="rect">
            <a:avLst/>
          </a:prstGeom>
        </p:spPr>
      </p:pic>
      <p:sp>
        <p:nvSpPr>
          <p:cNvPr id="8" name="矩形 7"/>
          <p:cNvSpPr/>
          <p:nvPr/>
        </p:nvSpPr>
        <p:spPr>
          <a:xfrm>
            <a:off x="6096635" y="3687445"/>
            <a:ext cx="147574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海水晒盐</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lide(fromBottom)">
                                      <p:cBhvr>
                                        <p:cTn id="36" dur="500"/>
                                        <p:tgtEl>
                                          <p:spTgt spid="3"/>
                                        </p:tgtEl>
                                      </p:cBhvr>
                                    </p:animEffect>
                                  </p:childTnLst>
                                </p:cTn>
                              </p:par>
                              <p:par>
                                <p:cTn id="37" presetID="12" presetClass="entr" presetSubtype="4" fill="hold" nodeType="withEffect">
                                  <p:stCondLst>
                                    <p:cond delay="0"/>
                                  </p:stCondLst>
                                  <p:childTnLst>
                                    <p:set>
                                      <p:cBhvr>
                                        <p:cTn id="38" dur="1" fill="hold">
                                          <p:stCondLst>
                                            <p:cond delay="0"/>
                                          </p:stCondLst>
                                        </p:cTn>
                                        <p:tgtEl>
                                          <p:spTgt spid="602"/>
                                        </p:tgtEl>
                                        <p:attrNameLst>
                                          <p:attrName>style.visibility</p:attrName>
                                        </p:attrNameLst>
                                      </p:cBhvr>
                                      <p:to>
                                        <p:strVal val="visible"/>
                                      </p:to>
                                    </p:set>
                                    <p:anim calcmode="lin" valueType="num">
                                      <p:cBhvr additive="base">
                                        <p:cTn id="39" dur="500"/>
                                        <p:tgtEl>
                                          <p:spTgt spid="602"/>
                                        </p:tgtEl>
                                        <p:attrNameLst>
                                          <p:attrName>ppt_y</p:attrName>
                                        </p:attrNameLst>
                                      </p:cBhvr>
                                      <p:tavLst>
                                        <p:tav tm="0">
                                          <p:val>
                                            <p:strVal val="#ppt_y+#ppt_h*1.125000"/>
                                          </p:val>
                                        </p:tav>
                                        <p:tav tm="100000">
                                          <p:val>
                                            <p:strVal val="#ppt_y"/>
                                          </p:val>
                                        </p:tav>
                                      </p:tavLst>
                                    </p:anim>
                                    <p:animEffect transition="in" filter="wipe(up)">
                                      <p:cBhvr>
                                        <p:cTn id="40" dur="500"/>
                                        <p:tgtEl>
                                          <p:spTgt spid="602"/>
                                        </p:tgtEl>
                                      </p:cBhvr>
                                    </p:animEffect>
                                  </p:childTnLst>
                                </p:cTn>
                              </p:par>
                            </p:childTnLst>
                          </p:cTn>
                        </p:par>
                        <p:par>
                          <p:cTn id="41" fill="hold">
                            <p:stCondLst>
                              <p:cond delay="1500"/>
                            </p:stCondLst>
                            <p:childTnLst>
                              <p:par>
                                <p:cTn id="42" presetID="12" presetClass="entr" presetSubtype="4"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slide(fromBottom)">
                                      <p:cBhvr>
                                        <p:cTn id="44" dur="500"/>
                                        <p:tgtEl>
                                          <p:spTgt spid="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lide(fromBottom)">
                                      <p:cBhvr>
                                        <p:cTn id="47" dur="500"/>
                                        <p:tgtEl>
                                          <p:spTgt spid="8"/>
                                        </p:tgtEl>
                                      </p:cBhvr>
                                    </p:animEffect>
                                  </p:childTnLst>
                                </p:cTn>
                              </p:par>
                              <p:par>
                                <p:cTn id="48" presetID="12" presetClass="entr" presetSubtype="4" fill="hold" nodeType="withEffect">
                                  <p:stCondLst>
                                    <p:cond delay="0"/>
                                  </p:stCondLst>
                                  <p:childTnLst>
                                    <p:set>
                                      <p:cBhvr>
                                        <p:cTn id="49" dur="1" fill="hold">
                                          <p:stCondLst>
                                            <p:cond delay="0"/>
                                          </p:stCondLst>
                                        </p:cTn>
                                        <p:tgtEl>
                                          <p:spTgt spid="608"/>
                                        </p:tgtEl>
                                        <p:attrNameLst>
                                          <p:attrName>style.visibility</p:attrName>
                                        </p:attrNameLst>
                                      </p:cBhvr>
                                      <p:to>
                                        <p:strVal val="visible"/>
                                      </p:to>
                                    </p:set>
                                    <p:anim calcmode="lin" valueType="num">
                                      <p:cBhvr additive="base">
                                        <p:cTn id="50" dur="500"/>
                                        <p:tgtEl>
                                          <p:spTgt spid="608"/>
                                        </p:tgtEl>
                                        <p:attrNameLst>
                                          <p:attrName>ppt_y</p:attrName>
                                        </p:attrNameLst>
                                      </p:cBhvr>
                                      <p:tavLst>
                                        <p:tav tm="0">
                                          <p:val>
                                            <p:strVal val="#ppt_y+#ppt_h*1.125000"/>
                                          </p:val>
                                        </p:tav>
                                        <p:tav tm="100000">
                                          <p:val>
                                            <p:strVal val="#ppt_y"/>
                                          </p:val>
                                        </p:tav>
                                      </p:tavLst>
                                    </p:anim>
                                    <p:animEffect transition="in" filter="wipe(up)">
                                      <p:cBhvr>
                                        <p:cTn id="51" dur="500"/>
                                        <p:tgtEl>
                                          <p:spTgt spid="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3" grpId="0"/>
      <p:bldP spid="5"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32689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500421" y="1115653"/>
            <a:ext cx="124460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饱和溶液的含义</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170305" y="1643380"/>
            <a:ext cx="661670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(1)无论是哪种结晶方法,都是先形成饱和溶液后,在维持自身饱和的状态下,把溶解不了的溶质变成晶体,从而结晶析出,结晶后剩下的溶液成为新条件下的饱和溶液。</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(2)冷却热饱和溶液法的主要步骤:溶解制成热饱和溶液、降温析出晶体、过滤、洗涤、干燥。</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406336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解疑难.png解疑难"/>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626870" y="1003300"/>
            <a:ext cx="6211570"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为什么氢氧化钙的溶解度会随温度升高而减小?</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固体物质的溶解度</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715010" y="1805305"/>
            <a:ext cx="7504430" cy="265366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大多数固体物质溶于水时吸收热量,根据平衡移动原理,当温度升高时,有利于平衡向吸热的方向移动,所以,这些物质的溶解度随温度升高而增大,如KNO</a:t>
            </a:r>
            <a:r>
              <a:rPr sz="1600" baseline="-25000" dirty="0" smtClean="0">
                <a:latin typeface="微软雅黑" panose="020B0503020204020204" pitchFamily="34" charset="-122"/>
                <a:ea typeface="微软雅黑" panose="020B0503020204020204" pitchFamily="34" charset="-122"/>
              </a:rPr>
              <a:t>3</a:t>
            </a:r>
            <a:r>
              <a:rPr sz="1600" dirty="0" smtClean="0">
                <a:latin typeface="微软雅黑" panose="020B0503020204020204" pitchFamily="34" charset="-122"/>
                <a:ea typeface="微软雅黑" panose="020B0503020204020204" pitchFamily="34" charset="-122"/>
              </a:rPr>
              <a:t>、NH</a:t>
            </a:r>
            <a:r>
              <a:rPr sz="1600" baseline="-25000" dirty="0" smtClean="0">
                <a:latin typeface="微软雅黑" panose="020B0503020204020204" pitchFamily="34" charset="-122"/>
                <a:ea typeface="微软雅黑" panose="020B0503020204020204" pitchFamily="34" charset="-122"/>
              </a:rPr>
              <a:t>4</a:t>
            </a:r>
            <a:r>
              <a:rPr sz="1600" dirty="0" smtClean="0">
                <a:latin typeface="微软雅黑" panose="020B0503020204020204" pitchFamily="34" charset="-122"/>
                <a:ea typeface="微软雅黑" panose="020B0503020204020204" pitchFamily="34" charset="-122"/>
              </a:rPr>
              <a:t>NO</a:t>
            </a:r>
            <a:r>
              <a:rPr sz="1600" baseline="-25000" dirty="0" smtClean="0">
                <a:latin typeface="微软雅黑" panose="020B0503020204020204" pitchFamily="34" charset="-122"/>
                <a:ea typeface="微软雅黑" panose="020B0503020204020204" pitchFamily="34" charset="-122"/>
              </a:rPr>
              <a:t>3</a:t>
            </a:r>
            <a:r>
              <a:rPr sz="1600" dirty="0" smtClean="0">
                <a:latin typeface="微软雅黑" panose="020B0503020204020204" pitchFamily="34" charset="-122"/>
                <a:ea typeface="微软雅黑" panose="020B0503020204020204" pitchFamily="34" charset="-122"/>
              </a:rPr>
              <a:t>等。</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有少数物质,溶解时有放热现象,一般来说,它们的溶解度随着温度的升高而减小,如Ca(OH)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等。对Ca(OH)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的溶解度随着温度升高而减小的原因,还有一种解释,氢氧化钙有两种水合物[Ca(OH)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·2H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O和2Ca(OH)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O]。这两种水合物的溶解度较大,</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无水氢氧化钙的溶解度很小。随着温度的升高,这些结晶水合物逐渐变为无水氢氧化钙,所以,氢氧化钙的溶解度就随着温度的升高而减小。</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lide(fromLeft)">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40633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固体物质的溶解度</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430655" y="1614170"/>
            <a:ext cx="628205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(1)绝对不溶于水的物质是不存在的,习惯上把难溶物质称作“不溶”物质。	</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(2)20 ℃时物质溶解性与溶解度之间的关系可用数轴表示(数轴记忆法):	</a:t>
            </a:r>
            <a:endParaRPr sz="2000" dirty="0" smtClean="0">
              <a:latin typeface="微软雅黑" panose="020B0503020204020204" pitchFamily="34" charset="-122"/>
              <a:ea typeface="微软雅黑" panose="020B0503020204020204" pitchFamily="34" charset="-122"/>
            </a:endParaRPr>
          </a:p>
        </p:txBody>
      </p:sp>
      <p:pic>
        <p:nvPicPr>
          <p:cNvPr id="620" name="R9HX176.EPS" descr="id:2147510069;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195195" y="3703320"/>
            <a:ext cx="5105400" cy="855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620"/>
                                        </p:tgtEl>
                                        <p:attrNameLst>
                                          <p:attrName>style.visibility</p:attrName>
                                        </p:attrNameLst>
                                      </p:cBhvr>
                                      <p:to>
                                        <p:strVal val="visible"/>
                                      </p:to>
                                    </p:set>
                                    <p:anim calcmode="lin" valueType="num">
                                      <p:cBhvr additive="base">
                                        <p:cTn id="36" dur="500"/>
                                        <p:tgtEl>
                                          <p:spTgt spid="620"/>
                                        </p:tgtEl>
                                        <p:attrNameLst>
                                          <p:attrName>ppt_y</p:attrName>
                                        </p:attrNameLst>
                                      </p:cBhvr>
                                      <p:tavLst>
                                        <p:tav tm="0">
                                          <p:val>
                                            <p:strVal val="#ppt_y+#ppt_h*1.125000"/>
                                          </p:val>
                                        </p:tav>
                                        <p:tav tm="100000">
                                          <p:val>
                                            <p:strVal val="#ppt_y"/>
                                          </p:val>
                                        </p:tav>
                                      </p:tavLst>
                                    </p:anim>
                                    <p:animEffect transition="in" filter="wipe(up)">
                                      <p:cBhvr>
                                        <p:cTn id="37" dur="500"/>
                                        <p:tgtEl>
                                          <p:spTgt spid="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50538" y="1099518"/>
            <a:ext cx="1193708" cy="522248"/>
          </a:xfrm>
          <a:prstGeom prst="rect">
            <a:avLst/>
          </a:prstGeom>
        </p:spPr>
      </p:pic>
      <p:grpSp>
        <p:nvGrpSpPr>
          <p:cNvPr id="2" name="组合 18"/>
          <p:cNvGrpSpPr/>
          <p:nvPr/>
        </p:nvGrpSpPr>
        <p:grpSpPr>
          <a:xfrm>
            <a:off x="253365" y="0"/>
            <a:ext cx="50920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溶解度曲线的理解与应用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191858" y="1622043"/>
            <a:ext cx="5942838"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过饱和溶液</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有些物质的溶解度随着温度升高而增大,在较高的温度下配制成它的饱和溶液,并滤去过剩的未溶固体,然后使溶液的温度慢慢地下降到室温,这时的溶液中所溶解溶质的量已超过室温时的溶解度,但尚未析出晶体,此时的溶液就叫作过饱和溶液。</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654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做实验.png做实验"/>
          <p:cNvPicPr>
            <a:picLocks noChangeAspect="1"/>
          </p:cNvPicPr>
          <p:nvPr/>
        </p:nvPicPr>
        <p:blipFill>
          <a:blip r:embed="rId1"/>
          <a:srcRect/>
          <a:stretch>
            <a:fillRect/>
          </a:stretch>
        </p:blipFill>
        <p:spPr>
          <a:xfrm>
            <a:off x="499152" y="1113431"/>
            <a:ext cx="1247140" cy="53213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溶解度曲线的理解与应用</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31520" y="1691640"/>
            <a:ext cx="680783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自制白糖晶体</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(1)用洁净玻璃杯取20 </a:t>
            </a:r>
            <a:r>
              <a:rPr sz="2000" dirty="0" smtClean="0">
                <a:latin typeface="Times New Roman" panose="02020603050405020304" charset="0"/>
                <a:ea typeface="微软雅黑" panose="020B0503020204020204" pitchFamily="34" charset="-122"/>
                <a:cs typeface="Times New Roman" panose="02020603050405020304" charset="0"/>
              </a:rPr>
              <a:t>mL</a:t>
            </a:r>
            <a:r>
              <a:rPr sz="2000" dirty="0" smtClean="0">
                <a:latin typeface="微软雅黑" panose="020B0503020204020204" pitchFamily="34" charset="-122"/>
                <a:ea typeface="微软雅黑" panose="020B0503020204020204" pitchFamily="34" charset="-122"/>
              </a:rPr>
              <a:t>热水,并加入白糖,用筷子搅拌,直到有少量白糖不再溶解为止;</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(2)将一根细线一端浸在白糖溶液中,另一端留在玻璃杯外;</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(3)用硬纸片盖住玻璃杯,静置,过4~5天观察白糖晶体的形成。</a:t>
            </a:r>
            <a:endParaRPr sz="2000" dirty="0" smtClean="0">
              <a:latin typeface="微软雅黑" panose="020B0503020204020204" pitchFamily="34" charset="-122"/>
              <a:ea typeface="微软雅黑" panose="020B0503020204020204" pitchFamily="34" charset="-122"/>
            </a:endParaRPr>
          </a:p>
        </p:txBody>
      </p:sp>
      <p:pic>
        <p:nvPicPr>
          <p:cNvPr id="634" name="r9hx180.jpg" descr="id:2147510187;FounderCES"/>
          <p:cNvPicPr>
            <a:picLocks noChangeAspect="1"/>
          </p:cNvPicPr>
          <p:nvPr/>
        </p:nvPicPr>
        <p:blipFill>
          <a:blip r:embed="rId3"/>
          <a:stretch>
            <a:fillRect/>
          </a:stretch>
        </p:blipFill>
        <p:spPr>
          <a:xfrm>
            <a:off x="7639685" y="1901825"/>
            <a:ext cx="1141095" cy="15189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634"/>
                                        </p:tgtEl>
                                        <p:attrNameLst>
                                          <p:attrName>style.visibility</p:attrName>
                                        </p:attrNameLst>
                                      </p:cBhvr>
                                      <p:to>
                                        <p:strVal val="visible"/>
                                      </p:to>
                                    </p:set>
                                    <p:anim calcmode="lin" valueType="num">
                                      <p:cBhvr additive="base">
                                        <p:cTn id="24" dur="500"/>
                                        <p:tgtEl>
                                          <p:spTgt spid="634"/>
                                        </p:tgtEl>
                                        <p:attrNameLst>
                                          <p:attrName>ppt_y</p:attrName>
                                        </p:attrNameLst>
                                      </p:cBhvr>
                                      <p:tavLst>
                                        <p:tav tm="0">
                                          <p:val>
                                            <p:strVal val="#ppt_y+#ppt_h*1.125000"/>
                                          </p:val>
                                        </p:tav>
                                        <p:tav tm="100000">
                                          <p:val>
                                            <p:strVal val="#ppt_y"/>
                                          </p:val>
                                        </p:tav>
                                      </p:tavLst>
                                    </p:anim>
                                    <p:animEffect transition="in" filter="wipe(up)">
                                      <p:cBhvr>
                                        <p:cTn id="25" dur="500"/>
                                        <p:tgtEl>
                                          <p:spTgt spid="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654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做实验.png做实验"/>
          <p:cNvPicPr>
            <a:picLocks noChangeAspect="1"/>
          </p:cNvPicPr>
          <p:nvPr/>
        </p:nvPicPr>
        <p:blipFill>
          <a:blip r:embed="rId1"/>
          <a:srcRect/>
          <a:stretch>
            <a:fillRect/>
          </a:stretch>
        </p:blipFill>
        <p:spPr>
          <a:xfrm>
            <a:off x="499152" y="1113431"/>
            <a:ext cx="1247140" cy="53213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溶解度曲线的理解与应用</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409575" y="1691640"/>
            <a:ext cx="707453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此实验要注意以下几点:</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①容器和细线要洁净,一定要用开水趁热溶解;</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②白糖的溶解度较大,充分搅拌后要看到没有溶解的白糖固体;</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③在自然条件下,水分自然蒸发,也可以得到较多的晶体;</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④该实验可能要用几天时间才能完成,要有耐心。</a:t>
            </a:r>
            <a:endParaRPr sz="2000" dirty="0" smtClean="0">
              <a:latin typeface="微软雅黑" panose="020B0503020204020204" pitchFamily="34" charset="-122"/>
              <a:ea typeface="微软雅黑" panose="020B0503020204020204" pitchFamily="34" charset="-122"/>
            </a:endParaRPr>
          </a:p>
        </p:txBody>
      </p:sp>
      <p:pic>
        <p:nvPicPr>
          <p:cNvPr id="635" name="r9hx181.jpg" descr="id:2147510194;FounderCES"/>
          <p:cNvPicPr>
            <a:picLocks noChangeAspect="1"/>
          </p:cNvPicPr>
          <p:nvPr/>
        </p:nvPicPr>
        <p:blipFill>
          <a:blip r:embed="rId3"/>
          <a:stretch>
            <a:fillRect/>
          </a:stretch>
        </p:blipFill>
        <p:spPr>
          <a:xfrm>
            <a:off x="7484110" y="1934528"/>
            <a:ext cx="999490" cy="1078865"/>
          </a:xfrm>
          <a:prstGeom prst="rect">
            <a:avLst/>
          </a:prstGeom>
        </p:spPr>
      </p:pic>
      <p:sp>
        <p:nvSpPr>
          <p:cNvPr id="3" name="矩形 2"/>
          <p:cNvSpPr/>
          <p:nvPr/>
        </p:nvSpPr>
        <p:spPr>
          <a:xfrm>
            <a:off x="7294245" y="3140075"/>
            <a:ext cx="208280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自制白糖晶体</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par>
                                <p:cTn id="25" presetID="12" presetClass="entr" presetSubtype="4" fill="hold" nodeType="withEffect">
                                  <p:stCondLst>
                                    <p:cond delay="0"/>
                                  </p:stCondLst>
                                  <p:childTnLst>
                                    <p:set>
                                      <p:cBhvr>
                                        <p:cTn id="26" dur="1" fill="hold">
                                          <p:stCondLst>
                                            <p:cond delay="0"/>
                                          </p:stCondLst>
                                        </p:cTn>
                                        <p:tgtEl>
                                          <p:spTgt spid="635"/>
                                        </p:tgtEl>
                                        <p:attrNameLst>
                                          <p:attrName>style.visibility</p:attrName>
                                        </p:attrNameLst>
                                      </p:cBhvr>
                                      <p:to>
                                        <p:strVal val="visible"/>
                                      </p:to>
                                    </p:set>
                                    <p:anim calcmode="lin" valueType="num">
                                      <p:cBhvr additive="base">
                                        <p:cTn id="27" dur="500"/>
                                        <p:tgtEl>
                                          <p:spTgt spid="635"/>
                                        </p:tgtEl>
                                        <p:attrNameLst>
                                          <p:attrName>ppt_y</p:attrName>
                                        </p:attrNameLst>
                                      </p:cBhvr>
                                      <p:tavLst>
                                        <p:tav tm="0">
                                          <p:val>
                                            <p:strVal val="#ppt_y+#ppt_h*1.125000"/>
                                          </p:val>
                                        </p:tav>
                                        <p:tav tm="100000">
                                          <p:val>
                                            <p:strVal val="#ppt_y"/>
                                          </p:val>
                                        </p:tav>
                                      </p:tavLst>
                                    </p:anim>
                                    <p:animEffect transition="in" filter="wipe(up)">
                                      <p:cBhvr>
                                        <p:cTn id="28" dur="500"/>
                                        <p:tgtEl>
                                          <p:spTgt spid="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晒图片.png晒图片"/>
          <p:cNvPicPr>
            <a:picLocks noChangeAspect="1"/>
          </p:cNvPicPr>
          <p:nvPr/>
        </p:nvPicPr>
        <p:blipFill>
          <a:blip r:embed="rId3"/>
          <a:srcRect/>
          <a:stretch>
            <a:fillRect/>
          </a:stretch>
        </p:blipFill>
        <p:spPr>
          <a:xfrm>
            <a:off x="431886" y="1099657"/>
            <a:ext cx="1231012" cy="521970"/>
          </a:xfrm>
          <a:prstGeom prst="rect">
            <a:avLst/>
          </a:prstGeom>
        </p:spPr>
      </p:pic>
      <p:grpSp>
        <p:nvGrpSpPr>
          <p:cNvPr id="2" name="组合 18"/>
          <p:cNvGrpSpPr/>
          <p:nvPr/>
        </p:nvGrpSpPr>
        <p:grpSpPr>
          <a:xfrm>
            <a:off x="253365" y="0"/>
            <a:ext cx="50933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溶解度曲线的理解与应用</a:t>
            </a:r>
            <a:endParaRPr lang="zh-CN" altLang="en-US" sz="27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1480820" y="3474085"/>
            <a:ext cx="147574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硫酸铜晶体</a:t>
            </a:r>
            <a:endParaRPr sz="1600" dirty="0" smtClean="0">
              <a:latin typeface="微软雅黑" panose="020B0503020204020204" pitchFamily="34" charset="-122"/>
              <a:ea typeface="微软雅黑" panose="020B0503020204020204" pitchFamily="34" charset="-122"/>
            </a:endParaRPr>
          </a:p>
        </p:txBody>
      </p:sp>
      <p:sp>
        <p:nvSpPr>
          <p:cNvPr id="8" name="矩形 7"/>
          <p:cNvSpPr/>
          <p:nvPr/>
        </p:nvSpPr>
        <p:spPr>
          <a:xfrm>
            <a:off x="5833110" y="3474085"/>
            <a:ext cx="147574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硫酸铵晶体</a:t>
            </a:r>
            <a:endParaRPr sz="1600" dirty="0" smtClean="0">
              <a:latin typeface="微软雅黑" panose="020B0503020204020204" pitchFamily="34" charset="-122"/>
              <a:ea typeface="微软雅黑" panose="020B0503020204020204" pitchFamily="34" charset="-122"/>
            </a:endParaRPr>
          </a:p>
        </p:txBody>
      </p:sp>
      <p:pic>
        <p:nvPicPr>
          <p:cNvPr id="637" name="r9hx183.jpg" descr="id:2147510208;FounderCES"/>
          <p:cNvPicPr>
            <a:picLocks noChangeAspect="1"/>
          </p:cNvPicPr>
          <p:nvPr/>
        </p:nvPicPr>
        <p:blipFill>
          <a:blip r:embed="rId4"/>
          <a:stretch>
            <a:fillRect/>
          </a:stretch>
        </p:blipFill>
        <p:spPr>
          <a:xfrm>
            <a:off x="1133475" y="1931670"/>
            <a:ext cx="2001520" cy="1280160"/>
          </a:xfrm>
          <a:prstGeom prst="rect">
            <a:avLst/>
          </a:prstGeom>
        </p:spPr>
      </p:pic>
      <p:pic>
        <p:nvPicPr>
          <p:cNvPr id="638" name="r9hx184.jpg" descr="id:2147510215;FounderCES"/>
          <p:cNvPicPr>
            <a:picLocks noChangeAspect="1"/>
          </p:cNvPicPr>
          <p:nvPr/>
        </p:nvPicPr>
        <p:blipFill>
          <a:blip r:embed="rId5"/>
          <a:stretch>
            <a:fillRect/>
          </a:stretch>
        </p:blipFill>
        <p:spPr>
          <a:xfrm>
            <a:off x="5596890" y="1646555"/>
            <a:ext cx="1501775" cy="1565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par>
                                <p:cTn id="30" presetID="1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lide(fromBottom)">
                                      <p:cBhvr>
                                        <p:cTn id="32" dur="500"/>
                                        <p:tgtEl>
                                          <p:spTgt spid="3"/>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Bottom)">
                                      <p:cBhvr>
                                        <p:cTn id="35" dur="500"/>
                                        <p:tgtEl>
                                          <p:spTgt spid="8"/>
                                        </p:tgtEl>
                                      </p:cBhvr>
                                    </p:animEffect>
                                  </p:childTnLst>
                                </p:cTn>
                              </p:par>
                              <p:par>
                                <p:cTn id="36" presetID="12" presetClass="entr" presetSubtype="4" fill="hold" nodeType="withEffect">
                                  <p:stCondLst>
                                    <p:cond delay="0"/>
                                  </p:stCondLst>
                                  <p:childTnLst>
                                    <p:set>
                                      <p:cBhvr>
                                        <p:cTn id="37" dur="1" fill="hold">
                                          <p:stCondLst>
                                            <p:cond delay="0"/>
                                          </p:stCondLst>
                                        </p:cTn>
                                        <p:tgtEl>
                                          <p:spTgt spid="637"/>
                                        </p:tgtEl>
                                        <p:attrNameLst>
                                          <p:attrName>style.visibility</p:attrName>
                                        </p:attrNameLst>
                                      </p:cBhvr>
                                      <p:to>
                                        <p:strVal val="visible"/>
                                      </p:to>
                                    </p:set>
                                    <p:anim calcmode="lin" valueType="num">
                                      <p:cBhvr additive="base">
                                        <p:cTn id="38" dur="500"/>
                                        <p:tgtEl>
                                          <p:spTgt spid="637"/>
                                        </p:tgtEl>
                                        <p:attrNameLst>
                                          <p:attrName>ppt_y</p:attrName>
                                        </p:attrNameLst>
                                      </p:cBhvr>
                                      <p:tavLst>
                                        <p:tav tm="0">
                                          <p:val>
                                            <p:strVal val="#ppt_y+#ppt_h*1.125000"/>
                                          </p:val>
                                        </p:tav>
                                        <p:tav tm="100000">
                                          <p:val>
                                            <p:strVal val="#ppt_y"/>
                                          </p:val>
                                        </p:tav>
                                      </p:tavLst>
                                    </p:anim>
                                    <p:animEffect transition="in" filter="wipe(up)">
                                      <p:cBhvr>
                                        <p:cTn id="39" dur="500"/>
                                        <p:tgtEl>
                                          <p:spTgt spid="637"/>
                                        </p:tgtEl>
                                      </p:cBhvr>
                                    </p:animEffect>
                                  </p:childTnLst>
                                </p:cTn>
                              </p:par>
                              <p:par>
                                <p:cTn id="40" presetID="12" presetClass="entr" presetSubtype="4" fill="hold" nodeType="withEffect">
                                  <p:stCondLst>
                                    <p:cond delay="0"/>
                                  </p:stCondLst>
                                  <p:childTnLst>
                                    <p:set>
                                      <p:cBhvr>
                                        <p:cTn id="41" dur="1" fill="hold">
                                          <p:stCondLst>
                                            <p:cond delay="0"/>
                                          </p:stCondLst>
                                        </p:cTn>
                                        <p:tgtEl>
                                          <p:spTgt spid="638"/>
                                        </p:tgtEl>
                                        <p:attrNameLst>
                                          <p:attrName>style.visibility</p:attrName>
                                        </p:attrNameLst>
                                      </p:cBhvr>
                                      <p:to>
                                        <p:strVal val="visible"/>
                                      </p:to>
                                    </p:set>
                                    <p:anim calcmode="lin" valueType="num">
                                      <p:cBhvr additive="base">
                                        <p:cTn id="42" dur="500"/>
                                        <p:tgtEl>
                                          <p:spTgt spid="638"/>
                                        </p:tgtEl>
                                        <p:attrNameLst>
                                          <p:attrName>ppt_y</p:attrName>
                                        </p:attrNameLst>
                                      </p:cBhvr>
                                      <p:tavLst>
                                        <p:tav tm="0">
                                          <p:val>
                                            <p:strVal val="#ppt_y+#ppt_h*1.125000"/>
                                          </p:val>
                                        </p:tav>
                                        <p:tav tm="100000">
                                          <p:val>
                                            <p:strVal val="#ppt_y"/>
                                          </p:val>
                                        </p:tav>
                                      </p:tavLst>
                                    </p:anim>
                                    <p:animEffect transition="in" filter="wipe(up)">
                                      <p:cBhvr>
                                        <p:cTn id="43" dur="500"/>
                                        <p:tgtEl>
                                          <p:spTgt spid="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357695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解疑难.png解疑难"/>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626870" y="1003300"/>
            <a:ext cx="6211570"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2018年8月2日,德国阿希姆斯塔尔,由于盛夏高温持续,当地水温已经达到27 ℃,并仍在持续上升,每天都有大量鱼类死亡,为什么高温天气会影响鱼类生存?</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气体的溶解度</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835660" y="2597785"/>
            <a:ext cx="7472045" cy="991870"/>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因为高温天气会导致水中氧气的溶解度变小,由于水中缺氧,所以导致大量鱼类死亡。</a:t>
            </a:r>
            <a:endParaRPr sz="2000" dirty="0" smtClean="0">
              <a:latin typeface="微软雅黑" panose="020B0503020204020204" pitchFamily="34" charset="-122"/>
              <a:ea typeface="微软雅黑" panose="020B0503020204020204" pitchFamily="34" charset="-122"/>
            </a:endParaRPr>
          </a:p>
        </p:txBody>
      </p:sp>
      <p:pic>
        <p:nvPicPr>
          <p:cNvPr id="649" name="r9hx188.jpg" descr="id:2147510309;FounderCES"/>
          <p:cNvPicPr>
            <a:picLocks noChangeAspect="1"/>
          </p:cNvPicPr>
          <p:nvPr/>
        </p:nvPicPr>
        <p:blipFill>
          <a:blip r:embed="rId4"/>
          <a:stretch>
            <a:fillRect/>
          </a:stretch>
        </p:blipFill>
        <p:spPr>
          <a:xfrm>
            <a:off x="3232150" y="3365500"/>
            <a:ext cx="2494915" cy="967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lide(fromLeft)">
                                      <p:cBhvr>
                                        <p:cTn id="39" dur="500"/>
                                        <p:tgtEl>
                                          <p:spTgt spid="3"/>
                                        </p:tgtEl>
                                      </p:cBhvr>
                                    </p:animEffect>
                                  </p:childTnLst>
                                </p:cTn>
                              </p:par>
                              <p:par>
                                <p:cTn id="40" presetID="12" presetClass="entr" presetSubtype="4" fill="hold" nodeType="withEffect">
                                  <p:stCondLst>
                                    <p:cond delay="0"/>
                                  </p:stCondLst>
                                  <p:childTnLst>
                                    <p:set>
                                      <p:cBhvr>
                                        <p:cTn id="41" dur="1" fill="hold">
                                          <p:stCondLst>
                                            <p:cond delay="0"/>
                                          </p:stCondLst>
                                        </p:cTn>
                                        <p:tgtEl>
                                          <p:spTgt spid="649"/>
                                        </p:tgtEl>
                                        <p:attrNameLst>
                                          <p:attrName>style.visibility</p:attrName>
                                        </p:attrNameLst>
                                      </p:cBhvr>
                                      <p:to>
                                        <p:strVal val="visible"/>
                                      </p:to>
                                    </p:set>
                                    <p:anim calcmode="lin" valueType="num">
                                      <p:cBhvr additive="base">
                                        <p:cTn id="42" dur="500"/>
                                        <p:tgtEl>
                                          <p:spTgt spid="649"/>
                                        </p:tgtEl>
                                        <p:attrNameLst>
                                          <p:attrName>ppt_y</p:attrName>
                                        </p:attrNameLst>
                                      </p:cBhvr>
                                      <p:tavLst>
                                        <p:tav tm="0">
                                          <p:val>
                                            <p:strVal val="#ppt_y+#ppt_h*1.125000"/>
                                          </p:val>
                                        </p:tav>
                                        <p:tav tm="100000">
                                          <p:val>
                                            <p:strVal val="#ppt_y"/>
                                          </p:val>
                                        </p:tav>
                                      </p:tavLst>
                                    </p:anim>
                                    <p:animEffect transition="in" filter="wipe(up)">
                                      <p:cBhvr>
                                        <p:cTn id="43" dur="500"/>
                                        <p:tgtEl>
                                          <p:spTgt spid="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66395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421" y="1122637"/>
            <a:ext cx="1244600" cy="51371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气体的溶解度</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19810" y="1557020"/>
            <a:ext cx="448818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增加鱼池和鱼缸中的含氧量</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(1)在鱼池或鱼缸中加氧气泵,把水喷向空中增大空气与水的接触面积,增加水中氧气含量。</a:t>
            </a:r>
            <a:endParaRPr sz="2000" dirty="0" smtClean="0">
              <a:latin typeface="微软雅黑" panose="020B0503020204020204" pitchFamily="34" charset="-122"/>
              <a:ea typeface="微软雅黑" panose="020B0503020204020204" pitchFamily="34" charset="-122"/>
            </a:endParaRPr>
          </a:p>
        </p:txBody>
      </p:sp>
      <p:pic>
        <p:nvPicPr>
          <p:cNvPr id="651" name="r9hx189.jpg" descr="id:2147510323;FounderCES"/>
          <p:cNvPicPr>
            <a:picLocks noChangeAspect="1"/>
          </p:cNvPicPr>
          <p:nvPr/>
        </p:nvPicPr>
        <p:blipFill>
          <a:blip r:embed="rId3"/>
          <a:stretch>
            <a:fillRect/>
          </a:stretch>
        </p:blipFill>
        <p:spPr>
          <a:xfrm>
            <a:off x="5945505" y="1832610"/>
            <a:ext cx="1647190" cy="1237615"/>
          </a:xfrm>
          <a:prstGeom prst="rect">
            <a:avLst/>
          </a:prstGeom>
        </p:spPr>
      </p:pic>
      <p:sp>
        <p:nvSpPr>
          <p:cNvPr id="3" name="矩形 2"/>
          <p:cNvSpPr/>
          <p:nvPr/>
        </p:nvSpPr>
        <p:spPr>
          <a:xfrm>
            <a:off x="6299200" y="3311525"/>
            <a:ext cx="219900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鱼池增氧</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par>
                                <p:cTn id="25" presetID="12" presetClass="entr" presetSubtype="4" fill="hold" nodeType="withEffect">
                                  <p:stCondLst>
                                    <p:cond delay="0"/>
                                  </p:stCondLst>
                                  <p:childTnLst>
                                    <p:set>
                                      <p:cBhvr>
                                        <p:cTn id="26" dur="1" fill="hold">
                                          <p:stCondLst>
                                            <p:cond delay="0"/>
                                          </p:stCondLst>
                                        </p:cTn>
                                        <p:tgtEl>
                                          <p:spTgt spid="651"/>
                                        </p:tgtEl>
                                        <p:attrNameLst>
                                          <p:attrName>style.visibility</p:attrName>
                                        </p:attrNameLst>
                                      </p:cBhvr>
                                      <p:to>
                                        <p:strVal val="visible"/>
                                      </p:to>
                                    </p:set>
                                    <p:anim calcmode="lin" valueType="num">
                                      <p:cBhvr additive="base">
                                        <p:cTn id="27" dur="500"/>
                                        <p:tgtEl>
                                          <p:spTgt spid="651"/>
                                        </p:tgtEl>
                                        <p:attrNameLst>
                                          <p:attrName>ppt_y</p:attrName>
                                        </p:attrNameLst>
                                      </p:cBhvr>
                                      <p:tavLst>
                                        <p:tav tm="0">
                                          <p:val>
                                            <p:strVal val="#ppt_y+#ppt_h*1.125000"/>
                                          </p:val>
                                        </p:tav>
                                        <p:tav tm="100000">
                                          <p:val>
                                            <p:strVal val="#ppt_y"/>
                                          </p:val>
                                        </p:tav>
                                      </p:tavLst>
                                    </p:anim>
                                    <p:animEffect transition="in" filter="wipe(up)">
                                      <p:cBhvr>
                                        <p:cTn id="28" dur="500"/>
                                        <p:tgtEl>
                                          <p:spTgt spid="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3647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496930" y="1114066"/>
            <a:ext cx="1251585" cy="53086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052195" y="1995805"/>
            <a:ext cx="671258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实验中,应取适量的蔗糖(或食盐),如果取用的量过多,在水中的溶解时间较长,还可能会有固体因不能全部溶解而剩余,无法判断溶液的形成。</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66395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421" y="1122637"/>
            <a:ext cx="1244600" cy="51371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气体的溶解度</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19810" y="1557020"/>
            <a:ext cx="677735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(2)投药增氧</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向鱼池中投入一种淡黄色固体过氧化钙,利用过氧化钙与水反应生成氧气来增加鱼池的含氧量,反应原理如下:</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2CaO</a:t>
            </a:r>
            <a:r>
              <a:rPr sz="16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+2H</a:t>
            </a:r>
            <a:r>
              <a:rPr sz="16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              </a:t>
            </a:r>
            <a:r>
              <a:rPr lang="en-US" sz="2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Ca(OH)</a:t>
            </a:r>
            <a:r>
              <a:rPr sz="16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r>
              <a:rPr sz="1600" baseline="-25000" dirty="0" smtClean="0">
                <a:latin typeface="微软雅黑" panose="020B0503020204020204" pitchFamily="34" charset="-122"/>
                <a:ea typeface="微软雅黑" panose="020B0503020204020204" pitchFamily="34" charset="-122"/>
              </a:rPr>
              <a:t>2</a:t>
            </a:r>
            <a:r>
              <a:rPr lang="en-US"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2733675" y="3196590"/>
            <a:ext cx="791845" cy="83820"/>
            <a:chOff x="3917" y="7244"/>
            <a:chExt cx="1247" cy="132"/>
          </a:xfrm>
        </p:grpSpPr>
        <p:cxnSp>
          <p:nvCxnSpPr>
            <p:cNvPr id="4" name="直接连接符 3"/>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3116208" y="630902"/>
            <a:ext cx="3975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第九章  溶液</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238444" y="1845609"/>
            <a:ext cx="37484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课题3　溶液的浓度</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463677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溶质质量分数的含义</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022350" y="1741170"/>
            <a:ext cx="7207250" cy="253047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运用溶质的质量分数表示溶液浓度时,必须分清溶质质量、溶剂质量与溶液质量。当25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胆矾(CuSO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·5H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O)溶于100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水时,形成125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 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溶液,其中溶质为CuSO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,质量为16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,溶剂水的质量为100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+9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=109 </a:t>
            </a:r>
            <a:r>
              <a:rPr sz="2000" dirty="0" smtClean="0">
                <a:latin typeface="Times New Roman" panose="02020603050405020304" charset="0"/>
                <a:ea typeface="微软雅黑" panose="020B0503020204020204" pitchFamily="34" charset="-122"/>
                <a:cs typeface="Times New Roman" panose="02020603050405020304" charset="0"/>
              </a:rPr>
              <a:t>g</a:t>
            </a:r>
            <a:r>
              <a:rPr sz="2000" dirty="0" smtClean="0">
                <a:latin typeface="微软雅黑" panose="020B0503020204020204" pitchFamily="34" charset="-122"/>
                <a:ea typeface="微软雅黑" panose="020B0503020204020204" pitchFamily="34" charset="-122"/>
              </a:rPr>
              <a:t>,CuSO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溶液的溶质质量分数为</a:t>
            </a:r>
            <a:endParaRPr sz="2000" dirty="0" smtClean="0">
              <a:latin typeface="微软雅黑" panose="020B0503020204020204" pitchFamily="34" charset="-122"/>
              <a:ea typeface="微软雅黑" panose="020B0503020204020204" pitchFamily="34" charset="-122"/>
            </a:endParaRPr>
          </a:p>
          <a:p>
            <a:pPr>
              <a:lnSpc>
                <a:spcPct val="200000"/>
              </a:lnSpc>
            </a:pPr>
            <a:r>
              <a:rPr sz="2000" dirty="0" smtClean="0">
                <a:latin typeface="微软雅黑" panose="020B0503020204020204" pitchFamily="34" charset="-122"/>
                <a:ea typeface="微软雅黑" panose="020B0503020204020204" pitchFamily="34" charset="-122"/>
              </a:rPr>
              <a:t>              ×100%=12.8%。</a:t>
            </a:r>
            <a:endParaRPr sz="2000" dirty="0" smtClean="0">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1106170" y="3606165"/>
          <a:ext cx="839470" cy="792480"/>
        </p:xfrm>
        <a:graphic>
          <a:graphicData uri="http://schemas.openxmlformats.org/drawingml/2006/table">
            <a:tbl>
              <a:tblPr firstRow="1" bandRow="1">
                <a:tableStyleId>{5C22544A-7EE6-4342-B048-85BDC9FD1C3A}</a:tableStyleId>
              </a:tblPr>
              <a:tblGrid>
                <a:gridCol w="839470"/>
              </a:tblGrid>
              <a:tr h="381000">
                <a:tc>
                  <a:txBody>
                    <a:bodyPr/>
                    <a:p>
                      <a:pPr algn="ctr">
                        <a:buNone/>
                      </a:pPr>
                      <a:r>
                        <a:rPr sz="2000" b="0" dirty="0" smtClean="0">
                          <a:solidFill>
                            <a:schemeClr val="tx1"/>
                          </a:solidFill>
                          <a:latin typeface="微软雅黑" panose="020B0503020204020204" pitchFamily="34" charset="-122"/>
                          <a:ea typeface="微软雅黑" panose="020B0503020204020204" pitchFamily="34" charset="-122"/>
                        </a:rPr>
                        <a:t>16</a:t>
                      </a:r>
                      <a:r>
                        <a:rPr sz="2000" b="0" dirty="0" smtClean="0">
                          <a:solidFill>
                            <a:schemeClr val="tx1"/>
                          </a:solidFill>
                          <a:latin typeface="Times New Roman" panose="02020603050405020304" charset="0"/>
                          <a:ea typeface="微软雅黑" panose="020B0503020204020204" pitchFamily="34" charset="-122"/>
                          <a:cs typeface="Times New Roman" panose="02020603050405020304" charset="0"/>
                        </a:rPr>
                        <a:t>g</a:t>
                      </a:r>
                      <a:endParaRPr lang="en-US" altLang="zh-CN" sz="2000" b="0" dirty="0" smtClean="0">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a:noFill/>
                    </a:lnT>
                    <a:lnB w="12700">
                      <a:solidFill>
                        <a:schemeClr val="tx1"/>
                      </a:solidFill>
                      <a:prstDash val="solid"/>
                    </a:lnB>
                    <a:lnTlToBr>
                      <a:noFill/>
                    </a:lnTlToBr>
                    <a:lnBlToTr>
                      <a:noFill/>
                    </a:lnBlToTr>
                    <a:noFill/>
                  </a:tcPr>
                </a:tc>
              </a:tr>
              <a:tr h="381000">
                <a:tc>
                  <a:txBody>
                    <a:bodyPr/>
                    <a:p>
                      <a:pPr algn="ctr">
                        <a:buNone/>
                      </a:pPr>
                      <a:r>
                        <a:rPr sz="2000" dirty="0" smtClean="0">
                          <a:solidFill>
                            <a:schemeClr val="tx1"/>
                          </a:solidFill>
                          <a:latin typeface="微软雅黑" panose="020B0503020204020204" pitchFamily="34" charset="-122"/>
                          <a:ea typeface="微软雅黑" panose="020B0503020204020204" pitchFamily="34" charset="-122"/>
                        </a:rPr>
                        <a:t>125</a:t>
                      </a:r>
                      <a:r>
                        <a:rPr sz="2000" dirty="0" smtClean="0">
                          <a:solidFill>
                            <a:schemeClr val="tx1"/>
                          </a:solidFill>
                          <a:latin typeface="Times New Roman" panose="02020603050405020304" charset="0"/>
                          <a:ea typeface="微软雅黑" panose="020B0503020204020204" pitchFamily="34" charset="-122"/>
                          <a:cs typeface="Times New Roman" panose="02020603050405020304" charset="0"/>
                        </a:rPr>
                        <a:t>g</a:t>
                      </a:r>
                      <a:endParaRPr sz="2000" dirty="0" smtClean="0">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w="12700">
                      <a:solidFill>
                        <a:schemeClr val="tx1"/>
                      </a:solidFill>
                      <a:prstDash val="solid"/>
                    </a:lnT>
                    <a:lnB>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6888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500375" y="1107219"/>
            <a:ext cx="1244691"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溶质质量分数的含义</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500380" y="1652270"/>
            <a:ext cx="637540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医用酒精和生活中白酒的度数的含义:</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除质量分数以外,人们有时也用体积分数来表示溶液的浓度。例如,用作消毒剂的医用酒精中乙醇的体积分数为75%,就是指每100 mL的医用酒精中含75 mL的乙醇。</a:t>
            </a:r>
            <a:endParaRPr sz="2000" dirty="0" smtClean="0">
              <a:latin typeface="微软雅黑" panose="020B0503020204020204" pitchFamily="34" charset="-122"/>
              <a:ea typeface="微软雅黑" panose="020B0503020204020204" pitchFamily="34" charset="-122"/>
            </a:endParaRPr>
          </a:p>
        </p:txBody>
      </p:sp>
      <p:pic>
        <p:nvPicPr>
          <p:cNvPr id="689" name="r9hx197a.jpg" descr="id:2147510648;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75780" y="1880870"/>
            <a:ext cx="1304925" cy="1743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689"/>
                                        </p:tgtEl>
                                        <p:attrNameLst>
                                          <p:attrName>style.visibility</p:attrName>
                                        </p:attrNameLst>
                                      </p:cBhvr>
                                      <p:to>
                                        <p:strVal val="visible"/>
                                      </p:to>
                                    </p:set>
                                    <p:anim calcmode="lin" valueType="num">
                                      <p:cBhvr additive="base">
                                        <p:cTn id="24" dur="500"/>
                                        <p:tgtEl>
                                          <p:spTgt spid="689"/>
                                        </p:tgtEl>
                                        <p:attrNameLst>
                                          <p:attrName>ppt_y</p:attrName>
                                        </p:attrNameLst>
                                      </p:cBhvr>
                                      <p:tavLst>
                                        <p:tav tm="0">
                                          <p:val>
                                            <p:strVal val="#ppt_y+#ppt_h*1.125000"/>
                                          </p:val>
                                        </p:tav>
                                        <p:tav tm="100000">
                                          <p:val>
                                            <p:strVal val="#ppt_y"/>
                                          </p:val>
                                        </p:tav>
                                      </p:tavLst>
                                    </p:anim>
                                    <p:animEffect transition="in" filter="wipe(up)">
                                      <p:cBhvr>
                                        <p:cTn id="25" dur="500"/>
                                        <p:tgtEl>
                                          <p:spTgt spid="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9709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503913" y="1116923"/>
            <a:ext cx="1237615"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与溶质质量分数相结合的计算</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943400" y="1641891"/>
            <a:ext cx="7397087"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生产生活实际中,准确表示一定量的溶液里所含溶质的量是十分重要的,特别是医疗上给病人输入的生理盐水或葡萄糖溶液等,对溶质的质量分数要求是十分严格的,否则会造成生命危险。</a:t>
            </a:r>
            <a:endParaRPr sz="2000" dirty="0" smtClean="0">
              <a:latin typeface="微软雅黑" panose="020B0503020204020204" pitchFamily="34" charset="-122"/>
              <a:ea typeface="微软雅黑" panose="020B0503020204020204" pitchFamily="34" charset="-122"/>
            </a:endParaRPr>
          </a:p>
        </p:txBody>
      </p:sp>
      <p:pic>
        <p:nvPicPr>
          <p:cNvPr id="699" name="r9hx210.jpg" descr="id:2147510735;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754823" y="3310890"/>
            <a:ext cx="1078865" cy="932180"/>
          </a:xfrm>
          <a:prstGeom prst="rect">
            <a:avLst/>
          </a:prstGeom>
        </p:spPr>
      </p:pic>
      <p:pic>
        <p:nvPicPr>
          <p:cNvPr id="700" name="r9hx211.jpg" descr="id:2147510742;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593398" y="2990533"/>
            <a:ext cx="1078865" cy="1438275"/>
          </a:xfrm>
          <a:prstGeom prst="rect">
            <a:avLst/>
          </a:prstGeom>
        </p:spPr>
      </p:pic>
      <p:sp>
        <p:nvSpPr>
          <p:cNvPr id="3" name="矩形 2"/>
          <p:cNvSpPr/>
          <p:nvPr/>
        </p:nvSpPr>
        <p:spPr>
          <a:xfrm>
            <a:off x="1898650" y="4375150"/>
            <a:ext cx="1437640" cy="483870"/>
          </a:xfrm>
          <a:prstGeom prst="rect">
            <a:avLst/>
          </a:prstGeom>
        </p:spPr>
        <p:txBody>
          <a:bodyPr wrap="square" lIns="68580" tIns="34290" rIns="68580" bIns="34290">
            <a:spAutoFit/>
          </a:bodyPr>
          <a:p>
            <a:pPr>
              <a:lnSpc>
                <a:spcPct val="150000"/>
              </a:lnSpc>
            </a:pPr>
            <a:r>
              <a:rPr sz="1800" dirty="0" smtClean="0">
                <a:latin typeface="微软雅黑" panose="020B0503020204020204" pitchFamily="34" charset="-122"/>
                <a:ea typeface="微软雅黑" panose="020B0503020204020204" pitchFamily="34" charset="-122"/>
              </a:rPr>
              <a:t>生理盐水</a:t>
            </a:r>
            <a:endParaRPr sz="1800" dirty="0" smtClean="0">
              <a:latin typeface="微软雅黑" panose="020B0503020204020204" pitchFamily="34" charset="-122"/>
              <a:ea typeface="微软雅黑" panose="020B0503020204020204" pitchFamily="34" charset="-122"/>
            </a:endParaRPr>
          </a:p>
        </p:txBody>
      </p:sp>
      <p:sp>
        <p:nvSpPr>
          <p:cNvPr id="18" name="矩形 17"/>
          <p:cNvSpPr/>
          <p:nvPr/>
        </p:nvSpPr>
        <p:spPr>
          <a:xfrm>
            <a:off x="5501005" y="4375150"/>
            <a:ext cx="1437640" cy="483870"/>
          </a:xfrm>
          <a:prstGeom prst="rect">
            <a:avLst/>
          </a:prstGeom>
        </p:spPr>
        <p:txBody>
          <a:bodyPr wrap="square" lIns="68580" tIns="34290" rIns="68580" bIns="34290">
            <a:spAutoFit/>
          </a:bodyPr>
          <a:p>
            <a:pPr>
              <a:lnSpc>
                <a:spcPct val="150000"/>
              </a:lnSpc>
            </a:pPr>
            <a:r>
              <a:rPr sz="1800" dirty="0" smtClean="0">
                <a:latin typeface="微软雅黑" panose="020B0503020204020204" pitchFamily="34" charset="-122"/>
                <a:ea typeface="微软雅黑" panose="020B0503020204020204" pitchFamily="34" charset="-122"/>
              </a:rPr>
              <a:t>葡萄糖溶液</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699"/>
                                        </p:tgtEl>
                                        <p:attrNameLst>
                                          <p:attrName>style.visibility</p:attrName>
                                        </p:attrNameLst>
                                      </p:cBhvr>
                                      <p:to>
                                        <p:strVal val="visible"/>
                                      </p:to>
                                    </p:set>
                                    <p:anim calcmode="lin" valueType="num">
                                      <p:cBhvr additive="base">
                                        <p:cTn id="24" dur="500"/>
                                        <p:tgtEl>
                                          <p:spTgt spid="699"/>
                                        </p:tgtEl>
                                        <p:attrNameLst>
                                          <p:attrName>ppt_y</p:attrName>
                                        </p:attrNameLst>
                                      </p:cBhvr>
                                      <p:tavLst>
                                        <p:tav tm="0">
                                          <p:val>
                                            <p:strVal val="#ppt_y+#ppt_h*1.125000"/>
                                          </p:val>
                                        </p:tav>
                                        <p:tav tm="100000">
                                          <p:val>
                                            <p:strVal val="#ppt_y"/>
                                          </p:val>
                                        </p:tav>
                                      </p:tavLst>
                                    </p:anim>
                                    <p:animEffect transition="in" filter="wipe(up)">
                                      <p:cBhvr>
                                        <p:cTn id="25" dur="500"/>
                                        <p:tgtEl>
                                          <p:spTgt spid="699"/>
                                        </p:tgtEl>
                                      </p:cBhvr>
                                    </p:animEffect>
                                  </p:childTnLst>
                                </p:cTn>
                              </p:par>
                              <p:par>
                                <p:cTn id="26" presetID="12" presetClass="entr" presetSubtype="4" fill="hold" nodeType="withEffect">
                                  <p:stCondLst>
                                    <p:cond delay="0"/>
                                  </p:stCondLst>
                                  <p:childTnLst>
                                    <p:set>
                                      <p:cBhvr>
                                        <p:cTn id="27" dur="1" fill="hold">
                                          <p:stCondLst>
                                            <p:cond delay="0"/>
                                          </p:stCondLst>
                                        </p:cTn>
                                        <p:tgtEl>
                                          <p:spTgt spid="700"/>
                                        </p:tgtEl>
                                        <p:attrNameLst>
                                          <p:attrName>style.visibility</p:attrName>
                                        </p:attrNameLst>
                                      </p:cBhvr>
                                      <p:to>
                                        <p:strVal val="visible"/>
                                      </p:to>
                                    </p:set>
                                    <p:anim calcmode="lin" valueType="num">
                                      <p:cBhvr additive="base">
                                        <p:cTn id="28" dur="500"/>
                                        <p:tgtEl>
                                          <p:spTgt spid="700"/>
                                        </p:tgtEl>
                                        <p:attrNameLst>
                                          <p:attrName>ppt_y</p:attrName>
                                        </p:attrNameLst>
                                      </p:cBhvr>
                                      <p:tavLst>
                                        <p:tav tm="0">
                                          <p:val>
                                            <p:strVal val="#ppt_y+#ppt_h*1.125000"/>
                                          </p:val>
                                        </p:tav>
                                        <p:tav tm="100000">
                                          <p:val>
                                            <p:strVal val="#ppt_y"/>
                                          </p:val>
                                        </p:tav>
                                      </p:tavLst>
                                    </p:anim>
                                    <p:animEffect transition="in" filter="wipe(up)">
                                      <p:cBhvr>
                                        <p:cTn id="29" dur="500"/>
                                        <p:tgtEl>
                                          <p:spTgt spid="700"/>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slide(fromBottom)">
                                      <p:cBhvr>
                                        <p:cTn id="33" dur="500"/>
                                        <p:tgtEl>
                                          <p:spTgt spid="3"/>
                                        </p:tgtEl>
                                      </p:cBhvr>
                                    </p:animEffect>
                                  </p:childTnLst>
                                </p:cTn>
                              </p:par>
                            </p:childTnLst>
                          </p:cTn>
                        </p:par>
                        <p:par>
                          <p:cTn id="34" fill="hold">
                            <p:stCondLst>
                              <p:cond delay="15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slide(fromBottom)">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50492" y="1099518"/>
            <a:ext cx="1193800" cy="522248"/>
          </a:xfrm>
          <a:prstGeom prst="rect">
            <a:avLst/>
          </a:prstGeom>
        </p:spPr>
      </p:pic>
      <p:grpSp>
        <p:nvGrpSpPr>
          <p:cNvPr id="2" name="组合 18"/>
          <p:cNvGrpSpPr/>
          <p:nvPr/>
        </p:nvGrpSpPr>
        <p:grpSpPr>
          <a:xfrm>
            <a:off x="253365" y="0"/>
            <a:ext cx="602932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与溶质质量分数相结合的计算</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022350" y="1741170"/>
            <a:ext cx="720725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运用溶质质量分数表示溶液时,必须分清溶质的质量、溶剂的质量和溶液的质量。</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①结晶水合物溶于水时,其溶质指不含结晶水的化合物。如CuSO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·5H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O溶于水时,溶质是CuSO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50492" y="1099518"/>
            <a:ext cx="1193800" cy="522248"/>
          </a:xfrm>
          <a:prstGeom prst="rect">
            <a:avLst/>
          </a:prstGeom>
        </p:spPr>
      </p:pic>
      <p:grpSp>
        <p:nvGrpSpPr>
          <p:cNvPr id="2" name="组合 18"/>
          <p:cNvGrpSpPr/>
          <p:nvPr/>
        </p:nvGrpSpPr>
        <p:grpSpPr>
          <a:xfrm>
            <a:off x="253365" y="0"/>
            <a:ext cx="602932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725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与溶质质量分数相结合的计算</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10870" y="1696720"/>
            <a:ext cx="7922895" cy="256159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②当某些化合物溶于水时与水发生了反应,此时溶液中的溶质是反应后生成的物质。如Na</a:t>
            </a:r>
            <a:r>
              <a:rPr sz="1800" baseline="-25000" dirty="0" smtClean="0">
                <a:latin typeface="微软雅黑" panose="020B0503020204020204" pitchFamily="34" charset="-122"/>
                <a:ea typeface="微软雅黑" panose="020B0503020204020204" pitchFamily="34" charset="-122"/>
              </a:rPr>
              <a:t>2</a:t>
            </a:r>
            <a:r>
              <a:rPr sz="1800" dirty="0" smtClean="0">
                <a:latin typeface="微软雅黑" panose="020B0503020204020204" pitchFamily="34" charset="-122"/>
                <a:ea typeface="微软雅黑" panose="020B0503020204020204" pitchFamily="34" charset="-122"/>
              </a:rPr>
              <a:t>O溶于水时发生反应:Na</a:t>
            </a:r>
            <a:r>
              <a:rPr sz="1800" baseline="-25000" dirty="0" smtClean="0">
                <a:latin typeface="微软雅黑" panose="020B0503020204020204" pitchFamily="34" charset="-122"/>
                <a:ea typeface="微软雅黑" panose="020B0503020204020204" pitchFamily="34" charset="-122"/>
              </a:rPr>
              <a:t>2</a:t>
            </a:r>
            <a:r>
              <a:rPr sz="1800" dirty="0" smtClean="0">
                <a:latin typeface="微软雅黑" panose="020B0503020204020204" pitchFamily="34" charset="-122"/>
                <a:ea typeface="微软雅黑" panose="020B0503020204020204" pitchFamily="34" charset="-122"/>
              </a:rPr>
              <a:t>O+H</a:t>
            </a:r>
            <a:r>
              <a:rPr sz="1800" baseline="-25000" dirty="0" smtClean="0">
                <a:latin typeface="微软雅黑" panose="020B0503020204020204" pitchFamily="34" charset="-122"/>
                <a:ea typeface="微软雅黑" panose="020B0503020204020204" pitchFamily="34" charset="-122"/>
              </a:rPr>
              <a:t>2</a:t>
            </a:r>
            <a:r>
              <a:rPr sz="1800" dirty="0" smtClean="0">
                <a:latin typeface="微软雅黑" panose="020B0503020204020204" pitchFamily="34" charset="-122"/>
                <a:ea typeface="微软雅黑" panose="020B0503020204020204" pitchFamily="34" charset="-122"/>
              </a:rPr>
              <a:t>O═2NaOH。反应后的溶质是NaOH,此溶液的溶质质量分数=                                         ×100%。</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③若两种物质能发生反应,有沉淀或气体生成,此时溶液中的溶质质量分数=该溶质的质量÷(反应的物质质量总和-沉淀或气体质量-加入的不溶部分的质量)×100%。</a:t>
            </a:r>
            <a:endParaRPr sz="1800" dirty="0" smtClean="0">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3901440" y="2490470"/>
          <a:ext cx="2609215" cy="670560"/>
        </p:xfrm>
        <a:graphic>
          <a:graphicData uri="http://schemas.openxmlformats.org/drawingml/2006/table">
            <a:tbl>
              <a:tblPr firstRow="1" bandRow="1">
                <a:tableStyleId>{5C22544A-7EE6-4342-B048-85BDC9FD1C3A}</a:tableStyleId>
              </a:tblPr>
              <a:tblGrid>
                <a:gridCol w="2609215"/>
              </a:tblGrid>
              <a:tr h="335280">
                <a:tc>
                  <a:txBody>
                    <a:bodyPr/>
                    <a:p>
                      <a:pPr algn="ctr">
                        <a:buNone/>
                      </a:pPr>
                      <a:r>
                        <a:rPr lang="zh-CN" sz="1400" b="0" dirty="0" smtClean="0">
                          <a:solidFill>
                            <a:schemeClr val="tx1"/>
                          </a:solidFill>
                          <a:latin typeface="微软雅黑" panose="020B0503020204020204" pitchFamily="34" charset="-122"/>
                          <a:ea typeface="微软雅黑" panose="020B0503020204020204" pitchFamily="34" charset="-122"/>
                        </a:rPr>
                        <a:t>生成的</a:t>
                      </a:r>
                      <a:r>
                        <a:rPr lang="en-US" altLang="zh-CN" sz="1400" b="0" dirty="0" smtClean="0">
                          <a:solidFill>
                            <a:schemeClr val="tx1"/>
                          </a:solidFill>
                          <a:latin typeface="微软雅黑" panose="020B0503020204020204" pitchFamily="34" charset="-122"/>
                          <a:ea typeface="微软雅黑" panose="020B0503020204020204" pitchFamily="34" charset="-122"/>
                        </a:rPr>
                        <a:t>NaOH</a:t>
                      </a:r>
                      <a:r>
                        <a:rPr lang="zh-CN" altLang="en-US" sz="1400" b="0" dirty="0" smtClean="0">
                          <a:solidFill>
                            <a:schemeClr val="tx1"/>
                          </a:solidFill>
                          <a:latin typeface="微软雅黑" panose="020B0503020204020204" pitchFamily="34" charset="-122"/>
                          <a:ea typeface="微软雅黑" panose="020B0503020204020204" pitchFamily="34" charset="-122"/>
                        </a:rPr>
                        <a:t>的质量</a:t>
                      </a:r>
                      <a:endParaRPr lang="zh-CN" altLang="en-US" sz="1400" b="0" dirty="0" smtClean="0">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a:noFill/>
                    </a:lnT>
                    <a:lnB w="12700">
                      <a:solidFill>
                        <a:schemeClr val="tx1"/>
                      </a:solidFill>
                      <a:prstDash val="solid"/>
                    </a:lnB>
                    <a:lnTlToBr>
                      <a:noFill/>
                    </a:lnTlToBr>
                    <a:lnBlToTr>
                      <a:noFill/>
                    </a:lnBlToTr>
                    <a:noFill/>
                  </a:tcPr>
                </a:tc>
              </a:tr>
              <a:tr h="335280">
                <a:tc>
                  <a:txBody>
                    <a:bodyPr/>
                    <a:p>
                      <a:pPr algn="ctr">
                        <a:buNone/>
                      </a:pPr>
                      <a:r>
                        <a:rPr lang="zh-CN" sz="1400" dirty="0" smtClean="0">
                          <a:solidFill>
                            <a:schemeClr val="tx1"/>
                          </a:solidFill>
                          <a:latin typeface="微软雅黑" panose="020B0503020204020204" pitchFamily="34" charset="-122"/>
                          <a:ea typeface="微软雅黑" panose="020B0503020204020204" pitchFamily="34" charset="-122"/>
                        </a:rPr>
                        <a:t>原</a:t>
                      </a:r>
                      <a:r>
                        <a:rPr lang="en-US" altLang="zh-CN" sz="1400" dirty="0" smtClean="0">
                          <a:solidFill>
                            <a:schemeClr val="tx1"/>
                          </a:solidFill>
                          <a:latin typeface="微软雅黑" panose="020B0503020204020204" pitchFamily="34" charset="-122"/>
                          <a:ea typeface="微软雅黑" panose="020B0503020204020204" pitchFamily="34" charset="-122"/>
                        </a:rPr>
                        <a:t>Na</a:t>
                      </a:r>
                      <a:r>
                        <a:rPr lang="en-US" altLang="zh-CN" sz="1400" baseline="-25000" dirty="0" smtClean="0">
                          <a:solidFill>
                            <a:schemeClr val="tx1"/>
                          </a:solidFill>
                          <a:latin typeface="微软雅黑" panose="020B0503020204020204" pitchFamily="34" charset="-122"/>
                          <a:ea typeface="微软雅黑" panose="020B0503020204020204" pitchFamily="34" charset="-122"/>
                        </a:rPr>
                        <a:t>2</a:t>
                      </a:r>
                      <a:r>
                        <a:rPr lang="en-US" altLang="zh-CN" sz="1400" dirty="0" smtClean="0">
                          <a:solidFill>
                            <a:schemeClr val="tx1"/>
                          </a:solidFill>
                          <a:latin typeface="微软雅黑" panose="020B0503020204020204" pitchFamily="34" charset="-122"/>
                          <a:ea typeface="微软雅黑" panose="020B0503020204020204" pitchFamily="34" charset="-122"/>
                        </a:rPr>
                        <a:t>O</a:t>
                      </a:r>
                      <a:r>
                        <a:rPr lang="zh-CN" altLang="en-US" sz="1400" dirty="0" smtClean="0">
                          <a:solidFill>
                            <a:schemeClr val="tx1"/>
                          </a:solidFill>
                          <a:latin typeface="微软雅黑" panose="020B0503020204020204" pitchFamily="34" charset="-122"/>
                          <a:ea typeface="微软雅黑" panose="020B0503020204020204" pitchFamily="34" charset="-122"/>
                        </a:rPr>
                        <a:t>的质量</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原水的质量</a:t>
                      </a:r>
                      <a:endParaRPr lang="zh-CN" altLang="en-US" sz="1400" dirty="0" smtClean="0">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w="12700">
                      <a:solidFill>
                        <a:schemeClr val="tx1"/>
                      </a:solidFill>
                      <a:prstDash val="solid"/>
                    </a:lnT>
                    <a:lnB>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654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做实验.png做实验"/>
          <p:cNvPicPr>
            <a:picLocks noChangeAspect="1"/>
          </p:cNvPicPr>
          <p:nvPr/>
        </p:nvPicPr>
        <p:blipFill>
          <a:blip r:embed="rId1"/>
          <a:srcRect/>
          <a:stretch>
            <a:fillRect/>
          </a:stretch>
        </p:blipFill>
        <p:spPr>
          <a:xfrm>
            <a:off x="499152" y="1113431"/>
            <a:ext cx="1247140" cy="53213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溶液稀释或增浓的计算</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731520" y="1691640"/>
            <a:ext cx="680783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自制汽水</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(1)在500 mL的饮料瓶中加入2勺白糖和适量果汁;</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(2)再加1.5 g小苏打,注入凉开水;</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(3)再加入1.5 g柠檬酸,立即旋紧瓶盖,摇匀,放冰箱。</a:t>
            </a:r>
            <a:endParaRPr sz="2000" dirty="0" smtClean="0">
              <a:latin typeface="微软雅黑" panose="020B0503020204020204" pitchFamily="34" charset="-122"/>
              <a:ea typeface="微软雅黑" panose="020B0503020204020204" pitchFamily="34" charset="-122"/>
            </a:endParaRPr>
          </a:p>
        </p:txBody>
      </p:sp>
      <p:pic>
        <p:nvPicPr>
          <p:cNvPr id="722" name="R9HX217.EPS" descr="id:2147510880;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18960" y="1645285"/>
            <a:ext cx="1049655" cy="1420495"/>
          </a:xfrm>
          <a:prstGeom prst="rect">
            <a:avLst/>
          </a:prstGeom>
        </p:spPr>
      </p:pic>
      <p:sp>
        <p:nvSpPr>
          <p:cNvPr id="3" name="矩形 2"/>
          <p:cNvSpPr/>
          <p:nvPr/>
        </p:nvSpPr>
        <p:spPr>
          <a:xfrm>
            <a:off x="6756400" y="3318510"/>
            <a:ext cx="184404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自制汽水</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722"/>
                                        </p:tgtEl>
                                        <p:attrNameLst>
                                          <p:attrName>style.visibility</p:attrName>
                                        </p:attrNameLst>
                                      </p:cBhvr>
                                      <p:to>
                                        <p:strVal val="visible"/>
                                      </p:to>
                                    </p:set>
                                    <p:anim calcmode="lin" valueType="num">
                                      <p:cBhvr additive="base">
                                        <p:cTn id="24" dur="500"/>
                                        <p:tgtEl>
                                          <p:spTgt spid="722"/>
                                        </p:tgtEl>
                                        <p:attrNameLst>
                                          <p:attrName>ppt_y</p:attrName>
                                        </p:attrNameLst>
                                      </p:cBhvr>
                                      <p:tavLst>
                                        <p:tav tm="0">
                                          <p:val>
                                            <p:strVal val="#ppt_y+#ppt_h*1.125000"/>
                                          </p:val>
                                        </p:tav>
                                        <p:tav tm="100000">
                                          <p:val>
                                            <p:strVal val="#ppt_y"/>
                                          </p:val>
                                        </p:tav>
                                      </p:tavLst>
                                    </p:anim>
                                    <p:animEffect transition="in" filter="wipe(up)">
                                      <p:cBhvr>
                                        <p:cTn id="25" dur="500"/>
                                        <p:tgtEl>
                                          <p:spTgt spid="722"/>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Bottom)">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敲黑板.png敲黑板"/>
          <p:cNvPicPr>
            <a:picLocks noChangeAspect="1"/>
          </p:cNvPicPr>
          <p:nvPr/>
        </p:nvPicPr>
        <p:blipFill>
          <a:blip r:embed="rId3"/>
          <a:srcRect/>
          <a:stretch>
            <a:fillRect/>
          </a:stretch>
        </p:blipFill>
        <p:spPr>
          <a:xfrm>
            <a:off x="450538" y="1107595"/>
            <a:ext cx="1193708" cy="506095"/>
          </a:xfrm>
          <a:prstGeom prst="rect">
            <a:avLst/>
          </a:prstGeom>
        </p:spPr>
      </p:pic>
      <p:grpSp>
        <p:nvGrpSpPr>
          <p:cNvPr id="2" name="组合 18"/>
          <p:cNvGrpSpPr/>
          <p:nvPr/>
        </p:nvGrpSpPr>
        <p:grpSpPr>
          <a:xfrm>
            <a:off x="253365" y="0"/>
            <a:ext cx="48393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溶液稀释或增浓的计算</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361440" y="1845310"/>
            <a:ext cx="6643370"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自制汽水要使用食品级碳酸氢钠和柠檬酸;柠檬酸一定是最后一步加入,加完要马上旋紧瓶盖。</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210820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解疑难.png解疑难"/>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626870" y="1003300"/>
            <a:ext cx="6211570"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溶液形成的微观过程</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715010" y="1805305"/>
            <a:ext cx="7472045" cy="1453515"/>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溶质溶解在溶剂中的实质就是溶质的分子(或离子)在溶剂分子的作用下扩散到溶剂中的过程,溶质在溶液中以分子或离子的形式均一地分散在溶剂中。</a:t>
            </a:r>
            <a:endParaRPr sz="2000" dirty="0" smtClean="0">
              <a:latin typeface="微软雅黑" panose="020B0503020204020204" pitchFamily="34" charset="-122"/>
              <a:ea typeface="微软雅黑" panose="020B0503020204020204" pitchFamily="34" charset="-122"/>
            </a:endParaRPr>
          </a:p>
        </p:txBody>
      </p:sp>
      <p:pic>
        <p:nvPicPr>
          <p:cNvPr id="528" name="r9hx153.jpg" descr="id:2147509334;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968115" y="3011170"/>
            <a:ext cx="1473835" cy="11645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lide(fromLeft)">
                                      <p:cBhvr>
                                        <p:cTn id="39" dur="500"/>
                                        <p:tgtEl>
                                          <p:spTgt spid="3"/>
                                        </p:tgtEl>
                                      </p:cBhvr>
                                    </p:animEffect>
                                  </p:childTnLst>
                                </p:cTn>
                              </p:par>
                              <p:par>
                                <p:cTn id="40" presetID="12" presetClass="entr" presetSubtype="4" fill="hold" nodeType="withEffect">
                                  <p:stCondLst>
                                    <p:cond delay="0"/>
                                  </p:stCondLst>
                                  <p:childTnLst>
                                    <p:set>
                                      <p:cBhvr>
                                        <p:cTn id="41" dur="1" fill="hold">
                                          <p:stCondLst>
                                            <p:cond delay="0"/>
                                          </p:stCondLst>
                                        </p:cTn>
                                        <p:tgtEl>
                                          <p:spTgt spid="528"/>
                                        </p:tgtEl>
                                        <p:attrNameLst>
                                          <p:attrName>style.visibility</p:attrName>
                                        </p:attrNameLst>
                                      </p:cBhvr>
                                      <p:to>
                                        <p:strVal val="visible"/>
                                      </p:to>
                                    </p:set>
                                    <p:anim calcmode="lin" valueType="num">
                                      <p:cBhvr additive="base">
                                        <p:cTn id="42" dur="500"/>
                                        <p:tgtEl>
                                          <p:spTgt spid="528"/>
                                        </p:tgtEl>
                                        <p:attrNameLst>
                                          <p:attrName>ppt_y</p:attrName>
                                        </p:attrNameLst>
                                      </p:cBhvr>
                                      <p:tavLst>
                                        <p:tav tm="0">
                                          <p:val>
                                            <p:strVal val="#ppt_y+#ppt_h*1.125000"/>
                                          </p:val>
                                        </p:tav>
                                        <p:tav tm="100000">
                                          <p:val>
                                            <p:strVal val="#ppt_y"/>
                                          </p:val>
                                        </p:tav>
                                      </p:tavLst>
                                    </p:anim>
                                    <p:animEffect transition="in" filter="wipe(up)">
                                      <p:cBhvr>
                                        <p:cTn id="43" dur="5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37172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77880" y="1105811"/>
            <a:ext cx="1289685" cy="54737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947100" y="1105845"/>
            <a:ext cx="5546449"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溶液不一定是无色的。</a:t>
            </a:r>
            <a:endParaRPr sz="2000" dirty="0" smtClean="0">
              <a:latin typeface="微软雅黑" panose="020B0503020204020204" pitchFamily="34" charset="-122"/>
              <a:ea typeface="微软雅黑" panose="020B0503020204020204" pitchFamily="34" charset="-122"/>
            </a:endParaRPr>
          </a:p>
        </p:txBody>
      </p:sp>
      <p:pic>
        <p:nvPicPr>
          <p:cNvPr id="530" name="r9hx155.jpg" descr="id:2147509348;FounderCES"/>
          <p:cNvPicPr>
            <a:picLocks noChangeAspect="1"/>
          </p:cNvPicPr>
          <p:nvPr/>
        </p:nvPicPr>
        <p:blipFill>
          <a:blip r:embed="rId3"/>
          <a:stretch>
            <a:fillRect/>
          </a:stretch>
        </p:blipFill>
        <p:spPr>
          <a:xfrm>
            <a:off x="945198" y="1892300"/>
            <a:ext cx="1438275" cy="1358900"/>
          </a:xfrm>
          <a:prstGeom prst="rect">
            <a:avLst/>
          </a:prstGeom>
        </p:spPr>
      </p:pic>
      <p:pic>
        <p:nvPicPr>
          <p:cNvPr id="531" name="r9hx156.jpg" descr="id:2147509355;FounderCES"/>
          <p:cNvPicPr>
            <a:picLocks noChangeAspect="1"/>
          </p:cNvPicPr>
          <p:nvPr/>
        </p:nvPicPr>
        <p:blipFill>
          <a:blip r:embed="rId4"/>
          <a:stretch>
            <a:fillRect/>
          </a:stretch>
        </p:blipFill>
        <p:spPr>
          <a:xfrm>
            <a:off x="3233103" y="1981518"/>
            <a:ext cx="1438275" cy="1179195"/>
          </a:xfrm>
          <a:prstGeom prst="rect">
            <a:avLst/>
          </a:prstGeom>
        </p:spPr>
      </p:pic>
      <p:pic>
        <p:nvPicPr>
          <p:cNvPr id="532" name="r9hx157.jpg" descr="id:2147509362;FounderCES"/>
          <p:cNvPicPr>
            <a:picLocks noChangeAspect="1"/>
          </p:cNvPicPr>
          <p:nvPr/>
        </p:nvPicPr>
        <p:blipFill>
          <a:blip r:embed="rId5"/>
          <a:stretch>
            <a:fillRect/>
          </a:stretch>
        </p:blipFill>
        <p:spPr>
          <a:xfrm>
            <a:off x="5700395" y="1981835"/>
            <a:ext cx="1824355" cy="974090"/>
          </a:xfrm>
          <a:prstGeom prst="rect">
            <a:avLst/>
          </a:prstGeom>
        </p:spPr>
      </p:pic>
      <p:sp>
        <p:nvSpPr>
          <p:cNvPr id="3" name="矩形 2"/>
          <p:cNvSpPr/>
          <p:nvPr/>
        </p:nvSpPr>
        <p:spPr>
          <a:xfrm>
            <a:off x="945515" y="3521075"/>
            <a:ext cx="239585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硫酸铜溶液呈蓝色</a:t>
            </a:r>
            <a:endParaRPr sz="16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3018790" y="3521075"/>
            <a:ext cx="239585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氯化亚铁溶液呈浅绿色</a:t>
            </a:r>
            <a:endParaRPr sz="16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5414645" y="3509645"/>
            <a:ext cx="239585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高锰酸钾溶液呈紫红色</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par>
                                <p:cTn id="25" presetID="12" presetClass="entr" presetSubtype="4" fill="hold" nodeType="withEffect">
                                  <p:stCondLst>
                                    <p:cond delay="0"/>
                                  </p:stCondLst>
                                  <p:childTnLst>
                                    <p:set>
                                      <p:cBhvr>
                                        <p:cTn id="26" dur="1" fill="hold">
                                          <p:stCondLst>
                                            <p:cond delay="0"/>
                                          </p:stCondLst>
                                        </p:cTn>
                                        <p:tgtEl>
                                          <p:spTgt spid="530"/>
                                        </p:tgtEl>
                                        <p:attrNameLst>
                                          <p:attrName>style.visibility</p:attrName>
                                        </p:attrNameLst>
                                      </p:cBhvr>
                                      <p:to>
                                        <p:strVal val="visible"/>
                                      </p:to>
                                    </p:set>
                                    <p:anim calcmode="lin" valueType="num">
                                      <p:cBhvr additive="base">
                                        <p:cTn id="27" dur="500"/>
                                        <p:tgtEl>
                                          <p:spTgt spid="530"/>
                                        </p:tgtEl>
                                        <p:attrNameLst>
                                          <p:attrName>ppt_y</p:attrName>
                                        </p:attrNameLst>
                                      </p:cBhvr>
                                      <p:tavLst>
                                        <p:tav tm="0">
                                          <p:val>
                                            <p:strVal val="#ppt_y+#ppt_h*1.125000"/>
                                          </p:val>
                                        </p:tav>
                                        <p:tav tm="100000">
                                          <p:val>
                                            <p:strVal val="#ppt_y"/>
                                          </p:val>
                                        </p:tav>
                                      </p:tavLst>
                                    </p:anim>
                                    <p:animEffect transition="in" filter="wipe(up)">
                                      <p:cBhvr>
                                        <p:cTn id="28" dur="500"/>
                                        <p:tgtEl>
                                          <p:spTgt spid="530"/>
                                        </p:tgtEl>
                                      </p:cBhvr>
                                    </p:animEffect>
                                  </p:childTnLst>
                                </p:cTn>
                              </p:par>
                              <p:par>
                                <p:cTn id="29" presetID="12" presetClass="entr" presetSubtype="4" fill="hold" nodeType="withEffect">
                                  <p:stCondLst>
                                    <p:cond delay="0"/>
                                  </p:stCondLst>
                                  <p:childTnLst>
                                    <p:set>
                                      <p:cBhvr>
                                        <p:cTn id="30" dur="1" fill="hold">
                                          <p:stCondLst>
                                            <p:cond delay="0"/>
                                          </p:stCondLst>
                                        </p:cTn>
                                        <p:tgtEl>
                                          <p:spTgt spid="531"/>
                                        </p:tgtEl>
                                        <p:attrNameLst>
                                          <p:attrName>style.visibility</p:attrName>
                                        </p:attrNameLst>
                                      </p:cBhvr>
                                      <p:to>
                                        <p:strVal val="visible"/>
                                      </p:to>
                                    </p:set>
                                    <p:anim calcmode="lin" valueType="num">
                                      <p:cBhvr additive="base">
                                        <p:cTn id="31" dur="500"/>
                                        <p:tgtEl>
                                          <p:spTgt spid="531"/>
                                        </p:tgtEl>
                                        <p:attrNameLst>
                                          <p:attrName>ppt_y</p:attrName>
                                        </p:attrNameLst>
                                      </p:cBhvr>
                                      <p:tavLst>
                                        <p:tav tm="0">
                                          <p:val>
                                            <p:strVal val="#ppt_y+#ppt_h*1.125000"/>
                                          </p:val>
                                        </p:tav>
                                        <p:tav tm="100000">
                                          <p:val>
                                            <p:strVal val="#ppt_y"/>
                                          </p:val>
                                        </p:tav>
                                      </p:tavLst>
                                    </p:anim>
                                    <p:animEffect transition="in" filter="wipe(up)">
                                      <p:cBhvr>
                                        <p:cTn id="32" dur="500"/>
                                        <p:tgtEl>
                                          <p:spTgt spid="531"/>
                                        </p:tgtEl>
                                      </p:cBhvr>
                                    </p:animEffect>
                                  </p:childTnLst>
                                </p:cTn>
                              </p:par>
                              <p:par>
                                <p:cTn id="33" presetID="12" presetClass="entr" presetSubtype="4" fill="hold" nodeType="withEffect">
                                  <p:stCondLst>
                                    <p:cond delay="0"/>
                                  </p:stCondLst>
                                  <p:childTnLst>
                                    <p:set>
                                      <p:cBhvr>
                                        <p:cTn id="34" dur="1" fill="hold">
                                          <p:stCondLst>
                                            <p:cond delay="0"/>
                                          </p:stCondLst>
                                        </p:cTn>
                                        <p:tgtEl>
                                          <p:spTgt spid="532"/>
                                        </p:tgtEl>
                                        <p:attrNameLst>
                                          <p:attrName>style.visibility</p:attrName>
                                        </p:attrNameLst>
                                      </p:cBhvr>
                                      <p:to>
                                        <p:strVal val="visible"/>
                                      </p:to>
                                    </p:set>
                                    <p:anim calcmode="lin" valueType="num">
                                      <p:cBhvr additive="base">
                                        <p:cTn id="35" dur="500"/>
                                        <p:tgtEl>
                                          <p:spTgt spid="532"/>
                                        </p:tgtEl>
                                        <p:attrNameLst>
                                          <p:attrName>ppt_y</p:attrName>
                                        </p:attrNameLst>
                                      </p:cBhvr>
                                      <p:tavLst>
                                        <p:tav tm="0">
                                          <p:val>
                                            <p:strVal val="#ppt_y+#ppt_h*1.125000"/>
                                          </p:val>
                                        </p:tav>
                                        <p:tav tm="100000">
                                          <p:val>
                                            <p:strVal val="#ppt_y"/>
                                          </p:val>
                                        </p:tav>
                                      </p:tavLst>
                                    </p:anim>
                                    <p:animEffect transition="in" filter="wipe(up)">
                                      <p:cBhvr>
                                        <p:cTn id="36" dur="500"/>
                                        <p:tgtEl>
                                          <p:spTgt spid="53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lide(fromBottom)">
                                      <p:cBhvr>
                                        <p:cTn id="39" dur="500"/>
                                        <p:tgtEl>
                                          <p:spTgt spid="4"/>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Bottom)">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3507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500421" y="1115653"/>
            <a:ext cx="124460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536065" y="1845310"/>
            <a:ext cx="6777355" cy="145351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(1)溶液的体积≠溶质的体积+溶剂的体积。</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(2)溶质的质量是指分散到溶剂里的那部分溶质的质量,没有溶解的剩余物质不能计算在溶质的质量中。</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记总结.png记总结"/>
          <p:cNvPicPr>
            <a:picLocks noChangeAspect="1"/>
          </p:cNvPicPr>
          <p:nvPr/>
        </p:nvPicPr>
        <p:blipFill>
          <a:blip r:embed="rId3"/>
          <a:srcRect/>
          <a:stretch>
            <a:fillRect/>
          </a:stretch>
        </p:blipFill>
        <p:spPr>
          <a:xfrm>
            <a:off x="431886" y="1114263"/>
            <a:ext cx="1231012" cy="492760"/>
          </a:xfrm>
          <a:prstGeom prst="rect">
            <a:avLst/>
          </a:prstGeom>
        </p:spPr>
      </p:pic>
      <p:grpSp>
        <p:nvGrpSpPr>
          <p:cNvPr id="2" name="组合 18"/>
          <p:cNvGrpSpPr/>
          <p:nvPr/>
        </p:nvGrpSpPr>
        <p:grpSpPr>
          <a:xfrm>
            <a:off x="253365" y="0"/>
            <a:ext cx="218757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192530" y="1640205"/>
            <a:ext cx="691451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溶质、溶剂的判断口诀:</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固液溶解液为剂,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液液互溶多为剂,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水多水少总为剂,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不指溶剂水为剂。</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235331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3405" y="1529715"/>
            <a:ext cx="759904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无土栽培是将植物生长所必需的元素配成营养液,以此来栽培植物。</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营养液的组成必须符合以下几项要求: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(1)营养液必须含有植物生长所必需的全部营养元素;</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(2)组成营养液的各种化合物必须是根部可以吸收的状态,也就是能溶于水形成离子的化合物;</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235331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3405" y="1529715"/>
            <a:ext cx="589597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(3)营养液中各种营养元素的含量和比例应符合植物生长的要求;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(4)营养液的浓度应适合植物生长的要求;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(5)组成营养液的各化合物在栽培的过程中,应在较长时间内保持有效状态。</a:t>
            </a:r>
            <a:endParaRPr sz="2000" dirty="0" smtClean="0">
              <a:latin typeface="微软雅黑" panose="020B0503020204020204" pitchFamily="34" charset="-122"/>
              <a:ea typeface="微软雅黑" panose="020B0503020204020204" pitchFamily="34" charset="-122"/>
            </a:endParaRPr>
          </a:p>
        </p:txBody>
      </p:sp>
      <p:pic>
        <p:nvPicPr>
          <p:cNvPr id="540" name="r9hx159.jpg" descr="id:2147509418;FounderCES"/>
          <p:cNvPicPr>
            <a:picLocks noChangeAspect="1"/>
          </p:cNvPicPr>
          <p:nvPr/>
        </p:nvPicPr>
        <p:blipFill>
          <a:blip r:embed="rId4"/>
          <a:stretch>
            <a:fillRect/>
          </a:stretch>
        </p:blipFill>
        <p:spPr>
          <a:xfrm>
            <a:off x="6873240" y="1614805"/>
            <a:ext cx="2038985" cy="1476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540"/>
                                        </p:tgtEl>
                                        <p:attrNameLst>
                                          <p:attrName>style.visibility</p:attrName>
                                        </p:attrNameLst>
                                      </p:cBhvr>
                                      <p:to>
                                        <p:strVal val="visible"/>
                                      </p:to>
                                    </p:set>
                                    <p:anim calcmode="lin" valueType="num">
                                      <p:cBhvr additive="base">
                                        <p:cTn id="36" dur="500"/>
                                        <p:tgtEl>
                                          <p:spTgt spid="540"/>
                                        </p:tgtEl>
                                        <p:attrNameLst>
                                          <p:attrName>ppt_y</p:attrName>
                                        </p:attrNameLst>
                                      </p:cBhvr>
                                      <p:tavLst>
                                        <p:tav tm="0">
                                          <p:val>
                                            <p:strVal val="#ppt_y+#ppt_h*1.125000"/>
                                          </p:val>
                                        </p:tav>
                                        <p:tav tm="100000">
                                          <p:val>
                                            <p:strVal val="#ppt_y"/>
                                          </p:val>
                                        </p:tav>
                                      </p:tavLst>
                                    </p:anim>
                                    <p:animEffect transition="in" filter="wipe(up)">
                                      <p:cBhvr>
                                        <p:cTn id="37" dur="500"/>
                                        <p:tgtEl>
                                          <p:spTgt spid="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4087</Words>
  <Application>WPS 演示</Application>
  <PresentationFormat>全屏显示(16:9)</PresentationFormat>
  <Paragraphs>233</Paragraphs>
  <Slides>39</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宋体</vt:lpstr>
      <vt:lpstr>Wingdings</vt:lpstr>
      <vt:lpstr>微软雅黑</vt:lpstr>
      <vt:lpstr>隶书</vt:lpstr>
      <vt:lpstr>Calibri</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admin</cp:lastModifiedBy>
  <cp:revision>615</cp:revision>
  <dcterms:created xsi:type="dcterms:W3CDTF">2015-03-10T09:38:00Z</dcterms:created>
  <dcterms:modified xsi:type="dcterms:W3CDTF">2019-10-22T00:33:41Z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