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00" r:id="rId3"/>
    <p:sldId id="401" r:id="rId5"/>
    <p:sldId id="470" r:id="rId6"/>
    <p:sldId id="506" r:id="rId7"/>
    <p:sldId id="579" r:id="rId8"/>
    <p:sldId id="415" r:id="rId9"/>
    <p:sldId id="363" r:id="rId10"/>
    <p:sldId id="501" r:id="rId11"/>
    <p:sldId id="418" r:id="rId12"/>
    <p:sldId id="581" r:id="rId13"/>
    <p:sldId id="580" r:id="rId14"/>
    <p:sldId id="547" r:id="rId15"/>
    <p:sldId id="583" r:id="rId16"/>
    <p:sldId id="502" r:id="rId17"/>
    <p:sldId id="503" r:id="rId18"/>
    <p:sldId id="504" r:id="rId19"/>
    <p:sldId id="584" r:id="rId20"/>
    <p:sldId id="585" r:id="rId21"/>
    <p:sldId id="548" r:id="rId22"/>
    <p:sldId id="549" r:id="rId23"/>
    <p:sldId id="314" r:id="rId24"/>
    <p:sldId id="413" r:id="rId25"/>
    <p:sldId id="420" r:id="rId26"/>
    <p:sldId id="587" r:id="rId27"/>
    <p:sldId id="429" r:id="rId28"/>
    <p:sldId id="414" r:id="rId29"/>
    <p:sldId id="474" r:id="rId30"/>
    <p:sldId id="588" r:id="rId31"/>
    <p:sldId id="589" r:id="rId32"/>
    <p:sldId id="551" r:id="rId33"/>
    <p:sldId id="432" r:id="rId34"/>
    <p:sldId id="590" r:id="rId35"/>
    <p:sldId id="555" r:id="rId36"/>
    <p:sldId id="302" r:id="rId37"/>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C1C1C"/>
    <a:srgbClr val="FF00FF"/>
    <a:srgbClr val="319095"/>
    <a:srgbClr val="D16809"/>
    <a:srgbClr val="F3F3F3"/>
    <a:srgbClr val="F5F5F5"/>
    <a:srgbClr val="5FCACB"/>
    <a:srgbClr val="F5841C"/>
    <a:srgbClr val="A0BF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25" autoAdjust="0"/>
    <p:restoredTop sz="99816" autoAdjust="0"/>
  </p:normalViewPr>
  <p:slideViewPr>
    <p:cSldViewPr snapToGrid="0" showGuides="1">
      <p:cViewPr varScale="1">
        <p:scale>
          <a:sx n="70" d="100"/>
          <a:sy n="70" d="100"/>
        </p:scale>
        <p:origin x="-96" y="-108"/>
      </p:cViewPr>
      <p:guideLst>
        <p:guide orient="horz" pos="1622"/>
        <p:guide pos="288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rgbClr val="C00000"/>
                </a:solidFill>
                <a:latin typeface="微软雅黑" panose="020B0503020204020204" pitchFamily="34" charset="-122"/>
                <a:ea typeface="微软雅黑" panose="020B0503020204020204" pitchFamily="34" charset="-122"/>
              </a:rPr>
              <a:t>教学分析</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教学设计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教学过程</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4104245"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338700"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657314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7818176" y="146302"/>
            <a:ext cx="0" cy="27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5338691"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6573147"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500" dirty="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7807602" y="52756"/>
            <a:ext cx="1234456" cy="48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zh-CN" altLang="en-US" sz="1800" b="1" dirty="0">
                <a:solidFill>
                  <a:srgbClr val="C00000"/>
                </a:solidFill>
                <a:latin typeface="微软雅黑" panose="020B0503020204020204" pitchFamily="34" charset="-122"/>
                <a:ea typeface="微软雅黑" panose="020B0503020204020204" pitchFamily="34" charset="-122"/>
              </a:rPr>
              <a:t>教学反思</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0171" y="490140"/>
            <a:ext cx="9153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8682067" y="4439898"/>
            <a:ext cx="496115" cy="1260894"/>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259471" y="-270342"/>
            <a:ext cx="424636" cy="1208734"/>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73789" y="-26610"/>
            <a:ext cx="159482" cy="453968"/>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9013919" y="291600"/>
            <a:ext cx="159482" cy="453968"/>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11.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5.jpeg"/><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image" Target="../media/image18.png"/><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8.jpeg"/><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9.jpeg"/><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png"/><Relationship Id="rId2" Type="http://schemas.openxmlformats.org/officeDocument/2006/relationships/image" Target="../media/image13.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image" Target="../media/image1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3.jpeg"/><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image" Target="../media/image12.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4.jpeg"/><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5.jpeg"/><Relationship Id="rId2" Type="http://schemas.openxmlformats.org/officeDocument/2006/relationships/image" Target="../media/image18.png"/><Relationship Id="rId1" Type="http://schemas.openxmlformats.org/officeDocument/2006/relationships/image" Target="../media/image26.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5.png"/><Relationship Id="rId2" Type="http://schemas.openxmlformats.org/officeDocument/2006/relationships/image" Target="../media/image37.png"/><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3" descr="road.png"/>
          <p:cNvPicPr>
            <a:picLocks noChangeAspect="1"/>
          </p:cNvPicPr>
          <p:nvPr/>
        </p:nvPicPr>
        <p:blipFill>
          <a:blip r:embed="rId1" cstate="print"/>
          <a:stretch>
            <a:fillRect/>
          </a:stretch>
        </p:blipFill>
        <p:spPr>
          <a:xfrm>
            <a:off x="0" y="2139802"/>
            <a:ext cx="9144001" cy="3003698"/>
          </a:xfrm>
          <a:prstGeom prst="rect">
            <a:avLst/>
          </a:prstGeom>
        </p:spPr>
      </p:pic>
      <p:pic>
        <p:nvPicPr>
          <p:cNvPr id="1026" name="Picture 2"/>
          <p:cNvPicPr>
            <a:picLocks noChangeAspect="1" noChangeArrowheads="1"/>
          </p:cNvPicPr>
          <p:nvPr/>
        </p:nvPicPr>
        <p:blipFill>
          <a:blip r:embed="rId2" cstate="print">
            <a:clrChange>
              <a:clrFrom>
                <a:srgbClr val="00B1C5"/>
              </a:clrFrom>
              <a:clrTo>
                <a:srgbClr val="00B1C5">
                  <a:alpha val="0"/>
                </a:srgbClr>
              </a:clrTo>
            </a:clrChange>
          </a:blip>
          <a:srcRect/>
          <a:stretch>
            <a:fillRect/>
          </a:stretch>
        </p:blipFill>
        <p:spPr bwMode="auto">
          <a:xfrm>
            <a:off x="164100" y="171942"/>
            <a:ext cx="735806" cy="835819"/>
          </a:xfrm>
          <a:prstGeom prst="rect">
            <a:avLst/>
          </a:prstGeom>
          <a:noFill/>
          <a:ln w="9525">
            <a:noFill/>
            <a:miter lim="800000"/>
            <a:headEnd/>
            <a:tailEnd/>
          </a:ln>
        </p:spPr>
      </p:pic>
      <p:grpSp>
        <p:nvGrpSpPr>
          <p:cNvPr id="2" name="组合 87"/>
          <p:cNvGrpSpPr/>
          <p:nvPr/>
        </p:nvGrpSpPr>
        <p:grpSpPr>
          <a:xfrm>
            <a:off x="2589452" y="3034515"/>
            <a:ext cx="3778980" cy="1578944"/>
            <a:chOff x="6240567" y="2900570"/>
            <a:chExt cx="3915294" cy="1916713"/>
          </a:xfrm>
        </p:grpSpPr>
        <p:grpSp>
          <p:nvGrpSpPr>
            <p:cNvPr id="3" name="组合 72"/>
            <p:cNvGrpSpPr/>
            <p:nvPr/>
          </p:nvGrpSpPr>
          <p:grpSpPr>
            <a:xfrm>
              <a:off x="6341196" y="2900570"/>
              <a:ext cx="3814665" cy="1916713"/>
              <a:chOff x="6341196" y="2900570"/>
              <a:chExt cx="3814665" cy="1916713"/>
            </a:xfrm>
          </p:grpSpPr>
          <p:sp>
            <p:nvSpPr>
              <p:cNvPr id="94" name="文本框 79"/>
              <p:cNvSpPr txBox="1"/>
              <p:nvPr/>
            </p:nvSpPr>
            <p:spPr>
              <a:xfrm>
                <a:off x="6341196" y="2900570"/>
                <a:ext cx="3814665" cy="1903974"/>
              </a:xfrm>
              <a:prstGeom prst="rect">
                <a:avLst/>
              </a:prstGeom>
              <a:noFill/>
            </p:spPr>
            <p:txBody>
              <a:bodyPr wrap="squar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nSpc>
                    <a:spcPct val="150000"/>
                  </a:lnSpc>
                </a:pPr>
                <a:r>
                  <a:rPr lang="zh-CN" altLang="en-US" dirty="0" smtClean="0">
                    <a:solidFill>
                      <a:schemeClr val="accent3"/>
                    </a:solidFill>
                  </a:rPr>
                  <a:t>新课标人教版</a:t>
                </a:r>
                <a:r>
                  <a:rPr lang="en-US" altLang="zh-CN" dirty="0" smtClean="0">
                    <a:solidFill>
                      <a:schemeClr val="accent3"/>
                    </a:solidFill>
                  </a:rPr>
                  <a:t>·</a:t>
                </a:r>
                <a:r>
                  <a:rPr lang="zh-CN" altLang="en-US" dirty="0" smtClean="0">
                    <a:solidFill>
                      <a:schemeClr val="accent3"/>
                    </a:solidFill>
                  </a:rPr>
                  <a:t>化学</a:t>
                </a:r>
                <a:endParaRPr lang="en-US" altLang="zh-CN" dirty="0" smtClean="0">
                  <a:solidFill>
                    <a:schemeClr val="accent3"/>
                  </a:solidFill>
                </a:endParaRPr>
              </a:p>
              <a:p>
                <a:pPr algn="ctr">
                  <a:lnSpc>
                    <a:spcPct val="150000"/>
                  </a:lnSpc>
                </a:pPr>
                <a:r>
                  <a:rPr lang="zh-CN" altLang="en-US" dirty="0" smtClean="0">
                    <a:solidFill>
                      <a:schemeClr val="accent3"/>
                    </a:solidFill>
                  </a:rPr>
                  <a:t> </a:t>
                </a:r>
                <a:r>
                  <a:rPr lang="zh-CN" altLang="en-US" dirty="0" smtClean="0">
                    <a:solidFill>
                      <a:srgbClr val="D16809"/>
                    </a:solidFill>
                  </a:rPr>
                  <a:t>九年级下</a:t>
                </a:r>
                <a:endParaRPr lang="zh-CN" altLang="en-US" dirty="0">
                  <a:solidFill>
                    <a:srgbClr val="D16809"/>
                  </a:solidFill>
                </a:endParaRPr>
              </a:p>
            </p:txBody>
          </p:sp>
          <p:sp>
            <p:nvSpPr>
              <p:cNvPr id="95" name="圆角矩形 94"/>
              <p:cNvSpPr/>
              <p:nvPr/>
            </p:nvSpPr>
            <p:spPr>
              <a:xfrm>
                <a:off x="6409827" y="3087476"/>
                <a:ext cx="3695730" cy="1729807"/>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45"/>
            <p:cNvGrpSpPr/>
            <p:nvPr/>
          </p:nvGrpSpPr>
          <p:grpSpPr>
            <a:xfrm rot="2731254">
              <a:off x="6341934" y="2879007"/>
              <a:ext cx="109793" cy="312528"/>
              <a:chOff x="4454660" y="3810474"/>
              <a:chExt cx="406107" cy="1155987"/>
            </a:xfrm>
          </p:grpSpPr>
          <p:sp>
            <p:nvSpPr>
              <p:cNvPr id="9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6" name="文本框 78"/>
          <p:cNvSpPr txBox="1"/>
          <p:nvPr/>
        </p:nvSpPr>
        <p:spPr>
          <a:xfrm>
            <a:off x="3018172" y="2343420"/>
            <a:ext cx="2908489" cy="623248"/>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3600" dirty="0" smtClean="0">
                <a:solidFill>
                  <a:schemeClr val="accent1">
                    <a:lumMod val="75000"/>
                  </a:schemeClr>
                </a:solidFill>
              </a:rPr>
              <a:t>学科素养课件</a:t>
            </a:r>
            <a:endParaRPr lang="zh-CN" altLang="en-US" sz="3600" dirty="0">
              <a:solidFill>
                <a:schemeClr val="accent1">
                  <a:lumMod val="75000"/>
                </a:schemeClr>
              </a:solidFill>
            </a:endParaRPr>
          </a:p>
        </p:txBody>
      </p:sp>
      <p:pic>
        <p:nvPicPr>
          <p:cNvPr id="54" name="Picture 5" descr="cloudandb.png"/>
          <p:cNvPicPr>
            <a:picLocks noChangeAspect="1"/>
          </p:cNvPicPr>
          <p:nvPr/>
        </p:nvPicPr>
        <p:blipFill>
          <a:blip r:embed="rId3" cstate="print"/>
          <a:stretch>
            <a:fillRect/>
          </a:stretch>
        </p:blipFill>
        <p:spPr>
          <a:xfrm>
            <a:off x="2892786" y="39705"/>
            <a:ext cx="6225455" cy="998520"/>
          </a:xfrm>
          <a:prstGeom prst="rect">
            <a:avLst/>
          </a:prstGeom>
        </p:spPr>
      </p:pic>
      <p:pic>
        <p:nvPicPr>
          <p:cNvPr id="97" name="Picture 4" descr="cloud_ballon.png"/>
          <p:cNvPicPr>
            <a:picLocks noChangeAspect="1"/>
          </p:cNvPicPr>
          <p:nvPr/>
        </p:nvPicPr>
        <p:blipFill>
          <a:blip r:embed="rId4" cstate="print"/>
          <a:stretch>
            <a:fillRect/>
          </a:stretch>
        </p:blipFill>
        <p:spPr>
          <a:xfrm>
            <a:off x="7796518" y="5143500"/>
            <a:ext cx="842657" cy="689895"/>
          </a:xfrm>
          <a:prstGeom prst="rect">
            <a:avLst/>
          </a:prstGeom>
        </p:spPr>
      </p:pic>
      <p:pic>
        <p:nvPicPr>
          <p:cNvPr id="98" name="图片 97" descr="图片1.png"/>
          <p:cNvPicPr>
            <a:picLocks noChangeAspect="1"/>
          </p:cNvPicPr>
          <p:nvPr/>
        </p:nvPicPr>
        <p:blipFill>
          <a:blip r:embed="rId5" cstate="print"/>
          <a:stretch>
            <a:fillRect/>
          </a:stretch>
        </p:blipFill>
        <p:spPr>
          <a:xfrm>
            <a:off x="2215711" y="1129337"/>
            <a:ext cx="4731629" cy="12846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1000" fill="hold"/>
                                        <p:tgtEl>
                                          <p:spTgt spid="98"/>
                                        </p:tgtEl>
                                        <p:attrNameLst>
                                          <p:attrName>ppt_x</p:attrName>
                                        </p:attrNameLst>
                                      </p:cBhvr>
                                      <p:tavLst>
                                        <p:tav tm="0">
                                          <p:val>
                                            <p:strVal val="#ppt_x-.2"/>
                                          </p:val>
                                        </p:tav>
                                        <p:tav tm="100000">
                                          <p:val>
                                            <p:strVal val="#ppt_x"/>
                                          </p:val>
                                        </p:tav>
                                      </p:tavLst>
                                    </p:anim>
                                    <p:anim calcmode="lin" valueType="num">
                                      <p:cBhvr>
                                        <p:cTn id="13" dur="1000" fill="hold"/>
                                        <p:tgtEl>
                                          <p:spTgt spid="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fade">
                                      <p:cBhvr>
                                        <p:cTn id="18" dur="1000"/>
                                        <p:tgtEl>
                                          <p:spTgt spid="96"/>
                                        </p:tgtEl>
                                      </p:cBhvr>
                                    </p:animEffect>
                                    <p:anim calcmode="lin" valueType="num">
                                      <p:cBhvr>
                                        <p:cTn id="19" dur="1000" fill="hold"/>
                                        <p:tgtEl>
                                          <p:spTgt spid="96"/>
                                        </p:tgtEl>
                                        <p:attrNameLst>
                                          <p:attrName>ppt_x</p:attrName>
                                        </p:attrNameLst>
                                      </p:cBhvr>
                                      <p:tavLst>
                                        <p:tav tm="0">
                                          <p:val>
                                            <p:strVal val="#ppt_x"/>
                                          </p:val>
                                        </p:tav>
                                        <p:tav tm="100000">
                                          <p:val>
                                            <p:strVal val="#ppt_x"/>
                                          </p:val>
                                        </p:tav>
                                      </p:tavLst>
                                    </p:anim>
                                    <p:anim calcmode="lin" valueType="num">
                                      <p:cBhvr>
                                        <p:cTn id="20" dur="1000" fill="hold"/>
                                        <p:tgtEl>
                                          <p:spTgt spid="9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par>
                          <p:cTn id="29" fill="hold">
                            <p:stCondLst>
                              <p:cond delay="2500"/>
                            </p:stCondLst>
                            <p:childTnLst>
                              <p:par>
                                <p:cTn id="30" presetID="0" presetClass="path" presetSubtype="0" accel="50000" decel="50000" fill="hold" nodeType="afterEffect">
                                  <p:stCondLst>
                                    <p:cond delay="0"/>
                                  </p:stCondLst>
                                  <p:childTnLst>
                                    <p:animMotion origin="layout" path="M -0.02057 -0.10209 C -0.02722 -0.10602 -0.03307 -0.11204 -0.03932 -0.1169 C -0.04271 -0.11945 -0.04636 -0.12037 -0.04974 -0.12246 C -0.05091 -0.12315 -0.05169 -0.12546 -0.05287 -0.12616 C -0.05417 -0.12709 -0.06354 -0.12963 -0.06432 -0.12986 C -0.07162 -0.13241 -0.07761 -0.13588 -0.08516 -0.13727 C -0.08972 -0.13935 -0.09414 -0.1419 -0.0987 -0.14468 C -0.10222 -0.14676 -0.10391 -0.1456 -0.10703 -0.14838 C -0.11289 -0.15347 -0.11823 -0.15857 -0.12474 -0.16134 C -0.12578 -0.1625 -0.12669 -0.16412 -0.12787 -0.16505 C -0.12891 -0.16597 -0.13008 -0.16597 -0.13099 -0.1669 C -0.1375 -0.17338 -0.14258 -0.18125 -0.14974 -0.18542 C -0.15287 -0.19097 -0.15599 -0.19653 -0.15912 -0.20209 C -0.16081 -0.20509 -0.16341 -0.20533 -0.16537 -0.20764 C -0.16849 -0.21597 -0.17383 -0.22269 -0.17787 -0.22986 C -0.18399 -0.24074 -0.18998 -0.25139 -0.19557 -0.2632 C -0.20365 -0.28033 -0.20729 -0.30556 -0.2112 -0.32616 C -0.21211 -0.33773 -0.2138 -0.34815 -0.21537 -0.35949 C -0.21563 -0.38634 -0.2125 -0.44815 -0.21953 -0.48542 C -0.2224 -0.53079 -0.22149 -0.57037 -0.23307 -0.61134 C -0.23503 -0.61806 -0.23672 -0.62778 -0.23932 -0.63357 C -0.24675 -0.6507 -0.24297 -0.63982 -0.2487 -0.64838 C -0.25248 -0.65394 -0.25638 -0.66227 -0.2612 -0.66505 C -0.27448 -0.67292 -0.28659 -0.67639 -0.30078 -0.67801 C -0.32878 -0.69468 -0.36094 -0.68056 -0.39037 -0.67616 C -0.41211 -0.6632 -0.42669 -0.67824 -0.44349 -0.69468 C -0.44623 -0.69722 -0.44961 -0.69815 -0.45182 -0.70209 C -0.45547 -0.70857 -0.45821 -0.71088 -0.46328 -0.7132 C -0.46732 -0.72037 -0.4724 -0.72153 -0.47682 -0.72801 C -0.48099 -0.73426 -0.48451 -0.73704 -0.48932 -0.74283 C -0.49141 -0.74537 -0.4944 -0.74445 -0.49662 -0.74653 C -0.50313 -0.75301 -0.50612 -0.75625 -0.51328 -0.75949 C -0.51862 -0.76574 -0.52578 -0.76783 -0.53203 -0.7706 C -0.54219 -0.78264 -0.57383 -0.77778 -0.57787 -0.77801 C -0.58867 -0.78449 -0.57656 -0.77801 -0.60391 -0.77801 C -0.65287 -0.77801 -0.70182 -0.77917 -0.75078 -0.77986 C -0.76094 -0.78588 -0.76992 -0.79722 -0.77995 -0.80394 C -0.78334 -0.80625 -0.78568 -0.81134 -0.78932 -0.81134 " pathEditMode="relative" ptsTypes="fffffffffffffffffffffffffffffffffffffA">
                                      <p:cBhvr>
                                        <p:cTn id="31" dur="2000" fill="hold"/>
                                        <p:tgtEl>
                                          <p:spTgt spid="9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56247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解疑难.png解疑难"/>
          <p:cNvPicPr>
            <a:picLocks noChangeAspect="1"/>
          </p:cNvPicPr>
          <p:nvPr/>
        </p:nvPicPr>
        <p:blipFill>
          <a:blip r:embed="rId1"/>
          <a:srcRect/>
          <a:stretch>
            <a:fillRect/>
          </a:stretch>
        </p:blipFill>
        <p:spPr>
          <a:xfrm>
            <a:off x="501056" y="1115653"/>
            <a:ext cx="124333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常见酸的化学性质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896745" y="1115695"/>
            <a:ext cx="6146165" cy="145351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将实验室长期露置在空气中的铝片放入盛有稀盐酸或稀硫酸的试管中,开始铝片表面并没有气泡冒出,是不是铝的化学性质不活泼,不和稀盐酸或稀硫酸反应呢?</a:t>
            </a:r>
            <a:endParaRPr sz="2000" smtClean="0">
              <a:latin typeface="微软雅黑" panose="020B0503020204020204" pitchFamily="34" charset="-122"/>
              <a:ea typeface="微软雅黑" panose="020B0503020204020204" pitchFamily="34" charset="-122"/>
            </a:endParaRPr>
          </a:p>
        </p:txBody>
      </p:sp>
      <p:sp>
        <p:nvSpPr>
          <p:cNvPr id="3" name="矩形 2"/>
          <p:cNvSpPr/>
          <p:nvPr/>
        </p:nvSpPr>
        <p:spPr>
          <a:xfrm>
            <a:off x="838200" y="2569210"/>
            <a:ext cx="7329170" cy="1915160"/>
          </a:xfrm>
          <a:prstGeom prst="rect">
            <a:avLst/>
          </a:prstGeom>
        </p:spPr>
        <p:txBody>
          <a:bodyPr wrap="square" lIns="68580" tIns="34290" rIns="68580" bIns="34290">
            <a:spAutoFit/>
          </a:bodyPr>
          <a:p>
            <a:pPr>
              <a:lnSpc>
                <a:spcPct val="150000"/>
              </a:lnSpc>
            </a:pPr>
            <a:r>
              <a:rPr sz="2000" smtClean="0">
                <a:latin typeface="微软雅黑" panose="020B0503020204020204" pitchFamily="34" charset="-122"/>
                <a:ea typeface="微软雅黑" panose="020B0503020204020204" pitchFamily="34" charset="-122"/>
              </a:rPr>
              <a:t>事实是:实验前没有用砂纸打磨除去氧化膜。因为铝在常温下就可以与空气中的氧气反应,在铝表面生成一层致密的氧化铝薄膜,对内层铝起到保护作用,当酸液与氧化膜反应将其除去后,露出内层的铝,表面才陆续有气泡冒出。</a:t>
            </a:r>
            <a:endParaRPr sz="20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slide(fromBottom)">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75678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晒图片.png晒图片"/>
          <p:cNvPicPr>
            <a:picLocks noChangeAspect="1"/>
          </p:cNvPicPr>
          <p:nvPr/>
        </p:nvPicPr>
        <p:blipFill>
          <a:blip r:embed="rId1"/>
          <a:srcRect/>
          <a:stretch>
            <a:fillRect/>
          </a:stretch>
        </p:blipFill>
        <p:spPr>
          <a:xfrm>
            <a:off x="499152" y="1115018"/>
            <a:ext cx="1247140" cy="5289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常见酸的化学性质</a:t>
            </a:r>
            <a:endParaRPr lang="zh-CN" altLang="en-US" sz="27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2006600" y="3509645"/>
            <a:ext cx="208280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氯化亚铁固体和溶液</a:t>
            </a:r>
            <a:endParaRPr sz="1600" dirty="0" smtClean="0">
              <a:latin typeface="微软雅黑" panose="020B0503020204020204" pitchFamily="34" charset="-122"/>
              <a:ea typeface="微软雅黑" panose="020B0503020204020204" pitchFamily="34" charset="-122"/>
            </a:endParaRPr>
          </a:p>
        </p:txBody>
      </p:sp>
      <p:pic>
        <p:nvPicPr>
          <p:cNvPr id="889" name="r9hx267.jpg" descr="id:2147512109;FounderCES"/>
          <p:cNvPicPr>
            <a:picLocks noChangeAspect="1"/>
          </p:cNvPicPr>
          <p:nvPr/>
        </p:nvPicPr>
        <p:blipFill>
          <a:blip r:embed="rId3">
            <a:clrChange>
              <a:clrFrom>
                <a:srgbClr val="FFFEFB">
                  <a:alpha val="100000"/>
                </a:srgbClr>
              </a:clrFrom>
              <a:clrTo>
                <a:srgbClr val="FFFEFB">
                  <a:alpha val="100000"/>
                  <a:alpha val="0"/>
                </a:srgbClr>
              </a:clrTo>
            </a:clrChange>
          </a:blip>
          <a:stretch>
            <a:fillRect/>
          </a:stretch>
        </p:blipFill>
        <p:spPr>
          <a:xfrm>
            <a:off x="1746250" y="1872615"/>
            <a:ext cx="2357755" cy="1211580"/>
          </a:xfrm>
          <a:prstGeom prst="rect">
            <a:avLst/>
          </a:prstGeom>
        </p:spPr>
      </p:pic>
      <p:pic>
        <p:nvPicPr>
          <p:cNvPr id="890" name="r9hx270.jpg" descr="id:2147512116;FounderCES"/>
          <p:cNvPicPr>
            <a:picLocks noChangeAspect="1"/>
          </p:cNvPicPr>
          <p:nvPr/>
        </p:nvPicPr>
        <p:blipFill>
          <a:blip r:embed="rId4">
            <a:clrChange>
              <a:clrFrom>
                <a:srgbClr val="FCFFFF">
                  <a:alpha val="100000"/>
                </a:srgbClr>
              </a:clrFrom>
              <a:clrTo>
                <a:srgbClr val="FCFFFF">
                  <a:alpha val="100000"/>
                  <a:alpha val="0"/>
                </a:srgbClr>
              </a:clrTo>
            </a:clrChange>
          </a:blip>
          <a:stretch>
            <a:fillRect/>
          </a:stretch>
        </p:blipFill>
        <p:spPr>
          <a:xfrm>
            <a:off x="4447540" y="1945005"/>
            <a:ext cx="2362200" cy="1066165"/>
          </a:xfrm>
          <a:prstGeom prst="rect">
            <a:avLst/>
          </a:prstGeom>
        </p:spPr>
      </p:pic>
      <p:sp>
        <p:nvSpPr>
          <p:cNvPr id="4" name="矩形 3"/>
          <p:cNvSpPr/>
          <p:nvPr/>
        </p:nvSpPr>
        <p:spPr>
          <a:xfrm>
            <a:off x="4726940" y="3509645"/>
            <a:ext cx="208280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氯化铁固体与溶液</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Bottom)">
                                      <p:cBhvr>
                                        <p:cTn id="21" dur="500"/>
                                        <p:tgtEl>
                                          <p:spTgt spid="3"/>
                                        </p:tgtEl>
                                      </p:cBhvr>
                                    </p:animEffect>
                                  </p:childTnLst>
                                </p:cTn>
                              </p:par>
                              <p:par>
                                <p:cTn id="22" presetID="12" presetClass="entr" presetSubtype="4" fill="hold" nodeType="withEffect">
                                  <p:stCondLst>
                                    <p:cond delay="0"/>
                                  </p:stCondLst>
                                  <p:childTnLst>
                                    <p:set>
                                      <p:cBhvr>
                                        <p:cTn id="23" dur="1" fill="hold">
                                          <p:stCondLst>
                                            <p:cond delay="0"/>
                                          </p:stCondLst>
                                        </p:cTn>
                                        <p:tgtEl>
                                          <p:spTgt spid="890"/>
                                        </p:tgtEl>
                                        <p:attrNameLst>
                                          <p:attrName>style.visibility</p:attrName>
                                        </p:attrNameLst>
                                      </p:cBhvr>
                                      <p:to>
                                        <p:strVal val="visible"/>
                                      </p:to>
                                    </p:set>
                                    <p:anim calcmode="lin" valueType="num">
                                      <p:cBhvr additive="base">
                                        <p:cTn id="24" dur="500"/>
                                        <p:tgtEl>
                                          <p:spTgt spid="890"/>
                                        </p:tgtEl>
                                        <p:attrNameLst>
                                          <p:attrName>ppt_y</p:attrName>
                                        </p:attrNameLst>
                                      </p:cBhvr>
                                      <p:tavLst>
                                        <p:tav tm="0">
                                          <p:val>
                                            <p:strVal val="#ppt_y+#ppt_h*1.125000"/>
                                          </p:val>
                                        </p:tav>
                                        <p:tav tm="100000">
                                          <p:val>
                                            <p:strVal val="#ppt_y"/>
                                          </p:val>
                                        </p:tav>
                                      </p:tavLst>
                                    </p:anim>
                                    <p:animEffect transition="in" filter="wipe(up)">
                                      <p:cBhvr>
                                        <p:cTn id="25" dur="500"/>
                                        <p:tgtEl>
                                          <p:spTgt spid="890"/>
                                        </p:tgtEl>
                                      </p:cBhvr>
                                    </p:animEffect>
                                  </p:childTnLst>
                                </p:cTn>
                              </p:par>
                              <p:par>
                                <p:cTn id="26" presetID="12" presetClass="entr" presetSubtype="4" fill="hold" nodeType="withEffect">
                                  <p:stCondLst>
                                    <p:cond delay="0"/>
                                  </p:stCondLst>
                                  <p:childTnLst>
                                    <p:set>
                                      <p:cBhvr>
                                        <p:cTn id="27" dur="1" fill="hold">
                                          <p:stCondLst>
                                            <p:cond delay="0"/>
                                          </p:stCondLst>
                                        </p:cTn>
                                        <p:tgtEl>
                                          <p:spTgt spid="889"/>
                                        </p:tgtEl>
                                        <p:attrNameLst>
                                          <p:attrName>style.visibility</p:attrName>
                                        </p:attrNameLst>
                                      </p:cBhvr>
                                      <p:to>
                                        <p:strVal val="visible"/>
                                      </p:to>
                                    </p:set>
                                    <p:anim calcmode="lin" valueType="num">
                                      <p:cBhvr additive="base">
                                        <p:cTn id="28" dur="500"/>
                                        <p:tgtEl>
                                          <p:spTgt spid="889"/>
                                        </p:tgtEl>
                                        <p:attrNameLst>
                                          <p:attrName>ppt_y</p:attrName>
                                        </p:attrNameLst>
                                      </p:cBhvr>
                                      <p:tavLst>
                                        <p:tav tm="0">
                                          <p:val>
                                            <p:strVal val="#ppt_y+#ppt_h*1.125000"/>
                                          </p:val>
                                        </p:tav>
                                        <p:tav tm="100000">
                                          <p:val>
                                            <p:strVal val="#ppt_y"/>
                                          </p:val>
                                        </p:tav>
                                      </p:tavLst>
                                    </p:anim>
                                    <p:animEffect transition="in" filter="wipe(up)">
                                      <p:cBhvr>
                                        <p:cTn id="29" dur="500"/>
                                        <p:tgtEl>
                                          <p:spTgt spid="88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Bottom)">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25018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常见碱的物理性质和用途</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114425" y="1514475"/>
            <a:ext cx="7122795" cy="302323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氢氧化钠的用途</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(1)制造肥皂:肥皂的主要成分是高级脂肪酸的钠盐,通常用油脂和氢氧化钠为原料经过皂化反应而制成。</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(2)精炼石油:石油产品经硫酸洗涤后还含有一些酸性物质,必须用氢氧化钠溶液洗涤,再经水洗,才能得到精制产品。</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(3)造纸:造纸的原料是木材或草类植物,这些植物里除含纤维素外,还含有相当多的非纤维素(木质素、树胶等)。加入稀的氢氧化钠溶液可将非纤维素成分溶解而分离,从而制得以纤维素为主要成分的纸浆。</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25018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常见碱的物理性质和用途</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573405" y="1708150"/>
            <a:ext cx="5709285" cy="1915160"/>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(4)纺织:人造纤维如人造棉、人造毛、人造丝等,大多是黏胶纤维,它们是用纤维素(如纸浆)、氢氧化钠、二硫化碳(CS</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)为原料制成的黏胶液,经喷丝、凝结而制得。</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(5)印染:棉织品用烧碱溶液处理后,能除去覆盖在棉织品上的蜡质、油脂、淀粉等物质,同时能增加织物的色泽,使染色更均匀。</a:t>
            </a:r>
            <a:endParaRPr sz="1600" dirty="0" smtClean="0">
              <a:latin typeface="微软雅黑" panose="020B0503020204020204" pitchFamily="34" charset="-122"/>
              <a:ea typeface="微软雅黑" panose="020B0503020204020204" pitchFamily="34" charset="-122"/>
            </a:endParaRPr>
          </a:p>
        </p:txBody>
      </p:sp>
      <p:pic>
        <p:nvPicPr>
          <p:cNvPr id="900" name="r9hx271.jpg" descr="id:2147512204;FounderCES"/>
          <p:cNvPicPr>
            <a:picLocks noChangeAspect="1"/>
          </p:cNvPicPr>
          <p:nvPr/>
        </p:nvPicPr>
        <p:blipFill>
          <a:blip r:embed="rId4"/>
          <a:stretch>
            <a:fillRect/>
          </a:stretch>
        </p:blipFill>
        <p:spPr>
          <a:xfrm>
            <a:off x="6601460" y="2127250"/>
            <a:ext cx="2091055" cy="1076325"/>
          </a:xfrm>
          <a:prstGeom prst="rect">
            <a:avLst/>
          </a:prstGeom>
        </p:spPr>
      </p:pic>
      <p:sp>
        <p:nvSpPr>
          <p:cNvPr id="3" name="矩形 2"/>
          <p:cNvSpPr/>
          <p:nvPr/>
        </p:nvSpPr>
        <p:spPr>
          <a:xfrm>
            <a:off x="6837680" y="3232150"/>
            <a:ext cx="1618615" cy="391160"/>
          </a:xfrm>
          <a:prstGeom prst="rect">
            <a:avLst/>
          </a:prstGeom>
        </p:spPr>
        <p:txBody>
          <a:bodyPr wrap="square" lIns="68580" tIns="34290" rIns="68580" bIns="34290">
            <a:spAutoFit/>
          </a:bodyPr>
          <a:p>
            <a:pPr>
              <a:lnSpc>
                <a:spcPct val="150000"/>
              </a:lnSpc>
            </a:pPr>
            <a:r>
              <a:rPr dirty="0" smtClean="0">
                <a:latin typeface="微软雅黑" panose="020B0503020204020204" pitchFamily="34" charset="-122"/>
                <a:ea typeface="微软雅黑" panose="020B0503020204020204" pitchFamily="34" charset="-122"/>
              </a:rPr>
              <a:t>氢氧化钠固体</a:t>
            </a:r>
            <a:endParaRPr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900"/>
                                        </p:tgtEl>
                                        <p:attrNameLst>
                                          <p:attrName>style.visibility</p:attrName>
                                        </p:attrNameLst>
                                      </p:cBhvr>
                                      <p:to>
                                        <p:strVal val="visible"/>
                                      </p:to>
                                    </p:set>
                                    <p:anim calcmode="lin" valueType="num">
                                      <p:cBhvr additive="base">
                                        <p:cTn id="36" dur="500"/>
                                        <p:tgtEl>
                                          <p:spTgt spid="900"/>
                                        </p:tgtEl>
                                        <p:attrNameLst>
                                          <p:attrName>ppt_y</p:attrName>
                                        </p:attrNameLst>
                                      </p:cBhvr>
                                      <p:tavLst>
                                        <p:tav tm="0">
                                          <p:val>
                                            <p:strVal val="#ppt_y+#ppt_h*1.125000"/>
                                          </p:val>
                                        </p:tav>
                                        <p:tav tm="100000">
                                          <p:val>
                                            <p:strVal val="#ppt_y"/>
                                          </p:val>
                                        </p:tav>
                                      </p:tavLst>
                                    </p:anim>
                                    <p:animEffect transition="in" filter="wipe(up)">
                                      <p:cBhvr>
                                        <p:cTn id="37" dur="500"/>
                                        <p:tgtEl>
                                          <p:spTgt spid="900"/>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lide(fromBottom)">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17398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421" y="1122956"/>
            <a:ext cx="1244600" cy="513080"/>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常见碱的物理性质和用途</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959485" y="1652270"/>
            <a:ext cx="6809740" cy="1453515"/>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农业上用熟石灰改良酸性土壤,同时增加了土壤中Ca</a:t>
            </a:r>
            <a:r>
              <a:rPr sz="2000" baseline="30000" smtClean="0">
                <a:latin typeface="微软雅黑" panose="020B0503020204020204" pitchFamily="34" charset="-122"/>
                <a:ea typeface="微软雅黑" panose="020B0503020204020204" pitchFamily="34" charset="-122"/>
              </a:rPr>
              <a:t>2+</a:t>
            </a:r>
            <a:r>
              <a:rPr sz="2000" smtClean="0">
                <a:latin typeface="微软雅黑" panose="020B0503020204020204" pitchFamily="34" charset="-122"/>
                <a:ea typeface="微软雅黑" panose="020B0503020204020204" pitchFamily="34" charset="-122"/>
              </a:rPr>
              <a:t>的含量,能促进土壤胶体凝结,有利于形成团粒,同时给植物提供所需钙元素。</a:t>
            </a:r>
            <a:endParaRPr sz="2000" smtClean="0">
              <a:latin typeface="微软雅黑" panose="020B0503020204020204" pitchFamily="34" charset="-122"/>
              <a:ea typeface="微软雅黑" panose="020B0503020204020204" pitchFamily="34" charset="-122"/>
            </a:endParaRPr>
          </a:p>
        </p:txBody>
      </p:sp>
      <p:pic>
        <p:nvPicPr>
          <p:cNvPr id="902" name="r9hx272.jpg" descr="id:2147512218;FounderCES"/>
          <p:cNvPicPr>
            <a:picLocks noChangeAspect="1"/>
          </p:cNvPicPr>
          <p:nvPr/>
        </p:nvPicPr>
        <p:blipFill>
          <a:blip r:embed="rId3"/>
          <a:stretch>
            <a:fillRect/>
          </a:stretch>
        </p:blipFill>
        <p:spPr>
          <a:xfrm>
            <a:off x="3300095" y="2977515"/>
            <a:ext cx="1769745" cy="1012825"/>
          </a:xfrm>
          <a:prstGeom prst="rect">
            <a:avLst/>
          </a:prstGeom>
        </p:spPr>
      </p:pic>
      <p:sp>
        <p:nvSpPr>
          <p:cNvPr id="3" name="矩形 2"/>
          <p:cNvSpPr/>
          <p:nvPr/>
        </p:nvSpPr>
        <p:spPr>
          <a:xfrm>
            <a:off x="3300095" y="3990340"/>
            <a:ext cx="1950085" cy="391160"/>
          </a:xfrm>
          <a:prstGeom prst="rect">
            <a:avLst/>
          </a:prstGeom>
        </p:spPr>
        <p:txBody>
          <a:bodyPr wrap="square" lIns="68580" tIns="34290" rIns="68580" bIns="34290">
            <a:spAutoFit/>
          </a:bodyPr>
          <a:p>
            <a:pPr>
              <a:lnSpc>
                <a:spcPct val="150000"/>
              </a:lnSpc>
            </a:pPr>
            <a:r>
              <a:rPr dirty="0" smtClean="0">
                <a:latin typeface="微软雅黑" panose="020B0503020204020204" pitchFamily="34" charset="-122"/>
                <a:ea typeface="微软雅黑" panose="020B0503020204020204" pitchFamily="34" charset="-122"/>
              </a:rPr>
              <a:t>熟石灰中和酸性土壤</a:t>
            </a:r>
            <a:endParaRPr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par>
                                <p:cTn id="25" presetID="12" presetClass="entr" presetSubtype="4" fill="hold" nodeType="withEffect">
                                  <p:stCondLst>
                                    <p:cond delay="0"/>
                                  </p:stCondLst>
                                  <p:childTnLst>
                                    <p:set>
                                      <p:cBhvr>
                                        <p:cTn id="26" dur="1" fill="hold">
                                          <p:stCondLst>
                                            <p:cond delay="0"/>
                                          </p:stCondLst>
                                        </p:cTn>
                                        <p:tgtEl>
                                          <p:spTgt spid="902"/>
                                        </p:tgtEl>
                                        <p:attrNameLst>
                                          <p:attrName>style.visibility</p:attrName>
                                        </p:attrNameLst>
                                      </p:cBhvr>
                                      <p:to>
                                        <p:strVal val="visible"/>
                                      </p:to>
                                    </p:set>
                                    <p:anim calcmode="lin" valueType="num">
                                      <p:cBhvr additive="base">
                                        <p:cTn id="27" dur="500"/>
                                        <p:tgtEl>
                                          <p:spTgt spid="902"/>
                                        </p:tgtEl>
                                        <p:attrNameLst>
                                          <p:attrName>ppt_y</p:attrName>
                                        </p:attrNameLst>
                                      </p:cBhvr>
                                      <p:tavLst>
                                        <p:tav tm="0">
                                          <p:val>
                                            <p:strVal val="#ppt_y+#ppt_h*1.125000"/>
                                          </p:val>
                                        </p:tav>
                                        <p:tav tm="100000">
                                          <p:val>
                                            <p:strVal val="#ppt_y"/>
                                          </p:val>
                                        </p:tav>
                                      </p:tavLst>
                                    </p:anim>
                                    <p:animEffect transition="in" filter="wipe(up)">
                                      <p:cBhvr>
                                        <p:cTn id="28" dur="500"/>
                                        <p:tgtEl>
                                          <p:spTgt spid="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441896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解疑难.png解疑难"/>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412240" y="1188720"/>
            <a:ext cx="7018655"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保存氢氧化钠溶液的试剂瓶要用橡胶塞,为何不能用玻璃塞?</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常见碱的化学性质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6910070" y="3022600"/>
            <a:ext cx="1807845" cy="80708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盛放氢氧化钠溶液的试剂瓶</a:t>
            </a:r>
            <a:endParaRPr sz="16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306705" y="1914525"/>
            <a:ext cx="6300470" cy="1915160"/>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玻璃中含有非金属氧化物SiO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,它能与氢氧化钠溶液反应生成有黏性的硅酸钠,会把瓶塞与瓶口粘在一起。因此盛放氢氧化钠溶液时不可以用玻璃塞,否则可能会导致瓶塞无法打开。</a:t>
            </a:r>
            <a:endParaRPr sz="2000" dirty="0" smtClean="0">
              <a:latin typeface="微软雅黑" panose="020B0503020204020204" pitchFamily="34" charset="-122"/>
              <a:ea typeface="微软雅黑" panose="020B0503020204020204" pitchFamily="34" charset="-122"/>
            </a:endParaRPr>
          </a:p>
        </p:txBody>
      </p:sp>
      <p:pic>
        <p:nvPicPr>
          <p:cNvPr id="915" name="r9hx273.jpg" descr="id:2147512307;FounderCES"/>
          <p:cNvPicPr>
            <a:picLocks noChangeAspect="1"/>
          </p:cNvPicPr>
          <p:nvPr/>
        </p:nvPicPr>
        <p:blipFill>
          <a:blip r:embed="rId4"/>
          <a:stretch>
            <a:fillRect/>
          </a:stretch>
        </p:blipFill>
        <p:spPr>
          <a:xfrm>
            <a:off x="7094538" y="1960880"/>
            <a:ext cx="1438275" cy="977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lide(fromLeft)">
                                      <p:cBhvr>
                                        <p:cTn id="39" dur="500"/>
                                        <p:tgtEl>
                                          <p:spTgt spid="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slide(fromLeft)">
                                      <p:cBhvr>
                                        <p:cTn id="42" dur="500"/>
                                        <p:tgtEl>
                                          <p:spTgt spid="3"/>
                                        </p:tgtEl>
                                      </p:cBhvr>
                                    </p:animEffect>
                                  </p:childTnLst>
                                </p:cTn>
                              </p:par>
                              <p:par>
                                <p:cTn id="43" presetID="12" presetClass="entr" presetSubtype="4" fill="hold" nodeType="withEffect">
                                  <p:stCondLst>
                                    <p:cond delay="0"/>
                                  </p:stCondLst>
                                  <p:childTnLst>
                                    <p:set>
                                      <p:cBhvr>
                                        <p:cTn id="44" dur="1" fill="hold">
                                          <p:stCondLst>
                                            <p:cond delay="0"/>
                                          </p:stCondLst>
                                        </p:cTn>
                                        <p:tgtEl>
                                          <p:spTgt spid="915"/>
                                        </p:tgtEl>
                                        <p:attrNameLst>
                                          <p:attrName>style.visibility</p:attrName>
                                        </p:attrNameLst>
                                      </p:cBhvr>
                                      <p:to>
                                        <p:strVal val="visible"/>
                                      </p:to>
                                    </p:set>
                                    <p:anim calcmode="lin" valueType="num">
                                      <p:cBhvr additive="base">
                                        <p:cTn id="45" dur="500"/>
                                        <p:tgtEl>
                                          <p:spTgt spid="915"/>
                                        </p:tgtEl>
                                        <p:attrNameLst>
                                          <p:attrName>ppt_y</p:attrName>
                                        </p:attrNameLst>
                                      </p:cBhvr>
                                      <p:tavLst>
                                        <p:tav tm="0">
                                          <p:val>
                                            <p:strVal val="#ppt_y+#ppt_h*1.125000"/>
                                          </p:val>
                                        </p:tav>
                                        <p:tav tm="100000">
                                          <p:val>
                                            <p:strVal val="#ppt_y"/>
                                          </p:val>
                                        </p:tav>
                                      </p:tavLst>
                                    </p:anim>
                                    <p:animEffect transition="in" filter="wipe(up)">
                                      <p:cBhvr>
                                        <p:cTn id="46" dur="500"/>
                                        <p:tgtEl>
                                          <p:spTgt spid="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4184650"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40106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常见碱的化学性质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231265" y="1614170"/>
            <a:ext cx="7089775"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硫在氧气中燃烧的实验,用氢氧化钠溶液代替水溶液吸收二氧化硫的效果更好,主要是利用二氧化硫能和氢氧化钠反应的原理:</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2NaOH+SO</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            Na</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SO</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+H</a:t>
            </a:r>
            <a:r>
              <a:rPr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O。</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工业上也采用石灰乳或石灰浆等碱液来处理工厂废气中的二氧化硫或三氧化硫。</a:t>
            </a:r>
            <a:endParaRPr sz="2000"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a:xfrm>
            <a:off x="2892425" y="2832100"/>
            <a:ext cx="791845" cy="83820"/>
            <a:chOff x="3917" y="7244"/>
            <a:chExt cx="1247" cy="132"/>
          </a:xfrm>
        </p:grpSpPr>
        <p:cxnSp>
          <p:nvCxnSpPr>
            <p:cNvPr id="4" name="直接连接符 3"/>
            <p:cNvCxnSpPr/>
            <p:nvPr/>
          </p:nvCxnSpPr>
          <p:spPr>
            <a:xfrm>
              <a:off x="3917" y="7244"/>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17" y="7376"/>
              <a:ext cx="12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ppt_y</p:attrName>
                                        </p:attrNameLst>
                                      </p:cBhvr>
                                      <p:tavLst>
                                        <p:tav tm="0">
                                          <p:val>
                                            <p:strVal val="#ppt_y+#ppt_h*1.125000"/>
                                          </p:val>
                                        </p:tav>
                                        <p:tav tm="100000">
                                          <p:val>
                                            <p:strVal val="#ppt_y"/>
                                          </p:val>
                                        </p:tav>
                                      </p:tavLst>
                                    </p:anim>
                                    <p:animEffect transition="in" filter="wipe(up)">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354584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解疑难.png解疑难"/>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412240" y="1188720"/>
            <a:ext cx="7018655"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为什么不能用湿手触摸电器的开关?</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33248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溶液的导电性</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3" name="矩形 2"/>
          <p:cNvSpPr/>
          <p:nvPr/>
        </p:nvSpPr>
        <p:spPr>
          <a:xfrm>
            <a:off x="6607810" y="3022600"/>
            <a:ext cx="211010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不能用湿毛巾擦灯管</a:t>
            </a:r>
            <a:endParaRPr sz="1600" dirty="0" smtClean="0">
              <a:latin typeface="微软雅黑" panose="020B0503020204020204" pitchFamily="34" charset="-122"/>
              <a:ea typeface="微软雅黑" panose="020B0503020204020204" pitchFamily="34" charset="-122"/>
            </a:endParaRPr>
          </a:p>
        </p:txBody>
      </p:sp>
      <p:sp>
        <p:nvSpPr>
          <p:cNvPr id="4" name="矩形 3"/>
          <p:cNvSpPr/>
          <p:nvPr/>
        </p:nvSpPr>
        <p:spPr>
          <a:xfrm>
            <a:off x="848360" y="2228850"/>
            <a:ext cx="5361305" cy="1915160"/>
          </a:xfrm>
          <a:prstGeom prst="rect">
            <a:avLst/>
          </a:prstGeom>
        </p:spPr>
        <p:txBody>
          <a:bodyPr wrap="square" lIns="68580" tIns="34290" rIns="68580" bIns="34290">
            <a:spAutoFit/>
          </a:bodyPr>
          <a:p>
            <a:pPr>
              <a:lnSpc>
                <a:spcPct val="150000"/>
              </a:lnSpc>
            </a:pPr>
            <a:r>
              <a:rPr sz="2000" dirty="0" smtClean="0">
                <a:latin typeface="微软雅黑" panose="020B0503020204020204" pitchFamily="34" charset="-122"/>
                <a:ea typeface="微软雅黑" panose="020B0503020204020204" pitchFamily="34" charset="-122"/>
              </a:rPr>
              <a:t>因为人体分泌的汗液中含有盐分,溶于水形成盐溶液使导电性增强,开关虽然是绝缘体,但是手上的液体很有可能渗入开关的接缝处使电器短路或使人体发生触电。</a:t>
            </a:r>
            <a:endParaRPr sz="2000" dirty="0" smtClean="0">
              <a:latin typeface="微软雅黑" panose="020B0503020204020204" pitchFamily="34" charset="-122"/>
              <a:ea typeface="微软雅黑" panose="020B0503020204020204" pitchFamily="34" charset="-122"/>
            </a:endParaRPr>
          </a:p>
        </p:txBody>
      </p:sp>
      <p:pic>
        <p:nvPicPr>
          <p:cNvPr id="928" name="r9hx275.jpg" descr="id:2147512386;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607810" y="1533525"/>
            <a:ext cx="1819275" cy="1384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lide(fromLeft)">
                                      <p:cBhvr>
                                        <p:cTn id="39" dur="500"/>
                                        <p:tgtEl>
                                          <p:spTgt spid="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slide(fromLeft)">
                                      <p:cBhvr>
                                        <p:cTn id="42" dur="500"/>
                                        <p:tgtEl>
                                          <p:spTgt spid="3"/>
                                        </p:tgtEl>
                                      </p:cBhvr>
                                    </p:animEffect>
                                  </p:childTnLst>
                                </p:cTn>
                              </p:par>
                              <p:par>
                                <p:cTn id="43" presetID="12" presetClass="entr" presetSubtype="4" fill="hold" nodeType="withEffect">
                                  <p:stCondLst>
                                    <p:cond delay="0"/>
                                  </p:stCondLst>
                                  <p:childTnLst>
                                    <p:set>
                                      <p:cBhvr>
                                        <p:cTn id="44" dur="1" fill="hold">
                                          <p:stCondLst>
                                            <p:cond delay="0"/>
                                          </p:stCondLst>
                                        </p:cTn>
                                        <p:tgtEl>
                                          <p:spTgt spid="928"/>
                                        </p:tgtEl>
                                        <p:attrNameLst>
                                          <p:attrName>style.visibility</p:attrName>
                                        </p:attrNameLst>
                                      </p:cBhvr>
                                      <p:to>
                                        <p:strVal val="visible"/>
                                      </p:to>
                                    </p:set>
                                    <p:anim calcmode="lin" valueType="num">
                                      <p:cBhvr additive="base">
                                        <p:cTn id="45" dur="500"/>
                                        <p:tgtEl>
                                          <p:spTgt spid="928"/>
                                        </p:tgtEl>
                                        <p:attrNameLst>
                                          <p:attrName>ppt_y</p:attrName>
                                        </p:attrNameLst>
                                      </p:cBhvr>
                                      <p:tavLst>
                                        <p:tav tm="0">
                                          <p:val>
                                            <p:strVal val="#ppt_y+#ppt_h*1.125000"/>
                                          </p:val>
                                        </p:tav>
                                        <p:tav tm="100000">
                                          <p:val>
                                            <p:strVal val="#ppt_y"/>
                                          </p:val>
                                        </p:tav>
                                      </p:tavLst>
                                    </p:anim>
                                    <p:animEffect transition="in" filter="wipe(up)">
                                      <p:cBhvr>
                                        <p:cTn id="46" dur="500"/>
                                        <p:tgtEl>
                                          <p:spTgt spid="9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497083" y="619472"/>
            <a:ext cx="46609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酸和碱</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647259" y="1823384"/>
            <a:ext cx="50057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课题2　酸和碱的中和反应</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26930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467360" y="1614170"/>
            <a:ext cx="8254365" cy="256159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不是所有的碱和酸反应都没有现象,一些不溶性碱,如:Cu(OH)</a:t>
            </a:r>
            <a:r>
              <a:rPr sz="1800" baseline="-25000" dirty="0" smtClean="0">
                <a:latin typeface="微软雅黑" panose="020B0503020204020204" pitchFamily="34" charset="-122"/>
                <a:ea typeface="微软雅黑" panose="020B0503020204020204" pitchFamily="34" charset="-122"/>
              </a:rPr>
              <a:t>2</a:t>
            </a:r>
            <a:r>
              <a:rPr sz="1800" dirty="0" smtClean="0">
                <a:latin typeface="微软雅黑" panose="020B0503020204020204" pitchFamily="34" charset="-122"/>
                <a:ea typeface="微软雅黑" panose="020B0503020204020204" pitchFamily="34" charset="-122"/>
              </a:rPr>
              <a:t> 、Fe(OH)</a:t>
            </a:r>
            <a:r>
              <a:rPr sz="1800" baseline="-25000" dirty="0" smtClean="0">
                <a:latin typeface="微软雅黑" panose="020B0503020204020204" pitchFamily="34" charset="-122"/>
                <a:ea typeface="微软雅黑" panose="020B0503020204020204" pitchFamily="34" charset="-122"/>
              </a:rPr>
              <a:t>3</a:t>
            </a:r>
            <a:r>
              <a:rPr sz="1800" dirty="0" smtClean="0">
                <a:latin typeface="微软雅黑" panose="020B0503020204020204" pitchFamily="34" charset="-122"/>
                <a:ea typeface="微软雅黑" panose="020B0503020204020204" pitchFamily="34" charset="-122"/>
              </a:rPr>
              <a:t>与酸反应通过固体溶解消失,溶液变色,即可判断酸与碱发生了化学反应;但一些可溶性碱与酸作用时从外观看无明显现象,所以要想判断二者是否发生了反应,常需加入酸碱指示剂,借助指示剂颜色的变化判断反应是否发生以及确定中和反应的终点。</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一般情况下,酸碱反应时不选用石蕊作指示剂,原因是石蕊的(变色范围pH为5.0~8.0)红色、紫色和蓝色变化时,视觉观察不够明显。</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497083" y="619472"/>
            <a:ext cx="4660900" cy="899160"/>
          </a:xfrm>
          <a:prstGeom prst="rect">
            <a:avLst/>
          </a:prstGeom>
          <a:noFill/>
        </p:spPr>
        <p:txBody>
          <a:bodyPr wrap="none" lIns="68580" tIns="34290" rIns="68580" bIns="34290" rtlCol="0">
            <a:spAutoFit/>
          </a:bodyPr>
          <a:lstStyle>
            <a:defPPr>
              <a:defRPr lang="zh-CN"/>
            </a:defPPr>
            <a:lvl1pPr>
              <a:defRPr sz="19900" b="1">
                <a:solidFill>
                  <a:srgbClr val="5FCACB"/>
                </a:solidFill>
              </a:defRPr>
            </a:lvl1pPr>
          </a:lstStyle>
          <a:p>
            <a:r>
              <a:rPr lang="zh-CN" altLang="en-US" sz="5400" dirty="0" smtClean="0">
                <a:solidFill>
                  <a:schemeClr val="accent1"/>
                </a:solidFill>
                <a:latin typeface="隶书" pitchFamily="49" charset="-122"/>
                <a:ea typeface="隶书" pitchFamily="49" charset="-122"/>
              </a:rPr>
              <a:t>第十章  酸和碱</a:t>
            </a:r>
            <a:endParaRPr lang="zh-CN" altLang="en-US" sz="5400" dirty="0">
              <a:solidFill>
                <a:schemeClr val="accent1"/>
              </a:solidFill>
              <a:latin typeface="隶书" pitchFamily="49" charset="-122"/>
              <a:ea typeface="隶书" pitchFamily="49" charset="-122"/>
            </a:endParaRPr>
          </a:p>
        </p:txBody>
      </p:sp>
      <p:sp>
        <p:nvSpPr>
          <p:cNvPr id="64" name="文本框 78"/>
          <p:cNvSpPr txBox="1"/>
          <p:nvPr/>
        </p:nvSpPr>
        <p:spPr>
          <a:xfrm>
            <a:off x="2990159" y="1834814"/>
            <a:ext cx="4167505" cy="575945"/>
          </a:xfrm>
          <a:prstGeom prst="rect">
            <a:avLst/>
          </a:prstGeom>
          <a:noFill/>
        </p:spPr>
        <p:txBody>
          <a:bodyPr wrap="none" lIns="68580" tIns="34290" rIns="68580" bIns="34290"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pPr algn="l"/>
            <a:r>
              <a:rPr sz="3300" smtClean="0">
                <a:solidFill>
                  <a:schemeClr val="accent1"/>
                </a:solidFill>
              </a:rPr>
              <a:t>课题1　常见的酸和碱</a:t>
            </a:r>
            <a:endParaRPr sz="3300" smtClean="0">
              <a:solidFill>
                <a:schemeClr val="accent1"/>
              </a:solidFill>
            </a:endParaRPr>
          </a:p>
        </p:txBody>
      </p:sp>
      <p:pic>
        <p:nvPicPr>
          <p:cNvPr id="25" name="Picture 12" descr="clouds1.png"/>
          <p:cNvPicPr>
            <a:picLocks noChangeAspect="1"/>
          </p:cNvPicPr>
          <p:nvPr/>
        </p:nvPicPr>
        <p:blipFill>
          <a:blip r:embed="rId1" cstate="print"/>
          <a:stretch>
            <a:fillRect/>
          </a:stretch>
        </p:blipFill>
        <p:spPr>
          <a:xfrm>
            <a:off x="1821839" y="3102759"/>
            <a:ext cx="4771653" cy="827958"/>
          </a:xfrm>
          <a:prstGeom prst="rect">
            <a:avLst/>
          </a:prstGeom>
        </p:spPr>
      </p:pic>
      <p:pic>
        <p:nvPicPr>
          <p:cNvPr id="26" name="Picture 10" descr="field1.png"/>
          <p:cNvPicPr>
            <a:picLocks noChangeAspect="1"/>
          </p:cNvPicPr>
          <p:nvPr/>
        </p:nvPicPr>
        <p:blipFill>
          <a:blip r:embed="rId2" cstate="print"/>
          <a:stretch>
            <a:fillRect/>
          </a:stretch>
        </p:blipFill>
        <p:spPr>
          <a:xfrm>
            <a:off x="88457" y="3838045"/>
            <a:ext cx="8916747" cy="1354442"/>
          </a:xfrm>
          <a:prstGeom prst="rect">
            <a:avLst/>
          </a:prstGeom>
        </p:spPr>
      </p:pic>
      <p:pic>
        <p:nvPicPr>
          <p:cNvPr id="27" name="Picture 11" descr="server.png"/>
          <p:cNvPicPr>
            <a:picLocks noChangeAspect="1"/>
          </p:cNvPicPr>
          <p:nvPr/>
        </p:nvPicPr>
        <p:blipFill>
          <a:blip r:embed="rId3" cstate="print"/>
          <a:stretch>
            <a:fillRect/>
          </a:stretch>
        </p:blipFill>
        <p:spPr>
          <a:xfrm>
            <a:off x="2759528" y="3294761"/>
            <a:ext cx="3559629" cy="19548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9" presetClass="entr" presetSubtype="0" fill="hold" grpId="0" nodeType="afterEffect">
                                  <p:stCondLst>
                                    <p:cond delay="0"/>
                                  </p:stCondLst>
                                  <p:iterate type="lt">
                                    <p:tmPct val="0"/>
                                  </p:iterate>
                                  <p:childTnLst>
                                    <p:set>
                                      <p:cBhvr>
                                        <p:cTn id="19" dur="1" fill="hold">
                                          <p:stCondLst>
                                            <p:cond delay="0"/>
                                          </p:stCondLst>
                                        </p:cTn>
                                        <p:tgtEl>
                                          <p:spTgt spid="62"/>
                                        </p:tgtEl>
                                        <p:attrNameLst>
                                          <p:attrName>style.visibility</p:attrName>
                                        </p:attrNameLst>
                                      </p:cBhvr>
                                      <p:to>
                                        <p:strVal val="visible"/>
                                      </p:to>
                                    </p:set>
                                    <p:anim calcmode="lin" valueType="num">
                                      <p:cBhvr>
                                        <p:cTn id="20" dur="1000" fill="hold"/>
                                        <p:tgtEl>
                                          <p:spTgt spid="62"/>
                                        </p:tgtEl>
                                        <p:attrNameLst>
                                          <p:attrName>ppt_x</p:attrName>
                                        </p:attrNameLst>
                                      </p:cBhvr>
                                      <p:tavLst>
                                        <p:tav tm="0">
                                          <p:val>
                                            <p:strVal val="#ppt_x-.2"/>
                                          </p:val>
                                        </p:tav>
                                        <p:tav tm="100000">
                                          <p:val>
                                            <p:strVal val="#ppt_x"/>
                                          </p:val>
                                        </p:tav>
                                      </p:tavLst>
                                    </p:anim>
                                    <p:anim calcmode="lin" valueType="num">
                                      <p:cBhvr>
                                        <p:cTn id="21"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2" dur="1000"/>
                                        <p:tgtEl>
                                          <p:spTgt spid="62"/>
                                        </p:tgtEl>
                                      </p:cBhvr>
                                    </p:animEffect>
                                  </p:childTnLst>
                                </p:cTn>
                              </p:par>
                              <p:par>
                                <p:cTn id="23" presetID="29" presetClass="entr" presetSubtype="0" fill="hold" grpId="0" nodeType="withEffect">
                                  <p:stCondLst>
                                    <p:cond delay="0"/>
                                  </p:stCondLst>
                                  <p:iterate type="lt">
                                    <p:tmPct val="0"/>
                                  </p:iterate>
                                  <p:childTnLst>
                                    <p:set>
                                      <p:cBhvr>
                                        <p:cTn id="24" dur="1" fill="hold">
                                          <p:stCondLst>
                                            <p:cond delay="0"/>
                                          </p:stCondLst>
                                        </p:cTn>
                                        <p:tgtEl>
                                          <p:spTgt spid="64"/>
                                        </p:tgtEl>
                                        <p:attrNameLst>
                                          <p:attrName>style.visibility</p:attrName>
                                        </p:attrNameLst>
                                      </p:cBhvr>
                                      <p:to>
                                        <p:strVal val="visible"/>
                                      </p:to>
                                    </p:set>
                                    <p:anim calcmode="lin" valueType="num">
                                      <p:cBhvr>
                                        <p:cTn id="25" dur="1000" fill="hold"/>
                                        <p:tgtEl>
                                          <p:spTgt spid="64"/>
                                        </p:tgtEl>
                                        <p:attrNameLst>
                                          <p:attrName>ppt_x</p:attrName>
                                        </p:attrNameLst>
                                      </p:cBhvr>
                                      <p:tavLst>
                                        <p:tav tm="0">
                                          <p:val>
                                            <p:strVal val="#ppt_x-.2"/>
                                          </p:val>
                                        </p:tav>
                                        <p:tav tm="100000">
                                          <p:val>
                                            <p:strVal val="#ppt_x"/>
                                          </p:val>
                                        </p:tav>
                                      </p:tavLst>
                                    </p:anim>
                                    <p:anim calcmode="lin" valueType="num">
                                      <p:cBhvr>
                                        <p:cTn id="2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301434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59881" y="1087225"/>
            <a:ext cx="1052195" cy="446405"/>
          </a:xfrm>
          <a:prstGeom prst="rect">
            <a:avLst/>
          </a:prstGeom>
        </p:spPr>
      </p:pic>
      <p:sp>
        <p:nvSpPr>
          <p:cNvPr id="11" name="矩形 10"/>
          <p:cNvSpPr/>
          <p:nvPr/>
        </p:nvSpPr>
        <p:spPr>
          <a:xfrm>
            <a:off x="1143635" y="1933575"/>
            <a:ext cx="705167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铵根离子(N</a:t>
            </a:r>
            <a:r>
              <a:rPr lang="en-US" sz="2000" dirty="0" smtClean="0">
                <a:latin typeface="微软雅黑" panose="020B0503020204020204" pitchFamily="34" charset="-122"/>
                <a:ea typeface="微软雅黑" panose="020B0503020204020204" pitchFamily="34" charset="-122"/>
              </a:rPr>
              <a:t>H</a:t>
            </a:r>
            <a:r>
              <a:rPr lang="en-US" sz="2000" baseline="-25000" dirty="0" smtClean="0">
                <a:latin typeface="微软雅黑" panose="020B0503020204020204" pitchFamily="34" charset="-122"/>
                <a:ea typeface="微软雅黑" panose="020B0503020204020204" pitchFamily="34" charset="-122"/>
              </a:rPr>
              <a:t>4</a:t>
            </a:r>
            <a:r>
              <a:rPr lang="en-US" sz="2000" baseline="30000" dirty="0" smtClean="0">
                <a:latin typeface="微软雅黑" panose="020B0503020204020204" pitchFamily="34" charset="-122"/>
                <a:ea typeface="微软雅黑" panose="020B0503020204020204" pitchFamily="34" charset="-122"/>
              </a:rPr>
              <a:t>+</a:t>
            </a:r>
            <a:r>
              <a:rPr sz="2000" dirty="0" smtClean="0">
                <a:latin typeface="微软雅黑" panose="020B0503020204020204" pitchFamily="34" charset="-122"/>
                <a:ea typeface="微软雅黑" panose="020B0503020204020204" pitchFamily="34" charset="-122"/>
              </a:rPr>
              <a:t>)的性质与金属离子相似,由铵根离子和酸根离子构成的化合物也是盐,如NH</a:t>
            </a:r>
            <a:r>
              <a:rPr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Cl、(NH</a:t>
            </a:r>
            <a:r>
              <a:rPr lang="en-US"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a:t>
            </a:r>
            <a:r>
              <a:rPr lang="en-US" sz="20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SO</a:t>
            </a:r>
            <a:r>
              <a:rPr lang="en-US" sz="20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等。</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点方法.png点方法"/>
          <p:cNvPicPr>
            <a:picLocks noChangeAspect="1"/>
          </p:cNvPicPr>
          <p:nvPr/>
        </p:nvPicPr>
        <p:blipFill>
          <a:blip r:embed="rId3"/>
          <a:srcRect/>
          <a:stretch>
            <a:fillRect/>
          </a:stretch>
        </p:blipFill>
        <p:spPr>
          <a:xfrm>
            <a:off x="469859" y="1114262"/>
            <a:ext cx="1155065" cy="492760"/>
          </a:xfrm>
          <a:prstGeom prst="rect">
            <a:avLst/>
          </a:prstGeom>
        </p:spPr>
      </p:pic>
      <p:grpSp>
        <p:nvGrpSpPr>
          <p:cNvPr id="19" name="组合 18"/>
          <p:cNvGrpSpPr/>
          <p:nvPr/>
        </p:nvGrpSpPr>
        <p:grpSpPr>
          <a:xfrm>
            <a:off x="253365" y="0"/>
            <a:ext cx="288988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1313815" y="1820545"/>
            <a:ext cx="6690995" cy="53022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中和反应的判断方法:主要看是否为“酸+碱”的反应。</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Top)">
                                      <p:cBhvr>
                                        <p:cTn id="7" dur="500"/>
                                        <p:tgtEl>
                                          <p:spTgt spid="19"/>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317563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记总结.png记总结"/>
          <p:cNvPicPr>
            <a:picLocks noChangeAspect="1"/>
          </p:cNvPicPr>
          <p:nvPr/>
        </p:nvPicPr>
        <p:blipFill>
          <a:blip r:embed="rId1"/>
          <a:srcRect/>
          <a:stretch>
            <a:fillRect/>
          </a:stretch>
        </p:blipFill>
        <p:spPr>
          <a:xfrm>
            <a:off x="477556" y="1121368"/>
            <a:ext cx="1290332" cy="516255"/>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26390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1790065" y="2033270"/>
            <a:ext cx="6111875" cy="1915160"/>
          </a:xfrm>
          <a:prstGeom prst="rect">
            <a:avLst/>
          </a:prstGeom>
        </p:spPr>
        <p:txBody>
          <a:bodyPr wrap="square" lIns="68580" tIns="34290" rIns="68580" bIns="34290">
            <a:spAutoFit/>
          </a:bodyPr>
          <a:lstStyle/>
          <a:p>
            <a:pPr>
              <a:lnSpc>
                <a:spcPct val="150000"/>
              </a:lnSpc>
            </a:pPr>
            <a:r>
              <a:rPr sz="2000" dirty="0" smtClean="0">
                <a:ea typeface="微软雅黑" panose="020B0503020204020204" pitchFamily="34" charset="-122"/>
              </a:rPr>
              <a:t>(1)中和反应都属于复分解反应,但复分解反应不一定都是中和反应,中和反应不属于基本反应类型。</a:t>
            </a:r>
            <a:endParaRPr sz="2000" dirty="0" smtClean="0">
              <a:ea typeface="微软雅黑" panose="020B0503020204020204" pitchFamily="34" charset="-122"/>
            </a:endParaRPr>
          </a:p>
          <a:p>
            <a:pPr>
              <a:lnSpc>
                <a:spcPct val="150000"/>
              </a:lnSpc>
            </a:pPr>
            <a:r>
              <a:rPr sz="2000" dirty="0" smtClean="0">
                <a:ea typeface="微软雅黑" panose="020B0503020204020204" pitchFamily="34" charset="-122"/>
              </a:rPr>
              <a:t>(2)中和反应一定生成盐和水,但有盐和水生成的反应不一定是中和反应。</a:t>
            </a:r>
            <a:endParaRPr sz="2000" dirty="0" smtClean="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730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图片6.png"/>
          <p:cNvPicPr>
            <a:picLocks noChangeAspect="1"/>
          </p:cNvPicPr>
          <p:nvPr/>
        </p:nvPicPr>
        <p:blipFill>
          <a:blip r:embed="rId1"/>
          <a:stretch>
            <a:fillRect/>
          </a:stretch>
        </p:blipFill>
        <p:spPr>
          <a:xfrm>
            <a:off x="477556" y="1105789"/>
            <a:ext cx="1290332" cy="547414"/>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中和反应在实际中的应用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1068070" y="2082800"/>
            <a:ext cx="6723380" cy="237680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(1)氢氧化铝[Al(OH)</a:t>
            </a:r>
            <a:r>
              <a:rPr sz="20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]是一种常用的中和过多胃酸的药物,但由于反应后生成的Al</a:t>
            </a:r>
            <a:r>
              <a:rPr sz="2000" baseline="30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对人体有不良作用,已逐渐被其他药物取代。</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(2)NaOH具有强烈的腐蚀性,在治疗胃酸过多和改良酸性土壤时不能使用,以防发生危险和对农作物造成伤害。</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3365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421" y="1122637"/>
            <a:ext cx="1244600" cy="51371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中和反应在实际中的应用</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19810" y="1557020"/>
            <a:ext cx="632333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中和反应在生活中的应用</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食用松花蛋时加入食醋可以将其中的碱性物质中和,从而消除其涩味,使松花蛋变得可口;洗发时先使用弱碱性的洗发剂,再用弱酸性的护发素,可以保护头发。</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5758180"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60045" y="1088073"/>
            <a:ext cx="1195705" cy="506730"/>
          </a:xfrm>
          <a:prstGeom prst="rect">
            <a:avLst/>
          </a:prstGeom>
        </p:spPr>
      </p:pic>
      <p:sp>
        <p:nvSpPr>
          <p:cNvPr id="11" name="矩形 10"/>
          <p:cNvSpPr/>
          <p:nvPr/>
        </p:nvSpPr>
        <p:spPr>
          <a:xfrm>
            <a:off x="1239520" y="1844675"/>
            <a:ext cx="6245225"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酸溶液一定显酸性,但显酸性的溶液不一定是酸溶液,如NH</a:t>
            </a:r>
            <a:r>
              <a:rPr lang="en-US" sz="1800" baseline="-25000" dirty="0" smtClean="0">
                <a:latin typeface="微软雅黑" panose="020B0503020204020204" pitchFamily="34" charset="-122"/>
                <a:ea typeface="微软雅黑" panose="020B0503020204020204" pitchFamily="34" charset="-122"/>
              </a:rPr>
              <a:t>4</a:t>
            </a:r>
            <a:r>
              <a:rPr sz="2000" dirty="0" smtClean="0">
                <a:latin typeface="微软雅黑" panose="020B0503020204020204" pitchFamily="34" charset="-122"/>
                <a:ea typeface="微软雅黑" panose="020B0503020204020204" pitchFamily="34" charset="-122"/>
              </a:rPr>
              <a:t>Cl是盐溶液,但显酸性。碱溶液一定显碱性,但显碱性的溶液不一定是碱溶液,如Na</a:t>
            </a:r>
            <a:r>
              <a:rPr lang="en-US" sz="1800" baseline="-25000" dirty="0" smtClean="0">
                <a:latin typeface="微软雅黑" panose="020B0503020204020204" pitchFamily="34" charset="-122"/>
                <a:ea typeface="微软雅黑" panose="020B0503020204020204" pitchFamily="34" charset="-122"/>
              </a:rPr>
              <a:t>2</a:t>
            </a:r>
            <a:r>
              <a:rPr sz="2000" dirty="0" smtClean="0">
                <a:latin typeface="微软雅黑" panose="020B0503020204020204" pitchFamily="34" charset="-122"/>
                <a:ea typeface="微软雅黑" panose="020B0503020204020204" pitchFamily="34" charset="-122"/>
              </a:rPr>
              <a:t>CO</a:t>
            </a:r>
            <a:r>
              <a:rPr lang="en-US" sz="1800" baseline="-25000" dirty="0" smtClean="0">
                <a:latin typeface="微软雅黑" panose="020B0503020204020204" pitchFamily="34" charset="-122"/>
                <a:ea typeface="微软雅黑" panose="020B0503020204020204" pitchFamily="34" charset="-122"/>
              </a:rPr>
              <a:t>3</a:t>
            </a:r>
            <a:r>
              <a:rPr sz="2000" dirty="0" smtClean="0">
                <a:latin typeface="微软雅黑" panose="020B0503020204020204" pitchFamily="34" charset="-122"/>
                <a:ea typeface="微软雅黑" panose="020B0503020204020204" pitchFamily="34" charset="-122"/>
              </a:rPr>
              <a:t>等盐溶液也显碱性。</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557847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溶液酸碱度的表示法——pH</a:t>
            </a:r>
            <a:endParaRPr lang="zh-CN" altLang="en-US" sz="2700" dirty="0" smtClean="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81914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敲黑板.png敲黑板"/>
          <p:cNvPicPr>
            <a:picLocks noChangeAspect="1"/>
          </p:cNvPicPr>
          <p:nvPr/>
        </p:nvPicPr>
        <p:blipFill>
          <a:blip r:embed="rId1"/>
          <a:srcRect/>
          <a:stretch>
            <a:fillRect/>
          </a:stretch>
        </p:blipFill>
        <p:spPr>
          <a:xfrm>
            <a:off x="500421" y="1115653"/>
            <a:ext cx="124460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57847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溶液酸碱度的表示法——pH</a:t>
            </a:r>
            <a:endParaRPr lang="zh-CN" altLang="en-US" sz="2700"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170305" y="1964055"/>
            <a:ext cx="6616700" cy="145351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测定氢氧化钠溶液的酸碱度时,氢氧化钠溶液的浓度不宜太大,浓度大的氢氧化钠溶液可使酚酞溶液先变红,后褪为无色透明溶液。</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82104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7847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溶液酸碱度的表示法——pH</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656590" y="1426210"/>
            <a:ext cx="7830820" cy="297688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家庭养花自制改良土壤酸碱度的几个小办法:</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由于地域不同,水质、土壤酸碱度各不相同,因此经常会遇到花卉盆土偏酸性或者偏碱性,造成花卉盆景生长不良,有的甚至萎靡不振以至于死亡,因此,需要经常翻盆换土,改良土壤酸碱度,大多数花卉都喜欢中性偏弱酸性的土壤环境,比如栀子、杜鹃、茶花、茉莉等;而一些传统北方花卉,则喜欢中性偏弱碱性土壤,</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比如菊花、玫瑰、月季、石竹、松、柏、桧之类,因此要根据花卉品种不同,采取不同的改良方法。</a:t>
            </a:r>
            <a:endParaRPr sz="1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82104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7847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溶液酸碱度的表示法——pH</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656590" y="1426210"/>
            <a:ext cx="5088890" cy="256159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常见的改良土壤酸碱度的药品:</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一、硫黄粉</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硫黄粉是常见的化工原料,价格低廉,购买方便,被广泛应用到花卉苗木上,有杀菌消毒,促进树木伤口愈合,防治烂根黄叶等功效,而且还有一个好处就是改良土壤酸碱度。</a:t>
            </a:r>
            <a:endParaRPr sz="1800" dirty="0" smtClean="0">
              <a:latin typeface="微软雅黑" panose="020B0503020204020204" pitchFamily="34" charset="-122"/>
              <a:ea typeface="微软雅黑" panose="020B0503020204020204" pitchFamily="34" charset="-122"/>
            </a:endParaRPr>
          </a:p>
        </p:txBody>
      </p:sp>
      <p:pic>
        <p:nvPicPr>
          <p:cNvPr id="1018" name="r9hx303.jpg" descr="id:2147512886;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393180" y="2017395"/>
            <a:ext cx="1421130" cy="1040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018"/>
                                        </p:tgtEl>
                                        <p:attrNameLst>
                                          <p:attrName>style.visibility</p:attrName>
                                        </p:attrNameLst>
                                      </p:cBhvr>
                                      <p:to>
                                        <p:strVal val="visible"/>
                                      </p:to>
                                    </p:set>
                                    <p:anim calcmode="lin" valueType="num">
                                      <p:cBhvr additive="base">
                                        <p:cTn id="36" dur="500"/>
                                        <p:tgtEl>
                                          <p:spTgt spid="1018"/>
                                        </p:tgtEl>
                                        <p:attrNameLst>
                                          <p:attrName>ppt_y</p:attrName>
                                        </p:attrNameLst>
                                      </p:cBhvr>
                                      <p:tavLst>
                                        <p:tav tm="0">
                                          <p:val>
                                            <p:strVal val="#ppt_y+#ppt_h*1.125000"/>
                                          </p:val>
                                        </p:tav>
                                        <p:tav tm="100000">
                                          <p:val>
                                            <p:strVal val="#ppt_y"/>
                                          </p:val>
                                        </p:tav>
                                      </p:tavLst>
                                    </p:anim>
                                    <p:animEffect transition="in" filter="wipe(up)">
                                      <p:cBhvr>
                                        <p:cTn id="37" dur="500"/>
                                        <p:tgtEl>
                                          <p:spTgt spid="1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67637" y="1106960"/>
            <a:ext cx="1159510" cy="507365"/>
          </a:xfrm>
          <a:prstGeom prst="rect">
            <a:avLst/>
          </a:prstGeom>
        </p:spPr>
      </p:pic>
      <p:grpSp>
        <p:nvGrpSpPr>
          <p:cNvPr id="2" name="组合 18"/>
          <p:cNvGrpSpPr/>
          <p:nvPr/>
        </p:nvGrpSpPr>
        <p:grpSpPr>
          <a:xfrm>
            <a:off x="253365" y="0"/>
            <a:ext cx="582104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57847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溶液酸碱度的表示法——pH</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696595" y="1790700"/>
            <a:ext cx="4934585" cy="2145665"/>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二、硫酸亚铁</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硫酸亚铁俗称绿矾,这是最简单还不需要沤熟发酵的无机肥料,对栀子、杜鹃、苏铁、茶花等喷施效果较佳,也可以拌入土壤作为基质,是改良土壤酸碱度最简单的方法。</a:t>
            </a:r>
            <a:endParaRPr sz="1800" dirty="0" smtClean="0">
              <a:latin typeface="微软雅黑" panose="020B0503020204020204" pitchFamily="34" charset="-122"/>
              <a:ea typeface="微软雅黑" panose="020B0503020204020204" pitchFamily="34" charset="-122"/>
            </a:endParaRPr>
          </a:p>
        </p:txBody>
      </p:sp>
      <p:pic>
        <p:nvPicPr>
          <p:cNvPr id="1020" name="r9hx310.jpg" descr="id:2147512900;FounderCES"/>
          <p:cNvPicPr>
            <a:picLocks noChangeAspect="1"/>
          </p:cNvPicPr>
          <p:nvPr/>
        </p:nvPicPr>
        <p:blipFill>
          <a:blip r:embed="rId4">
            <a:clrChange>
              <a:clrFrom>
                <a:srgbClr val="FBFFFB">
                  <a:alpha val="100000"/>
                </a:srgbClr>
              </a:clrFrom>
              <a:clrTo>
                <a:srgbClr val="FBFFFB">
                  <a:alpha val="100000"/>
                  <a:alpha val="0"/>
                </a:srgbClr>
              </a:clrTo>
            </a:clrChange>
          </a:blip>
          <a:stretch>
            <a:fillRect/>
          </a:stretch>
        </p:blipFill>
        <p:spPr>
          <a:xfrm>
            <a:off x="5862320" y="2227580"/>
            <a:ext cx="1791970" cy="1272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nodeType="withEffect">
                                  <p:stCondLst>
                                    <p:cond delay="0"/>
                                  </p:stCondLst>
                                  <p:childTnLst>
                                    <p:set>
                                      <p:cBhvr>
                                        <p:cTn id="35" dur="1" fill="hold">
                                          <p:stCondLst>
                                            <p:cond delay="0"/>
                                          </p:stCondLst>
                                        </p:cTn>
                                        <p:tgtEl>
                                          <p:spTgt spid="1020"/>
                                        </p:tgtEl>
                                        <p:attrNameLst>
                                          <p:attrName>style.visibility</p:attrName>
                                        </p:attrNameLst>
                                      </p:cBhvr>
                                      <p:to>
                                        <p:strVal val="visible"/>
                                      </p:to>
                                    </p:set>
                                    <p:anim calcmode="lin" valueType="num">
                                      <p:cBhvr additive="base">
                                        <p:cTn id="36" dur="500"/>
                                        <p:tgtEl>
                                          <p:spTgt spid="1020"/>
                                        </p:tgtEl>
                                        <p:attrNameLst>
                                          <p:attrName>ppt_y</p:attrName>
                                        </p:attrNameLst>
                                      </p:cBhvr>
                                      <p:tavLst>
                                        <p:tav tm="0">
                                          <p:val>
                                            <p:strVal val="#ppt_y+#ppt_h*1.125000"/>
                                          </p:val>
                                        </p:tav>
                                        <p:tav tm="100000">
                                          <p:val>
                                            <p:strVal val="#ppt_y"/>
                                          </p:val>
                                        </p:tav>
                                      </p:tavLst>
                                    </p:anim>
                                    <p:animEffect transition="in" filter="wipe(up)">
                                      <p:cBhvr>
                                        <p:cTn id="37" dur="500"/>
                                        <p:tgtEl>
                                          <p:spTgt spid="1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495935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497247" y="1105811"/>
            <a:ext cx="1250950" cy="54737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酸、碱与指示剂的作用</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23" name="矩形 22"/>
          <p:cNvSpPr/>
          <p:nvPr/>
        </p:nvSpPr>
        <p:spPr>
          <a:xfrm>
            <a:off x="908050" y="1758315"/>
            <a:ext cx="6795770" cy="191516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酸碱指示剂大多是从植物中提取出来的化合物,是检验溶液酸碱性的常用化学试剂。从理论上讲,只要是在酸碱性不同的溶液中显示不同颜色的物质,就可以作酸碱指示剂。除石蕊和酚酞,还可代用的指示剂如下:</a:t>
            </a:r>
            <a:endParaRPr sz="2000" dirty="0" smtClean="0">
              <a:latin typeface="微软雅黑" panose="020B0503020204020204" pitchFamily="34" charset="-122"/>
              <a:ea typeface="微软雅黑" panose="020B0503020204020204" pitchFamily="34" charset="-122"/>
            </a:endParaRPr>
          </a:p>
        </p:txBody>
      </p:sp>
      <p:graphicFrame>
        <p:nvGraphicFramePr>
          <p:cNvPr id="6" name="表格 5"/>
          <p:cNvGraphicFramePr/>
          <p:nvPr/>
        </p:nvGraphicFramePr>
        <p:xfrm>
          <a:off x="1856740" y="3673475"/>
          <a:ext cx="5096510" cy="1219200"/>
        </p:xfrm>
        <a:graphic>
          <a:graphicData uri="http://schemas.openxmlformats.org/drawingml/2006/table">
            <a:tbl>
              <a:tblPr firstRow="1" bandRow="1">
                <a:tableStyleId>{5940675A-B579-460E-94D1-54222C63F5DA}</a:tableStyleId>
              </a:tblPr>
              <a:tblGrid>
                <a:gridCol w="1132840"/>
                <a:gridCol w="1321435"/>
                <a:gridCol w="1320800"/>
                <a:gridCol w="1321435"/>
              </a:tblGrid>
              <a:tr h="243840">
                <a:tc rowSpan="2">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代用指示剂</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gridSpan="3">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代用指示剂显示的颜色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hMerge="1">
                  <a:tcP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c hMerge="1">
                  <a:tcPr>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tcPr>
                </a:tc>
              </a:tr>
              <a:tr h="243840">
                <a:tc vMerge="1">
                  <a:tcP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B w="12700" cap="flat" cmpd="sng">
                      <a:solidFill>
                        <a:srgbClr val="00FFFF"/>
                      </a:solidFill>
                      <a:prstDash val="solid"/>
                      <a:headEnd type="none" w="med" len="med"/>
                      <a:tailEnd type="none" w="med" len="med"/>
                    </a:lnB>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在酸性溶液中</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在中性溶液中</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在碱性溶液中</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243840">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牵牛花瓣</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红色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紫色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蓝色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243840">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紫萝卜皮</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红色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紫色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黄绿色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r h="243840">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美人蕉</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浅红色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红色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c>
                  <a:txBody>
                    <a:bodyPr/>
                    <a:p>
                      <a:pPr indent="0" algn="ctr">
                        <a:lnSpc>
                          <a:spcPct val="100000"/>
                        </a:lnSpc>
                        <a:buNone/>
                      </a:pPr>
                      <a:r>
                        <a:rPr sz="1600" b="0" dirty="0" smtClean="0">
                          <a:latin typeface="微软雅黑" panose="020B0503020204020204" pitchFamily="34" charset="-122"/>
                          <a:ea typeface="微软雅黑" panose="020B0503020204020204" pitchFamily="34" charset="-122"/>
                        </a:rPr>
                        <a:t>绿色</a:t>
                      </a:r>
                      <a:endParaRPr sz="1600" b="0" dirty="0" smtClean="0">
                        <a:latin typeface="微软雅黑" panose="020B0503020204020204" pitchFamily="34" charset="-122"/>
                        <a:ea typeface="微软雅黑" panose="020B0503020204020204" pitchFamily="34" charset="-122"/>
                      </a:endParaRPr>
                    </a:p>
                  </a:txBody>
                  <a:tcPr marL="0" marR="0" marT="0" marB="0" vert="horz" anchor="ctr">
                    <a:lnL w="12700" cap="flat" cmpd="sng">
                      <a:solidFill>
                        <a:srgbClr val="00FFFF"/>
                      </a:solidFill>
                      <a:prstDash val="solid"/>
                      <a:headEnd type="none" w="med" len="med"/>
                      <a:tailEnd type="none" w="med" len="med"/>
                    </a:lnL>
                    <a:lnR w="12700" cap="flat" cmpd="sng">
                      <a:solidFill>
                        <a:srgbClr val="00FFFF"/>
                      </a:solidFill>
                      <a:prstDash val="solid"/>
                      <a:headEnd type="none" w="med" len="med"/>
                      <a:tailEnd type="none" w="med" len="med"/>
                    </a:lnR>
                    <a:lnT w="12700" cap="flat" cmpd="sng">
                      <a:solidFill>
                        <a:srgbClr val="00FFFF"/>
                      </a:solidFill>
                      <a:prstDash val="solid"/>
                      <a:headEnd type="none" w="med" len="med"/>
                      <a:tailEnd type="none" w="med" len="med"/>
                    </a:lnT>
                    <a:lnB w="12700" cap="flat" cmpd="sng">
                      <a:solidFill>
                        <a:srgbClr val="00FFF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406336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敲黑板.png敲黑板"/>
          <p:cNvPicPr>
            <a:picLocks noChangeAspect="1"/>
          </p:cNvPicPr>
          <p:nvPr/>
        </p:nvPicPr>
        <p:blipFill>
          <a:blip r:embed="rId3"/>
          <a:srcRect/>
          <a:stretch>
            <a:fillRect/>
          </a:stretch>
        </p:blipFill>
        <p:spPr>
          <a:xfrm>
            <a:off x="359881" y="1087542"/>
            <a:ext cx="1052195" cy="445770"/>
          </a:xfrm>
          <a:prstGeom prst="rect">
            <a:avLst/>
          </a:prstGeom>
        </p:spPr>
      </p:pic>
      <p:sp>
        <p:nvSpPr>
          <p:cNvPr id="11" name="矩形 10"/>
          <p:cNvSpPr/>
          <p:nvPr/>
        </p:nvSpPr>
        <p:spPr>
          <a:xfrm>
            <a:off x="753110" y="1600200"/>
            <a:ext cx="7173595"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(1)测定溶液的pH时,试纸不可直接浸入待测液,以免污染待测液。</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(2)pH试纸不能用蒸馏水润湿后再进行测定。</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(3)用pH试纸测定溶液的pH,读数为0~14的整数,测不出带有小数的数值。</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(4)pH试纸测的是溶液的pH,不能直接测定固体或气体的pH,也不能测定浓硫酸的pH。</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346646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pH的测定方法</a:t>
            </a:r>
            <a:endParaRPr lang="zh-CN" altLang="en-US" sz="2700" dirty="0" smtClean="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50809" y="1099657"/>
            <a:ext cx="1193165" cy="521970"/>
          </a:xfrm>
          <a:prstGeom prst="rect">
            <a:avLst/>
          </a:prstGeom>
        </p:spPr>
      </p:pic>
      <p:grpSp>
        <p:nvGrpSpPr>
          <p:cNvPr id="2" name="组合 18"/>
          <p:cNvGrpSpPr/>
          <p:nvPr/>
        </p:nvGrpSpPr>
        <p:grpSpPr>
          <a:xfrm>
            <a:off x="253365" y="0"/>
            <a:ext cx="383730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46646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pH的测定方法</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38480" y="1427480"/>
            <a:ext cx="8066405" cy="330009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pH计的使用:</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①将“pH—mv”开关拨到pH位置。</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②打开电源,预热30分钟。</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③取下放蒸馏水的小烧杯,并用滤纸轻轻吸去玻璃电极上的多余水珠,在小烧杯内加入选择好的已知pH的标准缓冲溶液,将电极浸入。</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④根据标准缓冲液的pH,将量程开关拧到0~7或7~14处。</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⑤调节控温钮,使旋钮指示的温度与室温相同。</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刷拓展.png刷拓展"/>
          <p:cNvPicPr>
            <a:picLocks noChangeAspect="1"/>
          </p:cNvPicPr>
          <p:nvPr/>
        </p:nvPicPr>
        <p:blipFill>
          <a:blip r:embed="rId3"/>
          <a:srcRect/>
          <a:stretch>
            <a:fillRect/>
          </a:stretch>
        </p:blipFill>
        <p:spPr>
          <a:xfrm>
            <a:off x="450809" y="1099657"/>
            <a:ext cx="1193165" cy="521970"/>
          </a:xfrm>
          <a:prstGeom prst="rect">
            <a:avLst/>
          </a:prstGeom>
        </p:spPr>
      </p:pic>
      <p:grpSp>
        <p:nvGrpSpPr>
          <p:cNvPr id="2" name="组合 18"/>
          <p:cNvGrpSpPr/>
          <p:nvPr/>
        </p:nvGrpSpPr>
        <p:grpSpPr>
          <a:xfrm>
            <a:off x="253365" y="0"/>
            <a:ext cx="383730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3466465"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pH的测定方法</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450850" y="1621790"/>
            <a:ext cx="5988685"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⑥调节零点,使指针指在pH=7处。</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⑦轻轻按下开关使开关卡住,调节定位旋钮,使指针恰好指在标准缓冲液的pH数值处,放开读数开关,重复操作,直至数值稳定为止。</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⑧校整后,切勿再旋动定位旋钮,取下标准液小烧杯,用蒸馏水冲洗电极。最后,测量。</a:t>
            </a:r>
            <a:endParaRPr sz="20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6913245" y="2990850"/>
            <a:ext cx="1466850"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pH计</a:t>
            </a:r>
            <a:endParaRPr sz="1600" dirty="0" smtClean="0">
              <a:latin typeface="微软雅黑" panose="020B0503020204020204" pitchFamily="34" charset="-122"/>
              <a:ea typeface="微软雅黑" panose="020B0503020204020204" pitchFamily="34" charset="-122"/>
            </a:endParaRPr>
          </a:p>
        </p:txBody>
      </p:sp>
      <p:pic>
        <p:nvPicPr>
          <p:cNvPr id="1032" name="r9hx311.jpg" descr="id:2147513018;FounderCES"/>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572250" y="1809750"/>
            <a:ext cx="1807845" cy="1026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lide(fromBottom)">
                                      <p:cBhvr>
                                        <p:cTn id="36" dur="500"/>
                                        <p:tgtEl>
                                          <p:spTgt spid="3"/>
                                        </p:tgtEl>
                                      </p:cBhvr>
                                    </p:animEffect>
                                  </p:childTnLst>
                                </p:cTn>
                              </p:par>
                              <p:par>
                                <p:cTn id="37" presetID="12" presetClass="entr" presetSubtype="4" fill="hold" nodeType="withEffect">
                                  <p:stCondLst>
                                    <p:cond delay="0"/>
                                  </p:stCondLst>
                                  <p:childTnLst>
                                    <p:set>
                                      <p:cBhvr>
                                        <p:cTn id="38" dur="1" fill="hold">
                                          <p:stCondLst>
                                            <p:cond delay="0"/>
                                          </p:stCondLst>
                                        </p:cTn>
                                        <p:tgtEl>
                                          <p:spTgt spid="1032"/>
                                        </p:tgtEl>
                                        <p:attrNameLst>
                                          <p:attrName>style.visibility</p:attrName>
                                        </p:attrNameLst>
                                      </p:cBhvr>
                                      <p:to>
                                        <p:strVal val="visible"/>
                                      </p:to>
                                    </p:set>
                                    <p:anim calcmode="lin" valueType="num">
                                      <p:cBhvr additive="base">
                                        <p:cTn id="39" dur="500"/>
                                        <p:tgtEl>
                                          <p:spTgt spid="1032"/>
                                        </p:tgtEl>
                                        <p:attrNameLst>
                                          <p:attrName>ppt_y</p:attrName>
                                        </p:attrNameLst>
                                      </p:cBhvr>
                                      <p:tavLst>
                                        <p:tav tm="0">
                                          <p:val>
                                            <p:strVal val="#ppt_y+#ppt_h*1.125000"/>
                                          </p:val>
                                        </p:tav>
                                        <p:tav tm="100000">
                                          <p:val>
                                            <p:strVal val="#ppt_y"/>
                                          </p:val>
                                        </p:tav>
                                      </p:tavLst>
                                    </p:anim>
                                    <p:animEffect transition="in" filter="wipe(up)">
                                      <p:cBhvr>
                                        <p:cTn id="40"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5175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淘应用.png淘应用"/>
          <p:cNvPicPr>
            <a:picLocks noChangeAspect="1"/>
          </p:cNvPicPr>
          <p:nvPr/>
        </p:nvPicPr>
        <p:blipFill>
          <a:blip r:embed="rId1"/>
          <a:srcRect/>
          <a:stretch>
            <a:fillRect/>
          </a:stretch>
        </p:blipFill>
        <p:spPr>
          <a:xfrm>
            <a:off x="500421" y="1122637"/>
            <a:ext cx="1244600" cy="51371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3822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了解溶液酸碱性的重要意义</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501015" y="1557020"/>
            <a:ext cx="6047105" cy="3392170"/>
          </a:xfrm>
          <a:prstGeom prst="rect">
            <a:avLst/>
          </a:prstGeom>
        </p:spPr>
        <p:txBody>
          <a:bodyPr wrap="square" lIns="68580" tIns="34290" rIns="68580" bIns="34290">
            <a:spAutoFit/>
          </a:bodyPr>
          <a:lstStyle/>
          <a:p>
            <a:pPr>
              <a:lnSpc>
                <a:spcPct val="150000"/>
              </a:lnSpc>
            </a:pPr>
            <a:r>
              <a:rPr sz="1800" dirty="0" smtClean="0">
                <a:latin typeface="微软雅黑" panose="020B0503020204020204" pitchFamily="34" charset="-122"/>
                <a:ea typeface="微软雅黑" panose="020B0503020204020204" pitchFamily="34" charset="-122"/>
              </a:rPr>
              <a:t>人体体液pH与健康的关系:</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(1)人体体液pH为7.45以上时(为弱碱性):精力充沛、自身抗病与病愈能力极强。</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(2)人体体液pH为7.35时(为弱碱临界点),亚健康状态明显,抵抗力减弱、易患病。</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(3)人体体液pH为7时(中性),会产生重大疾病。</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(4)人体体液pH为6.9时(为弱酸性),会变成植物人。</a:t>
            </a:r>
            <a:endParaRPr sz="1800" dirty="0" smtClean="0">
              <a:latin typeface="微软雅黑" panose="020B0503020204020204" pitchFamily="34" charset="-122"/>
              <a:ea typeface="微软雅黑" panose="020B0503020204020204" pitchFamily="34" charset="-122"/>
            </a:endParaRPr>
          </a:p>
          <a:p>
            <a:pPr>
              <a:lnSpc>
                <a:spcPct val="150000"/>
              </a:lnSpc>
            </a:pPr>
            <a:r>
              <a:rPr sz="1800" dirty="0" smtClean="0">
                <a:latin typeface="微软雅黑" panose="020B0503020204020204" pitchFamily="34" charset="-122"/>
                <a:ea typeface="微软雅黑" panose="020B0503020204020204" pitchFamily="34" charset="-122"/>
              </a:rPr>
              <a:t>(5)人体体液pH为6.7~6.8时(为弱酸性),就会死亡。</a:t>
            </a:r>
            <a:endParaRPr sz="1800" dirty="0" smtClean="0">
              <a:latin typeface="微软雅黑" panose="020B0503020204020204" pitchFamily="34" charset="-122"/>
              <a:ea typeface="微软雅黑" panose="020B0503020204020204" pitchFamily="34" charset="-122"/>
            </a:endParaRPr>
          </a:p>
        </p:txBody>
      </p:sp>
      <p:pic>
        <p:nvPicPr>
          <p:cNvPr id="1039" name="r9hx312.jpg" descr="id:2147513076;FounderCES"/>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548120" y="1636395"/>
            <a:ext cx="1835785" cy="1497965"/>
          </a:xfrm>
          <a:prstGeom prst="rect">
            <a:avLst/>
          </a:prstGeom>
        </p:spPr>
      </p:pic>
      <p:sp>
        <p:nvSpPr>
          <p:cNvPr id="3" name="矩形 2"/>
          <p:cNvSpPr/>
          <p:nvPr/>
        </p:nvSpPr>
        <p:spPr>
          <a:xfrm>
            <a:off x="6732905" y="3455035"/>
            <a:ext cx="1764665" cy="437515"/>
          </a:xfrm>
          <a:prstGeom prst="rect">
            <a:avLst/>
          </a:prstGeom>
        </p:spPr>
        <p:txBody>
          <a:bodyPr wrap="square" lIns="68580" tIns="34290" rIns="68580" bIns="34290">
            <a:spAutoFit/>
          </a:bodyPr>
          <a:p>
            <a:pPr>
              <a:lnSpc>
                <a:spcPct val="150000"/>
              </a:lnSpc>
            </a:pPr>
            <a:r>
              <a:rPr sz="1600" dirty="0" smtClean="0">
                <a:latin typeface="微软雅黑" panose="020B0503020204020204" pitchFamily="34" charset="-122"/>
                <a:ea typeface="微软雅黑" panose="020B0503020204020204" pitchFamily="34" charset="-122"/>
              </a:rPr>
              <a:t>pH与人体健康</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1039"/>
                                        </p:tgtEl>
                                        <p:attrNameLst>
                                          <p:attrName>style.visibility</p:attrName>
                                        </p:attrNameLst>
                                      </p:cBhvr>
                                      <p:to>
                                        <p:strVal val="visible"/>
                                      </p:to>
                                    </p:set>
                                    <p:anim calcmode="lin" valueType="num">
                                      <p:cBhvr additive="base">
                                        <p:cTn id="24" dur="500"/>
                                        <p:tgtEl>
                                          <p:spTgt spid="1039"/>
                                        </p:tgtEl>
                                        <p:attrNameLst>
                                          <p:attrName>ppt_y</p:attrName>
                                        </p:attrNameLst>
                                      </p:cBhvr>
                                      <p:tavLst>
                                        <p:tav tm="0">
                                          <p:val>
                                            <p:strVal val="#ppt_y+#ppt_h*1.125000"/>
                                          </p:val>
                                        </p:tav>
                                        <p:tav tm="100000">
                                          <p:val>
                                            <p:strVal val="#ppt_y"/>
                                          </p:val>
                                        </p:tav>
                                      </p:tavLst>
                                    </p:anim>
                                    <p:animEffect transition="in" filter="wipe(up)">
                                      <p:cBhvr>
                                        <p:cTn id="25" dur="500"/>
                                        <p:tgtEl>
                                          <p:spTgt spid="103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Bottom)">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78"/>
          <p:cNvSpPr txBox="1"/>
          <p:nvPr/>
        </p:nvSpPr>
        <p:spPr>
          <a:xfrm>
            <a:off x="3711968" y="2078424"/>
            <a:ext cx="2123477" cy="655252"/>
          </a:xfrm>
          <a:prstGeom prst="rect">
            <a:avLst/>
          </a:prstGeom>
          <a:noFill/>
        </p:spPr>
        <p:txBody>
          <a:bodyPr wrap="none" lIns="68580" tIns="34290" rIns="68580" bIns="34290" rtlCol="0">
            <a:prstTxWarp prst="textArchUp">
              <a:avLst/>
            </a:prstTxWarp>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5400" dirty="0" smtClean="0">
                <a:solidFill>
                  <a:schemeClr val="accent5"/>
                </a:solidFill>
              </a:rPr>
              <a:t>谢    谢</a:t>
            </a:r>
            <a:endParaRPr lang="zh-CN" altLang="en-US" sz="5400" dirty="0">
              <a:solidFill>
                <a:schemeClr val="accent5"/>
              </a:solidFill>
            </a:endParaRPr>
          </a:p>
        </p:txBody>
      </p:sp>
      <p:pic>
        <p:nvPicPr>
          <p:cNvPr id="44" name="Picture 4" descr="clouds.png"/>
          <p:cNvPicPr>
            <a:picLocks noChangeAspect="1"/>
          </p:cNvPicPr>
          <p:nvPr/>
        </p:nvPicPr>
        <p:blipFill>
          <a:blip r:embed="rId1" cstate="print"/>
          <a:stretch>
            <a:fillRect/>
          </a:stretch>
        </p:blipFill>
        <p:spPr>
          <a:xfrm>
            <a:off x="5705475" y="123144"/>
            <a:ext cx="3228975" cy="611433"/>
          </a:xfrm>
          <a:prstGeom prst="rect">
            <a:avLst/>
          </a:prstGeom>
        </p:spPr>
      </p:pic>
      <p:pic>
        <p:nvPicPr>
          <p:cNvPr id="45" name="Picture 3" descr="field.png"/>
          <p:cNvPicPr>
            <a:picLocks noChangeAspect="1"/>
          </p:cNvPicPr>
          <p:nvPr/>
        </p:nvPicPr>
        <p:blipFill>
          <a:blip r:embed="rId2" cstate="print"/>
          <a:stretch>
            <a:fillRect/>
          </a:stretch>
        </p:blipFill>
        <p:spPr>
          <a:xfrm>
            <a:off x="1" y="4076700"/>
            <a:ext cx="9183278" cy="1066800"/>
          </a:xfrm>
          <a:prstGeom prst="rect">
            <a:avLst/>
          </a:prstGeom>
        </p:spPr>
      </p:pic>
      <p:pic>
        <p:nvPicPr>
          <p:cNvPr id="47" name="Picture 4" descr="cloud_ballon.png"/>
          <p:cNvPicPr>
            <a:picLocks noChangeAspect="1"/>
          </p:cNvPicPr>
          <p:nvPr/>
        </p:nvPicPr>
        <p:blipFill>
          <a:blip r:embed="rId3" cstate="print"/>
          <a:stretch>
            <a:fillRect/>
          </a:stretch>
        </p:blipFill>
        <p:spPr>
          <a:xfrm>
            <a:off x="7796518" y="5143500"/>
            <a:ext cx="842657" cy="689895"/>
          </a:xfrm>
          <a:prstGeom prst="rect">
            <a:avLst/>
          </a:prstGeom>
        </p:spPr>
      </p:pic>
      <p:pic>
        <p:nvPicPr>
          <p:cNvPr id="48" name="Picture 4" descr="clouds.png"/>
          <p:cNvPicPr>
            <a:picLocks noChangeAspect="1"/>
          </p:cNvPicPr>
          <p:nvPr/>
        </p:nvPicPr>
        <p:blipFill>
          <a:blip r:embed="rId1" cstate="print"/>
          <a:stretch>
            <a:fillRect/>
          </a:stretch>
        </p:blipFill>
        <p:spPr>
          <a:xfrm>
            <a:off x="323850" y="513669"/>
            <a:ext cx="5134350" cy="972232"/>
          </a:xfrm>
          <a:prstGeom prst="rect">
            <a:avLst/>
          </a:prstGeom>
        </p:spPr>
      </p:pic>
      <p:pic>
        <p:nvPicPr>
          <p:cNvPr id="49" name="Picture 10" descr="together.png"/>
          <p:cNvPicPr>
            <a:picLocks noChangeAspect="1"/>
          </p:cNvPicPr>
          <p:nvPr/>
        </p:nvPicPr>
        <p:blipFill>
          <a:blip r:embed="rId4" cstate="print"/>
          <a:stretch>
            <a:fillRect/>
          </a:stretch>
        </p:blipFill>
        <p:spPr>
          <a:xfrm>
            <a:off x="2654378" y="3448050"/>
            <a:ext cx="4251379" cy="1200150"/>
          </a:xfrm>
          <a:prstGeom prst="rect">
            <a:avLst/>
          </a:prstGeom>
        </p:spPr>
      </p:pic>
      <p:pic>
        <p:nvPicPr>
          <p:cNvPr id="50" name="Picture 2" descr="C:\Users\Administrator\Desktop\兔子.png"/>
          <p:cNvPicPr>
            <a:picLocks noChangeAspect="1" noChangeArrowheads="1"/>
          </p:cNvPicPr>
          <p:nvPr/>
        </p:nvPicPr>
        <p:blipFill>
          <a:blip r:embed="rId5" cstate="print"/>
          <a:srcRect/>
          <a:stretch>
            <a:fillRect/>
          </a:stretch>
        </p:blipFill>
        <p:spPr bwMode="auto">
          <a:xfrm>
            <a:off x="5876925" y="4352925"/>
            <a:ext cx="800100" cy="79057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1000" fill="hold"/>
                                        <p:tgtEl>
                                          <p:spTgt spid="44"/>
                                        </p:tgtEl>
                                        <p:attrNameLst>
                                          <p:attrName>ppt_x</p:attrName>
                                        </p:attrNameLst>
                                      </p:cBhvr>
                                      <p:tavLst>
                                        <p:tav tm="0">
                                          <p:val>
                                            <p:strVal val="#ppt_x-.2"/>
                                          </p:val>
                                        </p:tav>
                                        <p:tav tm="100000">
                                          <p:val>
                                            <p:strVal val="#ppt_x"/>
                                          </p:val>
                                        </p:tav>
                                      </p:tavLst>
                                    </p:anim>
                                    <p:anim calcmode="lin" valueType="num">
                                      <p:cBhvr>
                                        <p:cTn id="14"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1000" fill="hold"/>
                                        <p:tgtEl>
                                          <p:spTgt spid="48"/>
                                        </p:tgtEl>
                                        <p:attrNameLst>
                                          <p:attrName>ppt_x</p:attrName>
                                        </p:attrNameLst>
                                      </p:cBhvr>
                                      <p:tavLst>
                                        <p:tav tm="0">
                                          <p:val>
                                            <p:strVal val="#ppt_x-.2"/>
                                          </p:val>
                                        </p:tav>
                                        <p:tav tm="100000">
                                          <p:val>
                                            <p:strVal val="#ppt_x"/>
                                          </p:val>
                                        </p:tav>
                                      </p:tavLst>
                                    </p:anim>
                                    <p:anim calcmode="lin" valueType="num">
                                      <p:cBhvr>
                                        <p:cTn id="20"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
                                        </p:tgtEl>
                                      </p:cBhvr>
                                    </p:animEffect>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03984 -0.24838 C 0.03346 -0.25232 0.02799 -0.25787 0.02213 -0.2625 C 0.01888 -0.26505 0.01549 -0.26597 0.01237 -0.26783 C 0.0112 -0.26852 0.01041 -0.27084 0.00937 -0.27153 C 0.0082 -0.27222 -0.00065 -0.27477 -0.00143 -0.275 C -0.00834 -0.27732 -0.01393 -0.28079 -0.0211 -0.28195 C -0.02539 -0.28403 -0.02956 -0.28634 -0.03386 -0.28912 C -0.03711 -0.29097 -0.03867 -0.29005 -0.04167 -0.29259 C -0.04714 -0.29746 -0.05222 -0.30232 -0.05834 -0.30486 C -0.05925 -0.30602 -0.06016 -0.30764 -0.0612 -0.30857 C -0.06224 -0.30949 -0.06328 -0.30949 -0.06419 -0.31019 C -0.07031 -0.31644 -0.07513 -0.32384 -0.0819 -0.32801 C -0.08477 -0.3331 -0.08776 -0.33843 -0.09076 -0.34375 C -0.09232 -0.34676 -0.09479 -0.34699 -0.09662 -0.34908 C -0.09948 -0.35695 -0.10456 -0.36343 -0.10834 -0.37037 C -0.11406 -0.38056 -0.11979 -0.39074 -0.125 -0.40209 C -0.13268 -0.41829 -0.13607 -0.44236 -0.13972 -0.46204 C -0.14063 -0.47315 -0.14219 -0.4831 -0.14362 -0.49375 C -0.14388 -0.51945 -0.14102 -0.57824 -0.14753 -0.61389 C -0.15026 -0.65695 -0.14948 -0.69468 -0.16029 -0.7338 C -0.16224 -0.74028 -0.1638 -0.74954 -0.16628 -0.75509 C -0.17318 -0.7713 -0.16966 -0.76088 -0.175 -0.76921 C -0.17865 -0.77431 -0.18229 -0.78241 -0.18685 -0.78496 C -0.19935 -0.79259 -0.21068 -0.79584 -0.22409 -0.79746 C -0.25052 -0.8132 -0.28073 -0.79977 -0.30847 -0.7956 C -0.32891 -0.78334 -0.34271 -0.79769 -0.35847 -0.8132 C -0.36107 -0.81574 -0.36432 -0.81644 -0.36641 -0.82037 C -0.36979 -0.82639 -0.3724 -0.82871 -0.37709 -0.83079 C -0.38099 -0.83773 -0.38568 -0.83889 -0.38985 -0.84491 C -0.39375 -0.85093 -0.39714 -0.85371 -0.40169 -0.85903 C -0.40365 -0.86158 -0.40638 -0.86065 -0.40847 -0.86273 C -0.41472 -0.86875 -0.41745 -0.87199 -0.42422 -0.875 C -0.4293 -0.88102 -0.43594 -0.88287 -0.44193 -0.88565 C -0.45143 -0.89699 -0.48125 -0.89236 -0.48503 -0.89259 C -0.49518 -0.89884 -0.48386 -0.89259 -0.50951 -0.89259 C -0.55573 -0.89259 -0.60182 -0.89375 -0.64792 -0.89445 C -0.65742 -0.90023 -0.66589 -0.91088 -0.67539 -0.91736 C -0.67852 -0.91968 -0.68073 -0.92431 -0.68412 -0.92431 " pathEditMode="relative" rAng="0" ptsTypes="fffffffffffffffffffffffffffffffffffffA">
                                      <p:cBhvr>
                                        <p:cTn id="24" dur="2000" fill="hold"/>
                                        <p:tgtEl>
                                          <p:spTgt spid="47"/>
                                        </p:tgtEl>
                                        <p:attrNameLst>
                                          <p:attrName>ppt_x</p:attrName>
                                          <p:attrName>ppt_y</p:attrName>
                                        </p:attrNameLst>
                                      </p:cBhvr>
                                      <p:rCtr x="-362" y="-338"/>
                                    </p:animMotion>
                                  </p:childTnLst>
                                </p:cTn>
                              </p:par>
                            </p:childTnLst>
                          </p:cTn>
                        </p:par>
                        <p:par>
                          <p:cTn id="25" fill="hold">
                            <p:stCondLst>
                              <p:cond delay="5000"/>
                            </p:stCondLst>
                            <p:childTnLst>
                              <p:par>
                                <p:cTn id="26" presetID="23" presetClass="entr" presetSubtype="16"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05104 0.01759 C -0.05638 0.01134 -0.05586 0.00416 -0.05938 -0.00463 C -0.06029 -0.00671 -0.06159 -0.0081 -0.0625 -0.01019 C -0.06706 -0.0206 -0.06836 -0.03033 -0.075 -0.03611 C -0.08464 -0.03033 -0.09271 -0.02685 -0.1 -0.01389 C -0.10195 -0.00324 -0.10039 0.00926 -0.10313 0.01944 C -0.10404 0.02291 -0.10938 0.02315 -0.10938 0.02338 C -0.11498 0.02199 -0.1207 0.02222 -0.12604 0.01944 C -0.12722 0.01875 -0.12761 0.01597 -0.12813 0.01389 C -0.13307 -0.00671 -0.12266 0.02407 -0.13333 -0.00463 C -0.13477 -0.00857 -0.13503 -0.01366 -0.13646 -0.01759 C -0.13867 -0.02338 -0.14154 -0.02847 -0.14375 -0.03426 C -0.1444 -0.03611 -0.14466 -0.03912 -0.14583 -0.03982 C -0.15013 -0.04236 -0.14805 -0.04051 -0.15208 -0.04537 C -0.16315 -0.04468 -0.17435 -0.04584 -0.18542 -0.04352 C -0.18672 -0.04329 -0.18724 -0.04005 -0.1875 -0.03796 C -0.18841 -0.02871 -0.18737 -0.01921 -0.18854 -0.01019 C -0.18906 -0.00579 -0.19128 -0.00278 -0.19271 0.00092 C -0.1957 0.00879 -0.19623 0.01643 -0.2 0.02315 C -0.20169 0.03241 -0.20534 0.0368 -0.21042 0.03981 C -0.21862 0.03773 -0.22214 0.03704 -0.22917 0.0287 C -0.23125 0.02616 -0.23542 0.02129 -0.23542 0.02153 C -0.23685 0.01759 -0.23815 0.01389 -0.23958 0.01018 C -0.24505 -0.00417 -0.24219 -0.02477 -0.25104 -0.03611 C -0.25404 -0.03982 -0.25599 -0.04028 -0.25938 -0.04167 C -0.26914 -0.04097 -0.27891 -0.04213 -0.28854 -0.03982 C -0.29219 -0.03889 -0.2918 -0.03056 -0.29271 -0.02685 C -0.29518 -0.0169 -0.29857 -0.01412 -0.30208 -0.00463 C -0.30352 -0.00093 -0.3043 0.0037 -0.30625 0.00648 C -0.31133 0.01342 -0.31693 0.01597 -0.32292 0.01944 C -0.32852 0.02268 -0.33281 0.03079 -0.33854 0.03426 C -0.34037 0.03403 -0.34974 0.0331 -0.35313 0.03055 C -0.35625 0.02824 -0.35768 0.025 -0.36146 0.025 " pathEditMode="relative" rAng="0" ptsTypes="ffffffffffffffffffffffffffffffffA">
                                      <p:cBhvr>
                                        <p:cTn id="33" dur="2000" fill="hold"/>
                                        <p:tgtEl>
                                          <p:spTgt spid="50"/>
                                        </p:tgtEl>
                                        <p:attrNameLst>
                                          <p:attrName>ppt_x</p:attrName>
                                          <p:attrName>ppt_y</p:attrName>
                                        </p:attrNameLst>
                                      </p:cBhvr>
                                      <p:rCtr x="-155" y="-21"/>
                                    </p:animMotion>
                                  </p:childTnLst>
                                </p:cTn>
                              </p:par>
                            </p:childTnLst>
                          </p:cTn>
                        </p:par>
                        <p:par>
                          <p:cTn id="34" fill="hold">
                            <p:stCondLst>
                              <p:cond delay="5500"/>
                            </p:stCondLst>
                            <p:childTnLst>
                              <p:par>
                                <p:cTn id="35" presetID="26"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80">
                                          <p:stCondLst>
                                            <p:cond delay="0"/>
                                          </p:stCondLst>
                                        </p:cTn>
                                        <p:tgtEl>
                                          <p:spTgt spid="64"/>
                                        </p:tgtEl>
                                      </p:cBhvr>
                                    </p:animEffect>
                                    <p:anim calcmode="lin" valueType="num">
                                      <p:cBhvr>
                                        <p:cTn id="38"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43" dur="26">
                                          <p:stCondLst>
                                            <p:cond delay="650"/>
                                          </p:stCondLst>
                                        </p:cTn>
                                        <p:tgtEl>
                                          <p:spTgt spid="64"/>
                                        </p:tgtEl>
                                      </p:cBhvr>
                                      <p:to x="100000" y="60000"/>
                                    </p:animScale>
                                    <p:animScale>
                                      <p:cBhvr>
                                        <p:cTn id="44" dur="166" decel="50000">
                                          <p:stCondLst>
                                            <p:cond delay="676"/>
                                          </p:stCondLst>
                                        </p:cTn>
                                        <p:tgtEl>
                                          <p:spTgt spid="64"/>
                                        </p:tgtEl>
                                      </p:cBhvr>
                                      <p:to x="100000" y="100000"/>
                                    </p:animScale>
                                    <p:animScale>
                                      <p:cBhvr>
                                        <p:cTn id="45" dur="26">
                                          <p:stCondLst>
                                            <p:cond delay="1312"/>
                                          </p:stCondLst>
                                        </p:cTn>
                                        <p:tgtEl>
                                          <p:spTgt spid="64"/>
                                        </p:tgtEl>
                                      </p:cBhvr>
                                      <p:to x="100000" y="80000"/>
                                    </p:animScale>
                                    <p:animScale>
                                      <p:cBhvr>
                                        <p:cTn id="46" dur="166" decel="50000">
                                          <p:stCondLst>
                                            <p:cond delay="1338"/>
                                          </p:stCondLst>
                                        </p:cTn>
                                        <p:tgtEl>
                                          <p:spTgt spid="64"/>
                                        </p:tgtEl>
                                      </p:cBhvr>
                                      <p:to x="100000" y="100000"/>
                                    </p:animScale>
                                    <p:animScale>
                                      <p:cBhvr>
                                        <p:cTn id="47" dur="26">
                                          <p:stCondLst>
                                            <p:cond delay="1642"/>
                                          </p:stCondLst>
                                        </p:cTn>
                                        <p:tgtEl>
                                          <p:spTgt spid="64"/>
                                        </p:tgtEl>
                                      </p:cBhvr>
                                      <p:to x="100000" y="90000"/>
                                    </p:animScale>
                                    <p:animScale>
                                      <p:cBhvr>
                                        <p:cTn id="48" dur="166" decel="50000">
                                          <p:stCondLst>
                                            <p:cond delay="1668"/>
                                          </p:stCondLst>
                                        </p:cTn>
                                        <p:tgtEl>
                                          <p:spTgt spid="64"/>
                                        </p:tgtEl>
                                      </p:cBhvr>
                                      <p:to x="100000" y="100000"/>
                                    </p:animScale>
                                    <p:animScale>
                                      <p:cBhvr>
                                        <p:cTn id="49" dur="26">
                                          <p:stCondLst>
                                            <p:cond delay="1808"/>
                                          </p:stCondLst>
                                        </p:cTn>
                                        <p:tgtEl>
                                          <p:spTgt spid="64"/>
                                        </p:tgtEl>
                                      </p:cBhvr>
                                      <p:to x="100000" y="95000"/>
                                    </p:animScale>
                                    <p:animScale>
                                      <p:cBhvr>
                                        <p:cTn id="50" dur="166" decel="50000">
                                          <p:stCondLst>
                                            <p:cond delay="1834"/>
                                          </p:stCondLst>
                                        </p:cTn>
                                        <p:tgtEl>
                                          <p:spTgt spid="6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253365" y="0"/>
            <a:ext cx="5325745" cy="818515"/>
            <a:chOff x="337457" y="0"/>
            <a:chExt cx="5751109" cy="1091406"/>
          </a:xfrm>
        </p:grpSpPr>
        <p:sp>
          <p:nvSpPr>
            <p:cNvPr id="13" name="圆角矩形 12"/>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pic>
        <p:nvPicPr>
          <p:cNvPr id="20" name="图片 19" descr="画笔.jpg"/>
          <p:cNvPicPr>
            <a:picLocks noChangeAspect="1"/>
          </p:cNvPicPr>
          <p:nvPr/>
        </p:nvPicPr>
        <p:blipFill>
          <a:blip r:embed="rId1" cstate="print">
            <a:clrChange>
              <a:clrFrom>
                <a:srgbClr val="F0F0F0"/>
              </a:clrFrom>
              <a:clrTo>
                <a:srgbClr val="F0F0F0">
                  <a:alpha val="0"/>
                </a:srgbClr>
              </a:clrTo>
            </a:clrChange>
          </a:blip>
          <a:srcRect r="50000" b="51064"/>
          <a:stretch>
            <a:fillRect/>
          </a:stretch>
        </p:blipFill>
        <p:spPr>
          <a:xfrm>
            <a:off x="7992835" y="4016829"/>
            <a:ext cx="1151165"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26" name="图片 25" descr="D:\工作\很多图\巧记忆.png巧记忆"/>
          <p:cNvPicPr>
            <a:picLocks noChangeAspect="1"/>
          </p:cNvPicPr>
          <p:nvPr/>
        </p:nvPicPr>
        <p:blipFill>
          <a:blip r:embed="rId3"/>
          <a:srcRect/>
          <a:stretch>
            <a:fillRect/>
          </a:stretch>
        </p:blipFill>
        <p:spPr>
          <a:xfrm>
            <a:off x="306705" y="1057275"/>
            <a:ext cx="1228090" cy="513715"/>
          </a:xfrm>
          <a:prstGeom prst="rect">
            <a:avLst/>
          </a:prstGeom>
        </p:spPr>
      </p:pic>
      <p:sp>
        <p:nvSpPr>
          <p:cNvPr id="11" name="矩形 10"/>
          <p:cNvSpPr/>
          <p:nvPr/>
        </p:nvSpPr>
        <p:spPr>
          <a:xfrm>
            <a:off x="2047240" y="1257935"/>
            <a:ext cx="6211570" cy="330009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指示剂变色巧记</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石蕊遇酸紫变红,</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酚酞遇酸仍无色;</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石蕊遇碱紫变蓝,</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酚酞遇碱红艳艳;</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无论石蕊与酚酞,</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中性溶液色不变。</a:t>
            </a:r>
            <a:endParaRPr sz="2000"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307017"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酸、碱与指示剂的作用</a:t>
            </a:r>
            <a:endParaRPr lang="zh-CN" altLang="en-US" sz="27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Left)">
                                      <p:cBhvr>
                                        <p:cTn id="10" dur="500"/>
                                        <p:tgtEl>
                                          <p:spTgt spid="1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lide(fromBottom)">
                                      <p:cBhvr>
                                        <p:cTn id="14" dur="500"/>
                                        <p:tgtEl>
                                          <p:spTgt spid="26"/>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0" dur="500"/>
                                        <p:tgtEl>
                                          <p:spTgt spid="20"/>
                                        </p:tgtEl>
                                      </p:cBhvr>
                                    </p:animEffect>
                                  </p:childTnLst>
                                </p:cTn>
                              </p:par>
                              <p:par>
                                <p:cTn id="21" presetID="32" presetClass="emph" presetSubtype="0" fill="hold" nodeType="withEffect">
                                  <p:stCondLst>
                                    <p:cond delay="0"/>
                                  </p:stCondLst>
                                  <p:childTnLst>
                                    <p:animClr clrSpc="rgb">
                                      <p:cBhvr override="childStyle">
                                        <p:cTn id="22" dur="100" fill="hold"/>
                                        <p:tgtEl>
                                          <p:spTgt spid="24"/>
                                        </p:tgtEl>
                                        <p:attrNameLst>
                                          <p:attrName>style.color</p:attrName>
                                        </p:attrNameLst>
                                      </p:cBhvr>
                                      <p:to>
                                        <a:schemeClr val="bg1"/>
                                      </p:to>
                                    </p:animClr>
                                    <p:animClr clrSpc="rgb">
                                      <p:cBhvr>
                                        <p:cTn id="23" dur="100" fill="hold"/>
                                        <p:tgtEl>
                                          <p:spTgt spid="24"/>
                                        </p:tgtEl>
                                        <p:attrNameLst>
                                          <p:attrName>fillcolor</p:attrName>
                                        </p:attrNameLst>
                                      </p:cBhvr>
                                      <p:to>
                                        <a:schemeClr val="bg1"/>
                                      </p:to>
                                    </p:animClr>
                                    <p:set>
                                      <p:cBhvr>
                                        <p:cTn id="24" dur="100" fill="hold"/>
                                        <p:tgtEl>
                                          <p:spTgt spid="24"/>
                                        </p:tgtEl>
                                        <p:attrNameLst>
                                          <p:attrName>fill.type</p:attrName>
                                        </p:attrNameLst>
                                      </p:cBhvr>
                                      <p:to>
                                        <p:strVal val="solid"/>
                                      </p:to>
                                    </p:set>
                                    <p:set>
                                      <p:cBhvr>
                                        <p:cTn id="25" dur="100" fill="hold"/>
                                        <p:tgtEl>
                                          <p:spTgt spid="24"/>
                                        </p:tgtEl>
                                        <p:attrNameLst>
                                          <p:attrName>fill.on</p:attrName>
                                        </p:attrNameLst>
                                      </p:cBhvr>
                                      <p:to>
                                        <p:strVal val="true"/>
                                      </p:to>
                                    </p:set>
                                    <p:animRot by="120000">
                                      <p:cBhvr>
                                        <p:cTn id="26" dur="100" fill="hold">
                                          <p:stCondLst>
                                            <p:cond delay="0"/>
                                          </p:stCondLst>
                                        </p:cTn>
                                        <p:tgtEl>
                                          <p:spTgt spid="24"/>
                                        </p:tgtEl>
                                        <p:attrNameLst>
                                          <p:attrName>r</p:attrName>
                                        </p:attrNameLst>
                                      </p:cBhvr>
                                    </p:animRot>
                                    <p:animRot by="-240000">
                                      <p:cBhvr>
                                        <p:cTn id="27" dur="200" fill="hold">
                                          <p:stCondLst>
                                            <p:cond delay="200"/>
                                          </p:stCondLst>
                                        </p:cTn>
                                        <p:tgtEl>
                                          <p:spTgt spid="24"/>
                                        </p:tgtEl>
                                        <p:attrNameLst>
                                          <p:attrName>r</p:attrName>
                                        </p:attrNameLst>
                                      </p:cBhvr>
                                    </p:animRot>
                                    <p:animRot by="240000">
                                      <p:cBhvr>
                                        <p:cTn id="28" dur="200" fill="hold">
                                          <p:stCondLst>
                                            <p:cond delay="400"/>
                                          </p:stCondLst>
                                        </p:cTn>
                                        <p:tgtEl>
                                          <p:spTgt spid="24"/>
                                        </p:tgtEl>
                                        <p:attrNameLst>
                                          <p:attrName>r</p:attrName>
                                        </p:attrNameLst>
                                      </p:cBhvr>
                                    </p:animRot>
                                    <p:animRot by="-240000">
                                      <p:cBhvr>
                                        <p:cTn id="29" dur="200" fill="hold">
                                          <p:stCondLst>
                                            <p:cond delay="600"/>
                                          </p:stCondLst>
                                        </p:cTn>
                                        <p:tgtEl>
                                          <p:spTgt spid="24"/>
                                        </p:tgtEl>
                                        <p:attrNameLst>
                                          <p:attrName>r</p:attrName>
                                        </p:attrNameLst>
                                      </p:cBhvr>
                                    </p:animRot>
                                    <p:animRot by="120000">
                                      <p:cBhvr>
                                        <p:cTn id="30" dur="200" fill="hold">
                                          <p:stCondLst>
                                            <p:cond delay="800"/>
                                          </p:stCondLst>
                                        </p:cTn>
                                        <p:tgtEl>
                                          <p:spTgt spid="24"/>
                                        </p:tgtEl>
                                        <p:attrNameLst>
                                          <p:attrName>r</p:attrName>
                                        </p:attrNameLst>
                                      </p:cBhvr>
                                    </p:animRo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65420"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做实验.png做实验"/>
          <p:cNvPicPr>
            <a:picLocks noChangeAspect="1"/>
          </p:cNvPicPr>
          <p:nvPr/>
        </p:nvPicPr>
        <p:blipFill>
          <a:blip r:embed="rId1"/>
          <a:srcRect/>
          <a:stretch>
            <a:fillRect/>
          </a:stretch>
        </p:blipFill>
        <p:spPr>
          <a:xfrm>
            <a:off x="499152" y="1113431"/>
            <a:ext cx="1247140" cy="53213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46964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酸、碱与指示剂的作用</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31520" y="1691640"/>
            <a:ext cx="6543040" cy="3300095"/>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自制酸碱指示剂</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(1)取一些紫甘蓝在研钵中捣烂后,加入5 mL酒精溶液,搅拌,使其充分接触2~5分钟。</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(2)用4层纱布过滤紫甘蓝色素的酒精溶液,将滤液装入试剂瓶中。</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(3)将紫甘蓝色素的酒精溶液,分别滴入稀氢氧化钠溶液、蒸馏水和稀盐酸中,观察并记录变色结果。</a:t>
            </a:r>
            <a:endParaRPr sz="2000" dirty="0" smtClean="0">
              <a:latin typeface="微软雅黑" panose="020B0503020204020204" pitchFamily="34" charset="-122"/>
              <a:ea typeface="微软雅黑" panose="020B0503020204020204" pitchFamily="34" charset="-122"/>
            </a:endParaRPr>
          </a:p>
        </p:txBody>
      </p:sp>
      <p:pic>
        <p:nvPicPr>
          <p:cNvPr id="849" name="r9hx249.jpg" descr="id:2147511824;FounderCES"/>
          <p:cNvPicPr>
            <a:picLocks noChangeAspect="1"/>
          </p:cNvPicPr>
          <p:nvPr/>
        </p:nvPicPr>
        <p:blipFill>
          <a:blip r:embed="rId3"/>
          <a:stretch>
            <a:fillRect/>
          </a:stretch>
        </p:blipFill>
        <p:spPr>
          <a:xfrm>
            <a:off x="7501573" y="1925003"/>
            <a:ext cx="1438275" cy="1292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par>
                                <p:cTn id="22" presetID="12" presetClass="entr" presetSubtype="4" fill="hold" nodeType="withEffect">
                                  <p:stCondLst>
                                    <p:cond delay="0"/>
                                  </p:stCondLst>
                                  <p:childTnLst>
                                    <p:set>
                                      <p:cBhvr>
                                        <p:cTn id="23" dur="1" fill="hold">
                                          <p:stCondLst>
                                            <p:cond delay="0"/>
                                          </p:stCondLst>
                                        </p:cTn>
                                        <p:tgtEl>
                                          <p:spTgt spid="849"/>
                                        </p:tgtEl>
                                        <p:attrNameLst>
                                          <p:attrName>style.visibility</p:attrName>
                                        </p:attrNameLst>
                                      </p:cBhvr>
                                      <p:to>
                                        <p:strVal val="visible"/>
                                      </p:to>
                                    </p:set>
                                    <p:anim calcmode="lin" valueType="num">
                                      <p:cBhvr additive="base">
                                        <p:cTn id="24" dur="500"/>
                                        <p:tgtEl>
                                          <p:spTgt spid="849"/>
                                        </p:tgtEl>
                                        <p:attrNameLst>
                                          <p:attrName>ppt_y</p:attrName>
                                        </p:attrNameLst>
                                      </p:cBhvr>
                                      <p:tavLst>
                                        <p:tav tm="0">
                                          <p:val>
                                            <p:strVal val="#ppt_y+#ppt_h*1.125000"/>
                                          </p:val>
                                        </p:tav>
                                        <p:tav tm="100000">
                                          <p:val>
                                            <p:strVal val="#ppt_y"/>
                                          </p:val>
                                        </p:tav>
                                      </p:tavLst>
                                    </p:anim>
                                    <p:animEffect transition="in" filter="wipe(up)">
                                      <p:cBhvr>
                                        <p:cTn id="25" dur="500"/>
                                        <p:tgtEl>
                                          <p:spTgt spid="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24700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解疑难.png解疑难"/>
          <p:cNvPicPr>
            <a:picLocks noChangeAspect="1"/>
          </p:cNvPicPr>
          <p:nvPr/>
        </p:nvPicPr>
        <p:blipFill>
          <a:blip r:embed="rId1"/>
          <a:srcRect/>
          <a:stretch>
            <a:fillRect/>
          </a:stretch>
        </p:blipFill>
        <p:spPr>
          <a:xfrm>
            <a:off x="501056" y="1115653"/>
            <a:ext cx="1243330" cy="527685"/>
          </a:xfrm>
          <a:prstGeom prst="rect">
            <a:avLst/>
          </a:prstGeom>
        </p:spPr>
      </p:pic>
      <p:pic>
        <p:nvPicPr>
          <p:cNvPr id="21" name="图片 20" descr="book3.png"/>
          <p:cNvPicPr>
            <a:picLocks noChangeAspect="1"/>
          </p:cNvPicPr>
          <p:nvPr/>
        </p:nvPicPr>
        <p:blipFill>
          <a:blip r:embed="rId2"/>
          <a:stretch>
            <a:fillRect/>
          </a:stretch>
        </p:blipFill>
        <p:spPr>
          <a:xfrm>
            <a:off x="7968343" y="3990228"/>
            <a:ext cx="971550" cy="971550"/>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常见酸的物理性质及用途</a:t>
            </a:r>
            <a:endParaRPr lang="zh-CN" altLang="en-US" sz="2700" dirty="0" smtClean="0">
              <a:latin typeface="微软雅黑" panose="020B0503020204020204" pitchFamily="34" charset="-122"/>
              <a:ea typeface="微软雅黑" panose="020B0503020204020204" pitchFamily="34" charset="-122"/>
              <a:sym typeface="+mn-ea"/>
            </a:endParaRPr>
          </a:p>
        </p:txBody>
      </p:sp>
      <p:sp>
        <p:nvSpPr>
          <p:cNvPr id="11" name="矩形 10"/>
          <p:cNvSpPr/>
          <p:nvPr/>
        </p:nvSpPr>
        <p:spPr>
          <a:xfrm>
            <a:off x="1896745" y="1115695"/>
            <a:ext cx="5350510" cy="991870"/>
          </a:xfrm>
          <a:prstGeom prst="rect">
            <a:avLst/>
          </a:prstGeom>
        </p:spPr>
        <p:txBody>
          <a:bodyPr wrap="square" lIns="68580" tIns="34290" rIns="68580" bIns="34290">
            <a:spAutoFit/>
          </a:bodyPr>
          <a:lstStyle/>
          <a:p>
            <a:pPr>
              <a:lnSpc>
                <a:spcPct val="150000"/>
              </a:lnSpc>
            </a:pPr>
            <a:r>
              <a:rPr sz="2000" smtClean="0">
                <a:latin typeface="微软雅黑" panose="020B0503020204020204" pitchFamily="34" charset="-122"/>
                <a:ea typeface="微软雅黑" panose="020B0503020204020204" pitchFamily="34" charset="-122"/>
              </a:rPr>
              <a:t>胃里的盐酸浓度较高,可以把金属锌溶解掉,但胃酸为何不能消化掉胃呢?</a:t>
            </a:r>
            <a:endParaRPr sz="2000" smtClean="0">
              <a:latin typeface="微软雅黑" panose="020B0503020204020204" pitchFamily="34" charset="-122"/>
              <a:ea typeface="微软雅黑" panose="020B0503020204020204" pitchFamily="34" charset="-122"/>
            </a:endParaRPr>
          </a:p>
        </p:txBody>
      </p:sp>
      <p:sp>
        <p:nvSpPr>
          <p:cNvPr id="3" name="矩形 2"/>
          <p:cNvSpPr/>
          <p:nvPr/>
        </p:nvSpPr>
        <p:spPr>
          <a:xfrm>
            <a:off x="788035" y="2042795"/>
            <a:ext cx="7329170" cy="3023235"/>
          </a:xfrm>
          <a:prstGeom prst="rect">
            <a:avLst/>
          </a:prstGeom>
        </p:spPr>
        <p:txBody>
          <a:bodyPr wrap="square" lIns="68580" tIns="34290" rIns="68580" bIns="34290">
            <a:spAutoFit/>
          </a:bodyPr>
          <a:p>
            <a:pPr>
              <a:lnSpc>
                <a:spcPct val="150000"/>
              </a:lnSpc>
            </a:pPr>
            <a:r>
              <a:rPr sz="1600" smtClean="0">
                <a:latin typeface="微软雅黑" panose="020B0503020204020204" pitchFamily="34" charset="-122"/>
                <a:ea typeface="微软雅黑" panose="020B0503020204020204" pitchFamily="34" charset="-122"/>
              </a:rPr>
              <a:t>科学家研究认为:首先,胃壁在分泌盐酸以后,盐酸由于受到黏膜表面上皮细胞的阻挡,不会倒流,也就不会腐蚀胃壁。万一上皮细胞遭到破坏,黏膜会分泌黏液,对盐酸有一定的缓冲作用,也能防止黏附在胃黏膜表面的盐酸进入内部。胃黏膜还有“丢卒保车”的本领,它让上皮细胞不停地进行代谢更新,阻止胃蛋白酶吸附在黏膜上,</a:t>
            </a:r>
            <a:endParaRPr sz="1600" smtClean="0">
              <a:latin typeface="微软雅黑" panose="020B0503020204020204" pitchFamily="34" charset="-122"/>
              <a:ea typeface="微软雅黑" panose="020B0503020204020204" pitchFamily="34" charset="-122"/>
            </a:endParaRPr>
          </a:p>
          <a:p>
            <a:pPr>
              <a:lnSpc>
                <a:spcPct val="150000"/>
              </a:lnSpc>
            </a:pPr>
            <a:r>
              <a:rPr sz="1600" smtClean="0">
                <a:latin typeface="微软雅黑" panose="020B0503020204020204" pitchFamily="34" charset="-122"/>
                <a:ea typeface="微软雅黑" panose="020B0503020204020204" pitchFamily="34" charset="-122"/>
              </a:rPr>
              <a:t>达到保护胃壁的目的。另外,黏液中的糖蛋白质,有的含糖量很多,分子量很大,它们能抑制胃蛋白酶的活性。其次,人的胃黏膜细胞,每分钟大约要脱落50万个,三天之内可以全部更新,这样强的再生能力,使消化液对胃壁造成的暂时损伤得以弥补。所以,在正常的条件下,胃酸不能消化胃。</a:t>
            </a:r>
            <a:endParaRPr sz="160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Bottom)">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slide(fromBottom)">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171450" y="0"/>
            <a:ext cx="5174615" cy="818515"/>
            <a:chOff x="444500" y="496094"/>
            <a:chExt cx="2362200" cy="1091406"/>
          </a:xfrm>
          <a:solidFill>
            <a:schemeClr val="accent4">
              <a:lumMod val="20000"/>
              <a:lumOff val="80000"/>
            </a:schemeClr>
          </a:solidFill>
        </p:grpSpPr>
        <p:sp>
          <p:nvSpPr>
            <p:cNvPr id="15" name="圆角矩形 14"/>
            <p:cNvSpPr/>
            <p:nvPr/>
          </p:nvSpPr>
          <p:spPr>
            <a:xfrm>
              <a:off x="444500" y="901700"/>
              <a:ext cx="2362200" cy="685800"/>
            </a:xfrm>
            <a:prstGeom prst="roundRect">
              <a:avLst/>
            </a:prstGeom>
            <a:grp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7810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1885950" y="704850"/>
              <a:ext cx="419100" cy="1588"/>
            </a:xfrm>
            <a:prstGeom prst="line">
              <a:avLst/>
            </a:prstGeom>
            <a:grpFill/>
            <a:ln w="38100"/>
          </p:spPr>
          <p:style>
            <a:lnRef idx="1">
              <a:schemeClr val="dk1"/>
            </a:lnRef>
            <a:fillRef idx="0">
              <a:schemeClr val="dk1"/>
            </a:fillRef>
            <a:effectRef idx="0">
              <a:schemeClr val="dk1"/>
            </a:effectRef>
            <a:fontRef idx="minor">
              <a:schemeClr val="tx1"/>
            </a:fontRef>
          </p:style>
        </p:cxnSp>
      </p:grpSp>
      <p:pic>
        <p:nvPicPr>
          <p:cNvPr id="14" name="图片 13" descr="D:\工作\很多图\刷拓展.png刷拓展"/>
          <p:cNvPicPr>
            <a:picLocks noChangeAspect="1"/>
          </p:cNvPicPr>
          <p:nvPr/>
        </p:nvPicPr>
        <p:blipFill>
          <a:blip r:embed="rId1"/>
          <a:srcRect/>
          <a:stretch>
            <a:fillRect/>
          </a:stretch>
        </p:blipFill>
        <p:spPr>
          <a:xfrm>
            <a:off x="515980" y="1114066"/>
            <a:ext cx="1213485" cy="530860"/>
          </a:xfrm>
          <a:prstGeom prst="rect">
            <a:avLst/>
          </a:prstGeom>
        </p:spPr>
      </p:pic>
      <p:pic>
        <p:nvPicPr>
          <p:cNvPr id="21" name="图片 20" descr="book3.png"/>
          <p:cNvPicPr>
            <a:picLocks noChangeAspect="1"/>
          </p:cNvPicPr>
          <p:nvPr/>
        </p:nvPicPr>
        <p:blipFill>
          <a:blip r:embed="rId2" cstate="print"/>
          <a:srcRect l="10980" t="7891" r="17050" b="13779"/>
          <a:stretch>
            <a:fillRect/>
          </a:stretch>
        </p:blipFill>
        <p:spPr>
          <a:xfrm>
            <a:off x="7968343" y="3947300"/>
            <a:ext cx="971550" cy="1057407"/>
          </a:xfrm>
          <a:prstGeom prst="rect">
            <a:avLst/>
          </a:prstGeom>
        </p:spPr>
      </p:pic>
      <p:sp>
        <p:nvSpPr>
          <p:cNvPr id="9" name="矩形 8"/>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常见酸的物理性质及用途</a:t>
            </a:r>
            <a:endParaRPr lang="zh-CN" altLang="en-US" sz="27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1211580" y="1741805"/>
            <a:ext cx="6398895" cy="283845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(1)盐酸是氯化氢气体的水溶液,氯化氢气体是纯净物,盐酸是混合物。</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(2)盐酸具有挥发性,浓度越大、温度越高,挥发性越强。</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(3)浓盐酸易挥发,打开瓶盖,瓶口出现白雾,这是由于挥发出来的氯化氢气体与空气中的水蒸气结合,又形成了盐酸小液滴。</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par>
                                <p:cTn id="8" presetID="1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Top)">
                                      <p:cBhvr>
                                        <p:cTn id="10" dur="500"/>
                                        <p:tgtEl>
                                          <p:spTgt spid="2"/>
                                        </p:tgtEl>
                                      </p:cBhvr>
                                    </p:animEffect>
                                  </p:childTnLst>
                                </p:cTn>
                              </p:par>
                              <p:par>
                                <p:cTn id="11" presetID="17"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strVal val="#ppt_h"/>
                                          </p:val>
                                        </p:tav>
                                        <p:tav tm="100000">
                                          <p:val>
                                            <p:strVal val="#ppt_h"/>
                                          </p:val>
                                        </p:tav>
                                      </p:tavLst>
                                    </p:anim>
                                  </p:childTnLst>
                                </p:cTn>
                              </p:par>
                              <p:par>
                                <p:cTn id="15" presetID="12" presetClass="entr" presetSubtype="4"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lide(fromBottom)">
                                      <p:cBhvr>
                                        <p:cTn id="17" dur="500"/>
                                        <p:tgtEl>
                                          <p:spTgt spid="14"/>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敲黑板.png敲黑板"/>
          <p:cNvPicPr>
            <a:picLocks noChangeAspect="1"/>
          </p:cNvPicPr>
          <p:nvPr/>
        </p:nvPicPr>
        <p:blipFill>
          <a:blip r:embed="rId3"/>
          <a:srcRect/>
          <a:stretch>
            <a:fillRect/>
          </a:stretch>
        </p:blipFill>
        <p:spPr>
          <a:xfrm>
            <a:off x="449539" y="1106960"/>
            <a:ext cx="1195705" cy="507365"/>
          </a:xfrm>
          <a:prstGeom prst="rect">
            <a:avLst/>
          </a:prstGeom>
        </p:spPr>
      </p:pic>
      <p:grpSp>
        <p:nvGrpSpPr>
          <p:cNvPr id="2" name="组合 18"/>
          <p:cNvGrpSpPr/>
          <p:nvPr/>
        </p:nvGrpSpPr>
        <p:grpSpPr>
          <a:xfrm>
            <a:off x="253365" y="0"/>
            <a:ext cx="520636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常见酸的物理性质及用途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573405" y="1529715"/>
            <a:ext cx="7599045" cy="3023235"/>
          </a:xfrm>
          <a:prstGeom prst="rect">
            <a:avLst/>
          </a:prstGeom>
        </p:spPr>
        <p:txBody>
          <a:bodyPr wrap="square" lIns="68580" tIns="34290" rIns="68580" bIns="34290">
            <a:spAutoFit/>
          </a:bodyPr>
          <a:lstStyle/>
          <a:p>
            <a:pPr>
              <a:lnSpc>
                <a:spcPct val="150000"/>
              </a:lnSpc>
            </a:pPr>
            <a:r>
              <a:rPr sz="1600" dirty="0" smtClean="0">
                <a:latin typeface="微软雅黑" panose="020B0503020204020204" pitchFamily="34" charset="-122"/>
                <a:ea typeface="微软雅黑" panose="020B0503020204020204" pitchFamily="34" charset="-122"/>
              </a:rPr>
              <a:t>(1)浓硫酸有强烈的腐蚀性,实验应在玻璃片上进行,实验完成后,也应将物品放在玻璃片上统一处理。</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(2)浓硫酸将皮肤、纸张、木材等物质中的氢、氧元素按水的组成比脱去,生成黑色的炭,这种作用通常叫作脱水作用,在左侧实验过程中浓硫酸表现出脱水性。</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(3)浓硫酸的脱水性是在化学变化中表现出来的性质,属于化学性质;浓硫酸的吸水性是指吸收物质中所含的水,属于物理性质。</a:t>
            </a:r>
            <a:endParaRPr sz="1600" dirty="0" smtClean="0">
              <a:latin typeface="微软雅黑" panose="020B0503020204020204" pitchFamily="34" charset="-122"/>
              <a:ea typeface="微软雅黑" panose="020B0503020204020204" pitchFamily="34" charset="-122"/>
            </a:endParaRPr>
          </a:p>
          <a:p>
            <a:pPr>
              <a:lnSpc>
                <a:spcPct val="150000"/>
              </a:lnSpc>
            </a:pPr>
            <a:r>
              <a:rPr sz="1600" dirty="0" smtClean="0">
                <a:latin typeface="微软雅黑" panose="020B0503020204020204" pitchFamily="34" charset="-122"/>
                <a:ea typeface="微软雅黑" panose="020B0503020204020204" pitchFamily="34" charset="-122"/>
              </a:rPr>
              <a:t>(4)浓硫酸具有吸水性,可用来除去不与H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SO</a:t>
            </a:r>
            <a:r>
              <a:rPr sz="1600" baseline="-25000" dirty="0" smtClean="0">
                <a:latin typeface="微软雅黑" panose="020B0503020204020204" pitchFamily="34" charset="-122"/>
                <a:ea typeface="微软雅黑" panose="020B0503020204020204" pitchFamily="34" charset="-122"/>
              </a:rPr>
              <a:t>4</a:t>
            </a:r>
            <a:r>
              <a:rPr sz="1600" dirty="0" smtClean="0">
                <a:latin typeface="微软雅黑" panose="020B0503020204020204" pitchFamily="34" charset="-122"/>
                <a:ea typeface="微软雅黑" panose="020B0503020204020204" pitchFamily="34" charset="-122"/>
              </a:rPr>
              <a:t>反应的气体(如O</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、H</a:t>
            </a:r>
            <a:r>
              <a:rPr sz="1600" baseline="-25000" dirty="0" smtClean="0">
                <a:latin typeface="微软雅黑" panose="020B0503020204020204" pitchFamily="34" charset="-122"/>
                <a:ea typeface="微软雅黑" panose="020B0503020204020204" pitchFamily="34" charset="-122"/>
              </a:rPr>
              <a:t>2</a:t>
            </a:r>
            <a:r>
              <a:rPr sz="1600" dirty="0" smtClean="0">
                <a:latin typeface="微软雅黑" panose="020B0503020204020204" pitchFamily="34" charset="-122"/>
                <a:ea typeface="微软雅黑" panose="020B0503020204020204" pitchFamily="34" charset="-122"/>
              </a:rPr>
              <a:t>、CO、HCl等)中的水分,故浓硫酸可以作干燥剂。稀硫酸不具有吸水性,所以稀硫酸不能作干燥剂。</a:t>
            </a:r>
            <a:endParaRPr sz="16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画笔.jpg"/>
          <p:cNvPicPr>
            <a:picLocks noChangeAspect="1"/>
          </p:cNvPicPr>
          <p:nvPr/>
        </p:nvPicPr>
        <p:blipFill>
          <a:blip r:embed="rId1"/>
          <a:stretch>
            <a:fillRect/>
          </a:stretch>
        </p:blipFill>
        <p:spPr>
          <a:xfrm>
            <a:off x="8005082" y="4016829"/>
            <a:ext cx="1126671" cy="1126671"/>
          </a:xfrm>
          <a:prstGeom prst="rect">
            <a:avLst/>
          </a:prstGeom>
        </p:spPr>
      </p:pic>
      <p:pic>
        <p:nvPicPr>
          <p:cNvPr id="24" name="图片 23" descr="下方素材.png"/>
          <p:cNvPicPr>
            <a:picLocks noChangeAspect="1"/>
          </p:cNvPicPr>
          <p:nvPr/>
        </p:nvPicPr>
        <p:blipFill>
          <a:blip r:embed="rId2" cstate="print"/>
          <a:srcRect t="65517"/>
          <a:stretch>
            <a:fillRect/>
          </a:stretch>
        </p:blipFill>
        <p:spPr>
          <a:xfrm>
            <a:off x="3967844" y="4653643"/>
            <a:ext cx="1894113" cy="489857"/>
          </a:xfrm>
          <a:prstGeom prst="rect">
            <a:avLst/>
          </a:prstGeom>
        </p:spPr>
      </p:pic>
      <p:pic>
        <p:nvPicPr>
          <p:cNvPr id="16" name="图片 15" descr="D:\工作\很多图\巧记忆（第二版）.png巧记忆（第二版）"/>
          <p:cNvPicPr>
            <a:picLocks noChangeAspect="1"/>
          </p:cNvPicPr>
          <p:nvPr/>
        </p:nvPicPr>
        <p:blipFill>
          <a:blip r:embed="rId3"/>
          <a:srcRect/>
          <a:stretch>
            <a:fillRect/>
          </a:stretch>
        </p:blipFill>
        <p:spPr>
          <a:xfrm>
            <a:off x="476209" y="1114263"/>
            <a:ext cx="1142365" cy="492760"/>
          </a:xfrm>
          <a:prstGeom prst="rect">
            <a:avLst/>
          </a:prstGeom>
        </p:spPr>
      </p:pic>
      <p:grpSp>
        <p:nvGrpSpPr>
          <p:cNvPr id="2" name="组合 18"/>
          <p:cNvGrpSpPr/>
          <p:nvPr/>
        </p:nvGrpSpPr>
        <p:grpSpPr>
          <a:xfrm>
            <a:off x="253365" y="0"/>
            <a:ext cx="5093335" cy="818515"/>
            <a:chOff x="337457" y="0"/>
            <a:chExt cx="5751109" cy="1091406"/>
          </a:xfrm>
        </p:grpSpPr>
        <p:sp>
          <p:nvSpPr>
            <p:cNvPr id="21" name="圆角矩形 20"/>
            <p:cNvSpPr/>
            <p:nvPr/>
          </p:nvSpPr>
          <p:spPr>
            <a:xfrm>
              <a:off x="337457" y="405606"/>
              <a:ext cx="5751109" cy="685800"/>
            </a:xfrm>
            <a:prstGeom prst="roundRect">
              <a:avLst/>
            </a:prstGeom>
            <a:solidFill>
              <a:schemeClr val="accent4">
                <a:lumMod val="20000"/>
                <a:lumOff val="8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rot="5400000">
              <a:off x="710175"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12570" y="208756"/>
              <a:ext cx="419100" cy="1588"/>
            </a:xfrm>
            <a:prstGeom prst="line">
              <a:avLst/>
            </a:prstGeom>
            <a:solidFill>
              <a:schemeClr val="accent4">
                <a:lumMod val="20000"/>
                <a:lumOff val="80000"/>
              </a:schemeClr>
            </a:solidFill>
            <a:ln w="38100"/>
          </p:spPr>
          <p:style>
            <a:lnRef idx="1">
              <a:schemeClr val="dk1"/>
            </a:lnRef>
            <a:fillRef idx="0">
              <a:schemeClr val="dk1"/>
            </a:fillRef>
            <a:effectRef idx="0">
              <a:schemeClr val="dk1"/>
            </a:effectRef>
            <a:fontRef idx="minor">
              <a:schemeClr val="tx1"/>
            </a:fontRef>
          </p:style>
        </p:cxnSp>
      </p:grpSp>
      <p:sp>
        <p:nvSpPr>
          <p:cNvPr id="25" name="矩形 24"/>
          <p:cNvSpPr/>
          <p:nvPr/>
        </p:nvSpPr>
        <p:spPr>
          <a:xfrm>
            <a:off x="307017" y="348923"/>
            <a:ext cx="5039360" cy="483870"/>
          </a:xfrm>
          <a:prstGeom prst="rect">
            <a:avLst/>
          </a:prstGeom>
        </p:spPr>
        <p:txBody>
          <a:bodyPr wrap="none" lIns="68580" tIns="34290" rIns="68580" bIns="34290">
            <a:spAutoFit/>
          </a:bodyPr>
          <a:lstStyle/>
          <a:p>
            <a:pPr algn="l"/>
            <a:r>
              <a:rPr lang="zh-CN" altLang="en-US" sz="2700" dirty="0" smtClean="0">
                <a:latin typeface="微软雅黑" panose="020B0503020204020204" pitchFamily="34" charset="-122"/>
                <a:ea typeface="微软雅黑" panose="020B0503020204020204" pitchFamily="34" charset="-122"/>
                <a:sym typeface="+mn-ea"/>
              </a:rPr>
              <a:t>知识点 常见酸的物理性质及用途</a:t>
            </a:r>
            <a:endParaRPr lang="zh-CN" altLang="en-US" sz="2700"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2216785" y="1929130"/>
            <a:ext cx="6914515" cy="991870"/>
          </a:xfrm>
          <a:prstGeom prst="rect">
            <a:avLst/>
          </a:prstGeom>
        </p:spPr>
        <p:txBody>
          <a:bodyPr wrap="square" lIns="68580" tIns="34290" rIns="68580" bIns="34290">
            <a:spAutoFit/>
          </a:bodyPr>
          <a:lstStyle/>
          <a:p>
            <a:pPr>
              <a:lnSpc>
                <a:spcPct val="150000"/>
              </a:lnSpc>
            </a:pPr>
            <a:r>
              <a:rPr sz="2000" dirty="0" smtClean="0">
                <a:latin typeface="微软雅黑" panose="020B0503020204020204" pitchFamily="34" charset="-122"/>
                <a:ea typeface="微软雅黑" panose="020B0503020204020204" pitchFamily="34" charset="-122"/>
              </a:rPr>
              <a:t>正确稀释浓硫酸的口诀</a:t>
            </a:r>
            <a:endParaRPr sz="2000" dirty="0" smtClean="0">
              <a:latin typeface="微软雅黑" panose="020B0503020204020204" pitchFamily="34" charset="-122"/>
              <a:ea typeface="微软雅黑" panose="020B0503020204020204" pitchFamily="34" charset="-122"/>
            </a:endParaRPr>
          </a:p>
          <a:p>
            <a:pPr>
              <a:lnSpc>
                <a:spcPct val="150000"/>
              </a:lnSpc>
            </a:pPr>
            <a:r>
              <a:rPr sz="2000" dirty="0" smtClean="0">
                <a:latin typeface="微软雅黑" panose="020B0503020204020204" pitchFamily="34" charset="-122"/>
                <a:ea typeface="微软雅黑" panose="020B0503020204020204" pitchFamily="34" charset="-122"/>
              </a:rPr>
              <a:t>酸入水,慢加,搅拌。</a:t>
            </a:r>
            <a:endParaRPr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slide(fromLeft)">
                                      <p:cBhvr>
                                        <p:cTn id="10" dur="500"/>
                                        <p:tgtEl>
                                          <p:spTgt spid="25"/>
                                        </p:tgtEl>
                                      </p:cBhvr>
                                    </p:animEffect>
                                  </p:childTnLst>
                                </p:cTn>
                              </p:par>
                              <p:par>
                                <p:cTn id="11" presetID="1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lide(fromBottom)">
                                      <p:cBhvr>
                                        <p:cTn id="13" dur="500"/>
                                        <p:tgtEl>
                                          <p:spTgt spid="16"/>
                                        </p:tgtEl>
                                      </p:cBhvr>
                                    </p:animEffect>
                                  </p:childTnLst>
                                </p:cTn>
                              </p:par>
                            </p:childTnLst>
                          </p:cTn>
                        </p:par>
                        <p:par>
                          <p:cTn id="14" fill="hold">
                            <p:stCondLst>
                              <p:cond delay="500"/>
                            </p:stCondLst>
                            <p:childTnLst>
                              <p:par>
                                <p:cTn id="15" presetID="29"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2"/>
                                          </p:val>
                                        </p:tav>
                                        <p:tav tm="100000">
                                          <p:val>
                                            <p:strVal val="#ppt_x"/>
                                          </p:val>
                                        </p:tav>
                                      </p:tavLst>
                                    </p:anim>
                                    <p:anim calcmode="lin" valueType="num">
                                      <p:cBhvr>
                                        <p:cTn id="18"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19" dur="500"/>
                                        <p:tgtEl>
                                          <p:spTgt spid="20"/>
                                        </p:tgtEl>
                                      </p:cBhvr>
                                    </p:animEffect>
                                  </p:childTnLst>
                                </p:cTn>
                              </p:par>
                              <p:par>
                                <p:cTn id="20" presetID="32" presetClass="emph" presetSubtype="0" fill="hold" nodeType="withEffect">
                                  <p:stCondLst>
                                    <p:cond delay="0"/>
                                  </p:stCondLst>
                                  <p:childTnLst>
                                    <p:animClr clrSpc="rgb">
                                      <p:cBhvr override="childStyle">
                                        <p:cTn id="21" dur="100" fill="hold"/>
                                        <p:tgtEl>
                                          <p:spTgt spid="24"/>
                                        </p:tgtEl>
                                        <p:attrNameLst>
                                          <p:attrName>style.color</p:attrName>
                                        </p:attrNameLst>
                                      </p:cBhvr>
                                      <p:to>
                                        <a:schemeClr val="bg1"/>
                                      </p:to>
                                    </p:animClr>
                                    <p:animClr clrSpc="rgb">
                                      <p:cBhvr>
                                        <p:cTn id="22" dur="100" fill="hold"/>
                                        <p:tgtEl>
                                          <p:spTgt spid="24"/>
                                        </p:tgtEl>
                                        <p:attrNameLst>
                                          <p:attrName>fillcolor</p:attrName>
                                        </p:attrNameLst>
                                      </p:cBhvr>
                                      <p:to>
                                        <a:schemeClr val="bg1"/>
                                      </p:to>
                                    </p:animClr>
                                    <p:set>
                                      <p:cBhvr>
                                        <p:cTn id="23" dur="100" fill="hold"/>
                                        <p:tgtEl>
                                          <p:spTgt spid="24"/>
                                        </p:tgtEl>
                                        <p:attrNameLst>
                                          <p:attrName>fill.type</p:attrName>
                                        </p:attrNameLst>
                                      </p:cBhvr>
                                      <p:to>
                                        <p:strVal val="solid"/>
                                      </p:to>
                                    </p:set>
                                    <p:set>
                                      <p:cBhvr>
                                        <p:cTn id="24" dur="100" fill="hold"/>
                                        <p:tgtEl>
                                          <p:spTgt spid="24"/>
                                        </p:tgtEl>
                                        <p:attrNameLst>
                                          <p:attrName>fill.on</p:attrName>
                                        </p:attrNameLst>
                                      </p:cBhvr>
                                      <p:to>
                                        <p:strVal val="true"/>
                                      </p:to>
                                    </p:set>
                                    <p:animRot by="120000">
                                      <p:cBhvr>
                                        <p:cTn id="25" dur="100" fill="hold">
                                          <p:stCondLst>
                                            <p:cond delay="0"/>
                                          </p:stCondLst>
                                        </p:cTn>
                                        <p:tgtEl>
                                          <p:spTgt spid="24"/>
                                        </p:tgtEl>
                                        <p:attrNameLst>
                                          <p:attrName>r</p:attrName>
                                        </p:attrNameLst>
                                      </p:cBhvr>
                                    </p:animRot>
                                    <p:animRot by="-240000">
                                      <p:cBhvr>
                                        <p:cTn id="26" dur="200" fill="hold">
                                          <p:stCondLst>
                                            <p:cond delay="200"/>
                                          </p:stCondLst>
                                        </p:cTn>
                                        <p:tgtEl>
                                          <p:spTgt spid="24"/>
                                        </p:tgtEl>
                                        <p:attrNameLst>
                                          <p:attrName>r</p:attrName>
                                        </p:attrNameLst>
                                      </p:cBhvr>
                                    </p:animRot>
                                    <p:animRot by="240000">
                                      <p:cBhvr>
                                        <p:cTn id="27" dur="200" fill="hold">
                                          <p:stCondLst>
                                            <p:cond delay="400"/>
                                          </p:stCondLst>
                                        </p:cTn>
                                        <p:tgtEl>
                                          <p:spTgt spid="24"/>
                                        </p:tgtEl>
                                        <p:attrNameLst>
                                          <p:attrName>r</p:attrName>
                                        </p:attrNameLst>
                                      </p:cBhvr>
                                    </p:animRot>
                                    <p:animRot by="-240000">
                                      <p:cBhvr>
                                        <p:cTn id="28" dur="200" fill="hold">
                                          <p:stCondLst>
                                            <p:cond delay="600"/>
                                          </p:stCondLst>
                                        </p:cTn>
                                        <p:tgtEl>
                                          <p:spTgt spid="24"/>
                                        </p:tgtEl>
                                        <p:attrNameLst>
                                          <p:attrName>r</p:attrName>
                                        </p:attrNameLst>
                                      </p:cBhvr>
                                    </p:animRot>
                                    <p:animRot by="120000">
                                      <p:cBhvr>
                                        <p:cTn id="29" dur="200" fill="hold">
                                          <p:stCondLst>
                                            <p:cond delay="800"/>
                                          </p:stCondLst>
                                        </p:cTn>
                                        <p:tgtEl>
                                          <p:spTgt spid="24"/>
                                        </p:tgtEl>
                                        <p:attrNameLst>
                                          <p:attrName>r</p:attrName>
                                        </p:attrNameLst>
                                      </p:cBhvr>
                                    </p:animRo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Bottom)">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4"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4174</Words>
  <Application>WPS 演示</Application>
  <PresentationFormat>全屏显示(16:9)</PresentationFormat>
  <Paragraphs>243</Paragraphs>
  <Slides>34</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Arial</vt:lpstr>
      <vt:lpstr>宋体</vt:lpstr>
      <vt:lpstr>Wingdings</vt:lpstr>
      <vt:lpstr>微软雅黑</vt:lpstr>
      <vt:lpstr>隶书</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th8154</dc:creator>
  <dc:subject>教学设计</dc:subject>
  <cp:lastModifiedBy>admin</cp:lastModifiedBy>
  <cp:revision>641</cp:revision>
  <dcterms:created xsi:type="dcterms:W3CDTF">2015-03-10T09:38:00Z</dcterms:created>
  <dcterms:modified xsi:type="dcterms:W3CDTF">2019-10-22T00:38:04Z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