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0" r:id="rId3"/>
    <p:sldId id="401" r:id="rId5"/>
    <p:sldId id="501" r:id="rId6"/>
    <p:sldId id="418" r:id="rId7"/>
    <p:sldId id="470" r:id="rId8"/>
    <p:sldId id="625" r:id="rId9"/>
    <p:sldId id="626" r:id="rId10"/>
    <p:sldId id="506" r:id="rId11"/>
    <p:sldId id="579" r:id="rId12"/>
    <p:sldId id="415" r:id="rId13"/>
    <p:sldId id="363" r:id="rId14"/>
    <p:sldId id="627" r:id="rId15"/>
    <p:sldId id="610" r:id="rId16"/>
    <p:sldId id="630" r:id="rId17"/>
    <p:sldId id="614" r:id="rId18"/>
    <p:sldId id="581" r:id="rId19"/>
    <p:sldId id="615" r:id="rId20"/>
    <p:sldId id="631" r:id="rId21"/>
    <p:sldId id="616" r:id="rId22"/>
    <p:sldId id="502" r:id="rId23"/>
    <p:sldId id="632" r:id="rId24"/>
    <p:sldId id="633" r:id="rId25"/>
    <p:sldId id="634" r:id="rId26"/>
    <p:sldId id="635" r:id="rId27"/>
    <p:sldId id="636" r:id="rId28"/>
    <p:sldId id="637" r:id="rId29"/>
    <p:sldId id="641" r:id="rId30"/>
    <p:sldId id="642" r:id="rId31"/>
    <p:sldId id="643" r:id="rId32"/>
    <p:sldId id="644" r:id="rId33"/>
    <p:sldId id="302" r:id="rId34"/>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25" autoAdjust="0"/>
    <p:restoredTop sz="99816" autoAdjust="0"/>
  </p:normalViewPr>
  <p:slideViewPr>
    <p:cSldViewPr snapToGrid="0" showGuides="1">
      <p:cViewPr varScale="1">
        <p:scale>
          <a:sx n="70" d="100"/>
          <a:sy n="70" d="100"/>
        </p:scale>
        <p:origin x="-96" y="-108"/>
      </p:cViewPr>
      <p:guideLst>
        <p:guide orient="horz" pos="1634"/>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18.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jpeg"/><Relationship Id="rId2" Type="http://schemas.openxmlformats.org/officeDocument/2006/relationships/image" Target="../media/image18.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18.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jpeg"/><Relationship Id="rId2" Type="http://schemas.openxmlformats.org/officeDocument/2006/relationships/image" Target="../media/image18.png"/><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5.png"/><Relationship Id="rId2" Type="http://schemas.openxmlformats.org/officeDocument/2006/relationships/image" Target="../media/image35.png"/><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18.pn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3974"/>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新课标人教版</a:t>
                </a:r>
                <a:r>
                  <a:rPr lang="en-US" altLang="zh-CN" dirty="0" smtClean="0">
                    <a:solidFill>
                      <a:schemeClr val="accent3"/>
                    </a:solidFill>
                  </a:rPr>
                  <a:t>·</a:t>
                </a:r>
                <a:r>
                  <a:rPr lang="zh-CN" altLang="en-US" dirty="0" smtClean="0">
                    <a:solidFill>
                      <a:schemeClr val="accent3"/>
                    </a:solidFill>
                  </a:rPr>
                  <a:t>化学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九年级下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4314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19471" y="1115653"/>
            <a:ext cx="1206500" cy="52768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维生素</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1465580" y="1757045"/>
            <a:ext cx="6300470" cy="2838450"/>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纤维素是构成植物细胞的基础物质,也属于糖类。棉花含纤维素高达90%以上。纤维素可以被牛、羊、马等动物消化吸收,由于人体中不含纤维素酶,所以纤维素不能被人体消化吸收。但纤维素在人体消化过程中起着特殊的作用。因此,应保证每天摄入一定量的蔬菜、水果和粗粮等含纤维素较多的食物。</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69875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67415" y="1136608"/>
            <a:ext cx="1110615" cy="48577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维生素</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681990" y="1622425"/>
            <a:ext cx="7094220" cy="1730375"/>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黄曲霉毒素</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黄曲霉毒素能损害人的肝脏,诱发肝癌等疾病,黄曲霉毒素十分耐热,蒸煮不能将其破坏,只有加热至280 ℃以上才能破坏它。黄曲霉毒素主要存在于霉变的大米、花生、面粉、玉米、薯干等食物中。</a:t>
            </a:r>
            <a:endParaRPr sz="1800" dirty="0" smtClean="0">
              <a:latin typeface="微软雅黑" panose="020B0503020204020204" pitchFamily="34" charset="-122"/>
              <a:ea typeface="微软雅黑" panose="020B0503020204020204" pitchFamily="34" charset="-122"/>
            </a:endParaRPr>
          </a:p>
        </p:txBody>
      </p:sp>
      <p:pic>
        <p:nvPicPr>
          <p:cNvPr id="1474" name="r9hx452.jpg" descr="id:2147516002;FounderCES"/>
          <p:cNvPicPr>
            <a:picLocks noChangeAspect="1"/>
          </p:cNvPicPr>
          <p:nvPr/>
        </p:nvPicPr>
        <p:blipFill>
          <a:blip r:embed="rId3"/>
          <a:stretch>
            <a:fillRect/>
          </a:stretch>
        </p:blipFill>
        <p:spPr>
          <a:xfrm>
            <a:off x="1570355" y="3538220"/>
            <a:ext cx="1437640" cy="783590"/>
          </a:xfrm>
          <a:prstGeom prst="rect">
            <a:avLst/>
          </a:prstGeom>
        </p:spPr>
      </p:pic>
      <p:pic>
        <p:nvPicPr>
          <p:cNvPr id="1475" name="r9hx453.jpg" descr="id:2147516009;FounderCES"/>
          <p:cNvPicPr>
            <a:picLocks noChangeAspect="1"/>
          </p:cNvPicPr>
          <p:nvPr/>
        </p:nvPicPr>
        <p:blipFill>
          <a:blip r:embed="rId4"/>
          <a:stretch>
            <a:fillRect/>
          </a:stretch>
        </p:blipFill>
        <p:spPr>
          <a:xfrm>
            <a:off x="3629025" y="3441065"/>
            <a:ext cx="1437640" cy="977900"/>
          </a:xfrm>
          <a:prstGeom prst="rect">
            <a:avLst/>
          </a:prstGeom>
        </p:spPr>
      </p:pic>
      <p:pic>
        <p:nvPicPr>
          <p:cNvPr id="1476" name="r9hx454.jpg" descr="id:2147516016;FounderCES"/>
          <p:cNvPicPr>
            <a:picLocks noChangeAspect="1"/>
          </p:cNvPicPr>
          <p:nvPr/>
        </p:nvPicPr>
        <p:blipFill>
          <a:blip r:embed="rId5"/>
          <a:stretch>
            <a:fillRect/>
          </a:stretch>
        </p:blipFill>
        <p:spPr>
          <a:xfrm>
            <a:off x="5687695" y="3441065"/>
            <a:ext cx="1437640" cy="977900"/>
          </a:xfrm>
          <a:prstGeom prst="rect">
            <a:avLst/>
          </a:prstGeom>
        </p:spPr>
      </p:pic>
      <p:sp>
        <p:nvSpPr>
          <p:cNvPr id="3" name="矩形 2"/>
          <p:cNvSpPr/>
          <p:nvPr/>
        </p:nvSpPr>
        <p:spPr>
          <a:xfrm>
            <a:off x="1678305" y="4492625"/>
            <a:ext cx="1512570" cy="391160"/>
          </a:xfrm>
          <a:prstGeom prst="rect">
            <a:avLst/>
          </a:prstGeom>
        </p:spPr>
        <p:txBody>
          <a:bodyPr wrap="square" lIns="68580" tIns="34290" rIns="68580" bIns="34290">
            <a:spAutoFit/>
          </a:bodyPr>
          <a:p>
            <a:pPr>
              <a:lnSpc>
                <a:spcPct val="150000"/>
              </a:lnSpc>
            </a:pPr>
            <a:r>
              <a:rPr dirty="0" smtClean="0">
                <a:latin typeface="微软雅黑" panose="020B0503020204020204" pitchFamily="34" charset="-122"/>
                <a:ea typeface="微软雅黑" panose="020B0503020204020204" pitchFamily="34" charset="-122"/>
              </a:rPr>
              <a:t>霉变的大米</a:t>
            </a:r>
            <a:endParaRPr dirty="0" smtClean="0">
              <a:latin typeface="微软雅黑" panose="020B0503020204020204" pitchFamily="34" charset="-122"/>
              <a:ea typeface="微软雅黑" panose="020B0503020204020204" pitchFamily="34" charset="-122"/>
            </a:endParaRPr>
          </a:p>
        </p:txBody>
      </p:sp>
      <p:sp>
        <p:nvSpPr>
          <p:cNvPr id="4" name="矩形 3"/>
          <p:cNvSpPr/>
          <p:nvPr/>
        </p:nvSpPr>
        <p:spPr>
          <a:xfrm>
            <a:off x="3815715" y="4492625"/>
            <a:ext cx="1512570" cy="391160"/>
          </a:xfrm>
          <a:prstGeom prst="rect">
            <a:avLst/>
          </a:prstGeom>
        </p:spPr>
        <p:txBody>
          <a:bodyPr wrap="square" lIns="68580" tIns="34290" rIns="68580" bIns="34290">
            <a:spAutoFit/>
          </a:bodyPr>
          <a:p>
            <a:pPr>
              <a:lnSpc>
                <a:spcPct val="150000"/>
              </a:lnSpc>
            </a:pPr>
            <a:r>
              <a:rPr dirty="0" smtClean="0">
                <a:latin typeface="微软雅黑" panose="020B0503020204020204" pitchFamily="34" charset="-122"/>
                <a:ea typeface="微软雅黑" panose="020B0503020204020204" pitchFamily="34" charset="-122"/>
              </a:rPr>
              <a:t>霉变的</a:t>
            </a:r>
            <a:r>
              <a:rPr lang="zh-CN" dirty="0" smtClean="0">
                <a:latin typeface="微软雅黑" panose="020B0503020204020204" pitchFamily="34" charset="-122"/>
                <a:ea typeface="微软雅黑" panose="020B0503020204020204" pitchFamily="34" charset="-122"/>
              </a:rPr>
              <a:t>花生</a:t>
            </a:r>
            <a:endParaRPr lang="zh-CN" dirty="0" smtClean="0">
              <a:latin typeface="微软雅黑" panose="020B0503020204020204" pitchFamily="34" charset="-122"/>
              <a:ea typeface="微软雅黑" panose="020B0503020204020204" pitchFamily="34" charset="-122"/>
            </a:endParaRPr>
          </a:p>
        </p:txBody>
      </p:sp>
      <p:sp>
        <p:nvSpPr>
          <p:cNvPr id="5" name="矩形 4"/>
          <p:cNvSpPr/>
          <p:nvPr/>
        </p:nvSpPr>
        <p:spPr>
          <a:xfrm>
            <a:off x="5807710" y="4492625"/>
            <a:ext cx="1512570" cy="391160"/>
          </a:xfrm>
          <a:prstGeom prst="rect">
            <a:avLst/>
          </a:prstGeom>
        </p:spPr>
        <p:txBody>
          <a:bodyPr wrap="square" lIns="68580" tIns="34290" rIns="68580" bIns="34290">
            <a:spAutoFit/>
          </a:bodyPr>
          <a:p>
            <a:pPr>
              <a:lnSpc>
                <a:spcPct val="150000"/>
              </a:lnSpc>
            </a:pPr>
            <a:r>
              <a:rPr dirty="0" smtClean="0">
                <a:latin typeface="微软雅黑" panose="020B0503020204020204" pitchFamily="34" charset="-122"/>
                <a:ea typeface="微软雅黑" panose="020B0503020204020204" pitchFamily="34" charset="-122"/>
              </a:rPr>
              <a:t>霉变的</a:t>
            </a:r>
            <a:r>
              <a:rPr lang="zh-CN" dirty="0" smtClean="0">
                <a:latin typeface="微软雅黑" panose="020B0503020204020204" pitchFamily="34" charset="-122"/>
                <a:ea typeface="微软雅黑" panose="020B0503020204020204" pitchFamily="34" charset="-122"/>
              </a:rPr>
              <a:t>玉米</a:t>
            </a:r>
            <a:endParaRPr lang="zh-CN"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476"/>
                                        </p:tgtEl>
                                        <p:attrNameLst>
                                          <p:attrName>style.visibility</p:attrName>
                                        </p:attrNameLst>
                                      </p:cBhvr>
                                      <p:to>
                                        <p:strVal val="visible"/>
                                      </p:to>
                                    </p:set>
                                    <p:anim calcmode="lin" valueType="num">
                                      <p:cBhvr additive="base">
                                        <p:cTn id="24" dur="500"/>
                                        <p:tgtEl>
                                          <p:spTgt spid="1476"/>
                                        </p:tgtEl>
                                        <p:attrNameLst>
                                          <p:attrName>ppt_y</p:attrName>
                                        </p:attrNameLst>
                                      </p:cBhvr>
                                      <p:tavLst>
                                        <p:tav tm="0">
                                          <p:val>
                                            <p:strVal val="#ppt_y+#ppt_h*1.125000"/>
                                          </p:val>
                                        </p:tav>
                                        <p:tav tm="100000">
                                          <p:val>
                                            <p:strVal val="#ppt_y"/>
                                          </p:val>
                                        </p:tav>
                                      </p:tavLst>
                                    </p:anim>
                                    <p:animEffect transition="in" filter="wipe(up)">
                                      <p:cBhvr>
                                        <p:cTn id="25" dur="500"/>
                                        <p:tgtEl>
                                          <p:spTgt spid="1476"/>
                                        </p:tgtEl>
                                      </p:cBhvr>
                                    </p:animEffect>
                                  </p:childTnLst>
                                </p:cTn>
                              </p:par>
                              <p:par>
                                <p:cTn id="26" presetID="12" presetClass="entr" presetSubtype="4" fill="hold" nodeType="withEffect">
                                  <p:stCondLst>
                                    <p:cond delay="0"/>
                                  </p:stCondLst>
                                  <p:childTnLst>
                                    <p:set>
                                      <p:cBhvr>
                                        <p:cTn id="27" dur="1" fill="hold">
                                          <p:stCondLst>
                                            <p:cond delay="0"/>
                                          </p:stCondLst>
                                        </p:cTn>
                                        <p:tgtEl>
                                          <p:spTgt spid="1475"/>
                                        </p:tgtEl>
                                        <p:attrNameLst>
                                          <p:attrName>style.visibility</p:attrName>
                                        </p:attrNameLst>
                                      </p:cBhvr>
                                      <p:to>
                                        <p:strVal val="visible"/>
                                      </p:to>
                                    </p:set>
                                    <p:anim calcmode="lin" valueType="num">
                                      <p:cBhvr additive="base">
                                        <p:cTn id="28" dur="500"/>
                                        <p:tgtEl>
                                          <p:spTgt spid="1475"/>
                                        </p:tgtEl>
                                        <p:attrNameLst>
                                          <p:attrName>ppt_y</p:attrName>
                                        </p:attrNameLst>
                                      </p:cBhvr>
                                      <p:tavLst>
                                        <p:tav tm="0">
                                          <p:val>
                                            <p:strVal val="#ppt_y+#ppt_h*1.125000"/>
                                          </p:val>
                                        </p:tav>
                                        <p:tav tm="100000">
                                          <p:val>
                                            <p:strVal val="#ppt_y"/>
                                          </p:val>
                                        </p:tav>
                                      </p:tavLst>
                                    </p:anim>
                                    <p:animEffect transition="in" filter="wipe(up)">
                                      <p:cBhvr>
                                        <p:cTn id="29" dur="500"/>
                                        <p:tgtEl>
                                          <p:spTgt spid="1475"/>
                                        </p:tgtEl>
                                      </p:cBhvr>
                                    </p:animEffect>
                                  </p:childTnLst>
                                </p:cTn>
                              </p:par>
                              <p:par>
                                <p:cTn id="30" presetID="12" presetClass="entr" presetSubtype="4" fill="hold" nodeType="withEffect">
                                  <p:stCondLst>
                                    <p:cond delay="0"/>
                                  </p:stCondLst>
                                  <p:childTnLst>
                                    <p:set>
                                      <p:cBhvr>
                                        <p:cTn id="31" dur="1" fill="hold">
                                          <p:stCondLst>
                                            <p:cond delay="0"/>
                                          </p:stCondLst>
                                        </p:cTn>
                                        <p:tgtEl>
                                          <p:spTgt spid="1474"/>
                                        </p:tgtEl>
                                        <p:attrNameLst>
                                          <p:attrName>style.visibility</p:attrName>
                                        </p:attrNameLst>
                                      </p:cBhvr>
                                      <p:to>
                                        <p:strVal val="visible"/>
                                      </p:to>
                                    </p:set>
                                    <p:anim calcmode="lin" valueType="num">
                                      <p:cBhvr additive="base">
                                        <p:cTn id="32" dur="500"/>
                                        <p:tgtEl>
                                          <p:spTgt spid="1474"/>
                                        </p:tgtEl>
                                        <p:attrNameLst>
                                          <p:attrName>ppt_y</p:attrName>
                                        </p:attrNameLst>
                                      </p:cBhvr>
                                      <p:tavLst>
                                        <p:tav tm="0">
                                          <p:val>
                                            <p:strVal val="#ppt_y+#ppt_h*1.125000"/>
                                          </p:val>
                                        </p:tav>
                                        <p:tav tm="100000">
                                          <p:val>
                                            <p:strVal val="#ppt_y"/>
                                          </p:val>
                                        </p:tav>
                                      </p:tavLst>
                                    </p:anim>
                                    <p:animEffect transition="in" filter="wipe(up)">
                                      <p:cBhvr>
                                        <p:cTn id="33" dur="500"/>
                                        <p:tgtEl>
                                          <p:spTgt spid="147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lide(fromBottom)">
                                      <p:cBhvr>
                                        <p:cTn id="36" dur="500"/>
                                        <p:tgtEl>
                                          <p:spTgt spid="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lide(fromBottom)">
                                      <p:cBhvr>
                                        <p:cTn id="39" dur="500"/>
                                        <p:tgtEl>
                                          <p:spTgt spid="4"/>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slide(fromBottom)">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501403" y="619472"/>
            <a:ext cx="67183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第十二章  化学与生活</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558359" y="1834814"/>
            <a:ext cx="54248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课题2　化学元素与人体健康</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7598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67415" y="1136608"/>
            <a:ext cx="1110615" cy="48577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人体的组成元素</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567690" y="1612265"/>
            <a:ext cx="7569200" cy="3392170"/>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(1)钙是人体含量较多的元素,仅次于氧、碳、氢、氮。成人体内约含1200 g的钙,约占人体质量的2%,其中99%以上存在于骨骼和牙齿中,1%存在于软组织、细胞外液和血液中。</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(2)钙是构成骨骼、牙齿的重要成分。骨骼是钙的贮存库,它在钙的代谢和维持人体钙的内环境稳定方面有一定作用。在成人的骨骼内,成骨细胞与破骨细胞仍然活跃,钙的沉积与溶解一直在不断进行。成人每日有700 mg的钙在骨中进出,随年龄的增加沉淀逐渐减慢,到了老年,钙的溶出占优势,因而常有骨质疏松现象发生。钙还能降低毛细血管和细胞膜的通透性,防止渗出,控制炎症和水肿。钙与钾相互制约,有利于心肌收缩,维持心跳节律。此外,钙还参与血凝过程。</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14972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499152" y="1115018"/>
            <a:ext cx="1247140" cy="5289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6677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人体的组成元素</a:t>
            </a:r>
            <a:endParaRPr lang="zh-CN" altLang="en-US" sz="2700" dirty="0" smtClean="0">
              <a:latin typeface="微软雅黑" panose="020B0503020204020204" pitchFamily="34" charset="-122"/>
              <a:ea typeface="微软雅黑" panose="020B0503020204020204" pitchFamily="34" charset="-122"/>
            </a:endParaRPr>
          </a:p>
        </p:txBody>
      </p:sp>
      <p:pic>
        <p:nvPicPr>
          <p:cNvPr id="1502" name="r9hx456.jpg" descr="id:2147516271;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670175" y="1746885"/>
            <a:ext cx="2847975" cy="1471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nodeType="afterEffect">
                                  <p:stCondLst>
                                    <p:cond delay="0"/>
                                  </p:stCondLst>
                                  <p:childTnLst>
                                    <p:set>
                                      <p:cBhvr>
                                        <p:cTn id="20" dur="1" fill="hold">
                                          <p:stCondLst>
                                            <p:cond delay="0"/>
                                          </p:stCondLst>
                                        </p:cTn>
                                        <p:tgtEl>
                                          <p:spTgt spid="1502"/>
                                        </p:tgtEl>
                                        <p:attrNameLst>
                                          <p:attrName>style.visibility</p:attrName>
                                        </p:attrNameLst>
                                      </p:cBhvr>
                                      <p:to>
                                        <p:strVal val="visible"/>
                                      </p:to>
                                    </p:set>
                                    <p:anim calcmode="lin" valueType="num">
                                      <p:cBhvr additive="base">
                                        <p:cTn id="21" dur="500"/>
                                        <p:tgtEl>
                                          <p:spTgt spid="1502"/>
                                        </p:tgtEl>
                                        <p:attrNameLst>
                                          <p:attrName>ppt_y</p:attrName>
                                        </p:attrNameLst>
                                      </p:cBhvr>
                                      <p:tavLst>
                                        <p:tav tm="0">
                                          <p:val>
                                            <p:strVal val="#ppt_y+#ppt_h*1.125000"/>
                                          </p:val>
                                        </p:tav>
                                        <p:tav tm="100000">
                                          <p:val>
                                            <p:strVal val="#ppt_y"/>
                                          </p:val>
                                        </p:tav>
                                      </p:tavLst>
                                    </p:anim>
                                    <p:animEffect transition="in" filter="wipe(up)">
                                      <p:cBhvr>
                                        <p:cTn id="22" dur="500"/>
                                        <p:tgtEl>
                                          <p:spTgt spid="1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560895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化学元素对人体健康的影响</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572770" y="1630680"/>
            <a:ext cx="7432040" cy="302323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钠、钾、氯元素在人体内主要以离子形式存在于各种组织的体液中,它们与蛋白质一起共同维持各组织细胞的渗透压,因而在体液移动等过程中发挥重要作用。</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钠、钾、氯离子在维持机体的酸碱平衡方面也起着重要的作用。</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钠是人体胆汁、胰液、汗液和眼泪的组成成分,它还对维持神经、肌肉的正常功能起作用;钾参与细胞内糖和蛋白质的代谢,与钙、氯等离子一起维持神经、肌肉的正常兴奋性,它还能协调正常心肌的舒张和收缩运动。</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氯离子与氢离子形成胃酸(盐酸)来促进铁元素在体内的吸收、淀粉酶的激活以及抑制胃中微生物的生长。</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61340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504231" y="1117241"/>
            <a:ext cx="1236980" cy="52451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化学元素对人体健康的影响</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951865" y="1778000"/>
            <a:ext cx="7240270" cy="1915160"/>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(1)不管是常量元素还是微量元素,摄入量都应该适量,过多或过少都会影响身体健康。</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(2)人体所需的元素尽量从食物中获取,只有从食物中获取量不足时才通过药物或保健品来补充,而且要合理摄入适量的元素。</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76389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499152" y="1115018"/>
            <a:ext cx="1247140" cy="5289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化学元素对人体健康的影响</a:t>
            </a:r>
            <a:endParaRPr lang="zh-CN" altLang="en-US" sz="27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1335405" y="3509645"/>
            <a:ext cx="1607185" cy="80708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缺碘导致的甲状腺肿大</a:t>
            </a:r>
            <a:endParaRPr sz="16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746250" y="1113790"/>
            <a:ext cx="6322695" cy="530225"/>
          </a:xfrm>
          <a:prstGeom prst="rect">
            <a:avLst/>
          </a:prstGeom>
        </p:spPr>
        <p:txBody>
          <a:bodyPr wrap="square" lIns="68580" tIns="34290" rIns="68580" bIns="34290">
            <a:spAutoFit/>
          </a:bodyPr>
          <a:p>
            <a:pPr>
              <a:lnSpc>
                <a:spcPct val="150000"/>
              </a:lnSpc>
            </a:pPr>
            <a:r>
              <a:rPr sz="2000" smtClean="0">
                <a:latin typeface="微软雅黑" panose="020B0503020204020204" pitchFamily="34" charset="-122"/>
                <a:ea typeface="微软雅黑" panose="020B0503020204020204" pitchFamily="34" charset="-122"/>
              </a:rPr>
              <a:t>常见微量元素缺乏或过多所造成的疾病</a:t>
            </a:r>
            <a:endParaRPr sz="2000" smtClean="0">
              <a:latin typeface="微软雅黑" panose="020B0503020204020204" pitchFamily="34" charset="-122"/>
              <a:ea typeface="微软雅黑" panose="020B0503020204020204" pitchFamily="34" charset="-122"/>
            </a:endParaRPr>
          </a:p>
        </p:txBody>
      </p:sp>
      <p:pic>
        <p:nvPicPr>
          <p:cNvPr id="1512" name="r9hx458.jpg" descr="id:2147516352;FounderCES"/>
          <p:cNvPicPr>
            <a:picLocks noChangeAspect="1"/>
          </p:cNvPicPr>
          <p:nvPr/>
        </p:nvPicPr>
        <p:blipFill>
          <a:blip r:embed="rId3"/>
          <a:stretch>
            <a:fillRect/>
          </a:stretch>
        </p:blipFill>
        <p:spPr>
          <a:xfrm>
            <a:off x="1312545" y="1950085"/>
            <a:ext cx="1630045" cy="1242695"/>
          </a:xfrm>
          <a:prstGeom prst="rect">
            <a:avLst/>
          </a:prstGeom>
        </p:spPr>
      </p:pic>
      <p:pic>
        <p:nvPicPr>
          <p:cNvPr id="1513" name="r9hx459.jpg" descr="id:2147516359;FounderCES"/>
          <p:cNvPicPr>
            <a:picLocks noChangeAspect="1"/>
          </p:cNvPicPr>
          <p:nvPr/>
        </p:nvPicPr>
        <p:blipFill>
          <a:blip r:embed="rId4"/>
          <a:stretch>
            <a:fillRect/>
          </a:stretch>
        </p:blipFill>
        <p:spPr>
          <a:xfrm>
            <a:off x="3559175" y="1669415"/>
            <a:ext cx="1489710" cy="1523365"/>
          </a:xfrm>
          <a:prstGeom prst="rect">
            <a:avLst/>
          </a:prstGeom>
        </p:spPr>
      </p:pic>
      <p:pic>
        <p:nvPicPr>
          <p:cNvPr id="1514" name="r9hx460.jpg" descr="id:2147516366;FounderCES"/>
          <p:cNvPicPr>
            <a:picLocks noChangeAspect="1"/>
          </p:cNvPicPr>
          <p:nvPr/>
        </p:nvPicPr>
        <p:blipFill>
          <a:blip r:embed="rId5"/>
          <a:stretch>
            <a:fillRect/>
          </a:stretch>
        </p:blipFill>
        <p:spPr>
          <a:xfrm>
            <a:off x="5780405" y="1998345"/>
            <a:ext cx="1629410" cy="1194435"/>
          </a:xfrm>
          <a:prstGeom prst="rect">
            <a:avLst/>
          </a:prstGeom>
        </p:spPr>
      </p:pic>
      <p:sp>
        <p:nvSpPr>
          <p:cNvPr id="5" name="矩形 4"/>
          <p:cNvSpPr/>
          <p:nvPr/>
        </p:nvSpPr>
        <p:spPr>
          <a:xfrm>
            <a:off x="3559175" y="3509645"/>
            <a:ext cx="1607185" cy="80708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氟元素摄入超标导致的氟骨病</a:t>
            </a:r>
            <a:endParaRPr sz="1600" dirty="0" smtClean="0">
              <a:latin typeface="微软雅黑" panose="020B0503020204020204" pitchFamily="34" charset="-122"/>
              <a:ea typeface="微软雅黑" panose="020B0503020204020204" pitchFamily="34" charset="-122"/>
            </a:endParaRPr>
          </a:p>
        </p:txBody>
      </p:sp>
      <p:sp>
        <p:nvSpPr>
          <p:cNvPr id="6" name="矩形 5"/>
          <p:cNvSpPr/>
          <p:nvPr/>
        </p:nvSpPr>
        <p:spPr>
          <a:xfrm>
            <a:off x="5935345" y="3509645"/>
            <a:ext cx="1607185" cy="80708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氟元素摄入超标导致的氟斑牙</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lide(fromBottom)">
                                      <p:cBhvr>
                                        <p:cTn id="24" dur="500"/>
                                        <p:tgtEl>
                                          <p:spTgt spid="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Bottom)">
                                      <p:cBhvr>
                                        <p:cTn id="27" dur="500"/>
                                        <p:tgtEl>
                                          <p:spTgt spid="5"/>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lide(fromBottom)">
                                      <p:cBhvr>
                                        <p:cTn id="30" dur="500"/>
                                        <p:tgtEl>
                                          <p:spTgt spid="6"/>
                                        </p:tgtEl>
                                      </p:cBhvr>
                                    </p:animEffect>
                                  </p:childTnLst>
                                </p:cTn>
                              </p:par>
                              <p:par>
                                <p:cTn id="31" presetID="12" presetClass="entr" presetSubtype="4" fill="hold" nodeType="withEffect">
                                  <p:stCondLst>
                                    <p:cond delay="0"/>
                                  </p:stCondLst>
                                  <p:childTnLst>
                                    <p:set>
                                      <p:cBhvr>
                                        <p:cTn id="32" dur="1" fill="hold">
                                          <p:stCondLst>
                                            <p:cond delay="0"/>
                                          </p:stCondLst>
                                        </p:cTn>
                                        <p:tgtEl>
                                          <p:spTgt spid="1512"/>
                                        </p:tgtEl>
                                        <p:attrNameLst>
                                          <p:attrName>style.visibility</p:attrName>
                                        </p:attrNameLst>
                                      </p:cBhvr>
                                      <p:to>
                                        <p:strVal val="visible"/>
                                      </p:to>
                                    </p:set>
                                    <p:anim calcmode="lin" valueType="num">
                                      <p:cBhvr additive="base">
                                        <p:cTn id="33" dur="500"/>
                                        <p:tgtEl>
                                          <p:spTgt spid="1512"/>
                                        </p:tgtEl>
                                        <p:attrNameLst>
                                          <p:attrName>ppt_y</p:attrName>
                                        </p:attrNameLst>
                                      </p:cBhvr>
                                      <p:tavLst>
                                        <p:tav tm="0">
                                          <p:val>
                                            <p:strVal val="#ppt_y+#ppt_h*1.125000"/>
                                          </p:val>
                                        </p:tav>
                                        <p:tav tm="100000">
                                          <p:val>
                                            <p:strVal val="#ppt_y"/>
                                          </p:val>
                                        </p:tav>
                                      </p:tavLst>
                                    </p:anim>
                                    <p:animEffect transition="in" filter="wipe(up)">
                                      <p:cBhvr>
                                        <p:cTn id="34" dur="500"/>
                                        <p:tgtEl>
                                          <p:spTgt spid="1512"/>
                                        </p:tgtEl>
                                      </p:cBhvr>
                                    </p:animEffect>
                                  </p:childTnLst>
                                </p:cTn>
                              </p:par>
                              <p:par>
                                <p:cTn id="35" presetID="12" presetClass="entr" presetSubtype="4" fill="hold" nodeType="withEffect">
                                  <p:stCondLst>
                                    <p:cond delay="0"/>
                                  </p:stCondLst>
                                  <p:childTnLst>
                                    <p:set>
                                      <p:cBhvr>
                                        <p:cTn id="36" dur="1" fill="hold">
                                          <p:stCondLst>
                                            <p:cond delay="0"/>
                                          </p:stCondLst>
                                        </p:cTn>
                                        <p:tgtEl>
                                          <p:spTgt spid="1513"/>
                                        </p:tgtEl>
                                        <p:attrNameLst>
                                          <p:attrName>style.visibility</p:attrName>
                                        </p:attrNameLst>
                                      </p:cBhvr>
                                      <p:to>
                                        <p:strVal val="visible"/>
                                      </p:to>
                                    </p:set>
                                    <p:anim calcmode="lin" valueType="num">
                                      <p:cBhvr additive="base">
                                        <p:cTn id="37" dur="500"/>
                                        <p:tgtEl>
                                          <p:spTgt spid="1513"/>
                                        </p:tgtEl>
                                        <p:attrNameLst>
                                          <p:attrName>ppt_y</p:attrName>
                                        </p:attrNameLst>
                                      </p:cBhvr>
                                      <p:tavLst>
                                        <p:tav tm="0">
                                          <p:val>
                                            <p:strVal val="#ppt_y+#ppt_h*1.125000"/>
                                          </p:val>
                                        </p:tav>
                                        <p:tav tm="100000">
                                          <p:val>
                                            <p:strVal val="#ppt_y"/>
                                          </p:val>
                                        </p:tav>
                                      </p:tavLst>
                                    </p:anim>
                                    <p:animEffect transition="in" filter="wipe(up)">
                                      <p:cBhvr>
                                        <p:cTn id="38" dur="500"/>
                                        <p:tgtEl>
                                          <p:spTgt spid="1513"/>
                                        </p:tgtEl>
                                      </p:cBhvr>
                                    </p:animEffect>
                                  </p:childTnLst>
                                </p:cTn>
                              </p:par>
                              <p:par>
                                <p:cTn id="39" presetID="12" presetClass="entr" presetSubtype="4" fill="hold" nodeType="withEffect">
                                  <p:stCondLst>
                                    <p:cond delay="0"/>
                                  </p:stCondLst>
                                  <p:childTnLst>
                                    <p:set>
                                      <p:cBhvr>
                                        <p:cTn id="40" dur="1" fill="hold">
                                          <p:stCondLst>
                                            <p:cond delay="0"/>
                                          </p:stCondLst>
                                        </p:cTn>
                                        <p:tgtEl>
                                          <p:spTgt spid="1514"/>
                                        </p:tgtEl>
                                        <p:attrNameLst>
                                          <p:attrName>style.visibility</p:attrName>
                                        </p:attrNameLst>
                                      </p:cBhvr>
                                      <p:to>
                                        <p:strVal val="visible"/>
                                      </p:to>
                                    </p:set>
                                    <p:anim calcmode="lin" valueType="num">
                                      <p:cBhvr additive="base">
                                        <p:cTn id="41" dur="500"/>
                                        <p:tgtEl>
                                          <p:spTgt spid="1514"/>
                                        </p:tgtEl>
                                        <p:attrNameLst>
                                          <p:attrName>ppt_y</p:attrName>
                                        </p:attrNameLst>
                                      </p:cBhvr>
                                      <p:tavLst>
                                        <p:tav tm="0">
                                          <p:val>
                                            <p:strVal val="#ppt_y+#ppt_h*1.125000"/>
                                          </p:val>
                                        </p:tav>
                                        <p:tav tm="100000">
                                          <p:val>
                                            <p:strVal val="#ppt_y"/>
                                          </p:val>
                                        </p:tav>
                                      </p:tavLst>
                                    </p:anim>
                                    <p:animEffect transition="in" filter="wipe(up)">
                                      <p:cBhvr>
                                        <p:cTn id="42" dur="500"/>
                                        <p:tgtEl>
                                          <p:spTgt spid="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11"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501403" y="619472"/>
            <a:ext cx="67183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第十二章  化学与生活</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558359" y="1834814"/>
            <a:ext cx="41675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课题3　有机合成材料</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44551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504231" y="1117241"/>
            <a:ext cx="1236980" cy="52451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981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有机化合物</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1056005" y="1641475"/>
            <a:ext cx="7240270" cy="237680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(1)由于CO、CO</a:t>
            </a:r>
            <a:r>
              <a:rPr sz="2000" baseline="-25000" smtClean="0">
                <a:latin typeface="微软雅黑" panose="020B0503020204020204" pitchFamily="34" charset="-122"/>
                <a:ea typeface="微软雅黑" panose="020B0503020204020204" pitchFamily="34" charset="-122"/>
              </a:rPr>
              <a:t>2</a:t>
            </a:r>
            <a:r>
              <a:rPr sz="2000" smtClean="0">
                <a:latin typeface="微软雅黑" panose="020B0503020204020204" pitchFamily="34" charset="-122"/>
                <a:ea typeface="微软雅黑" panose="020B0503020204020204" pitchFamily="34" charset="-122"/>
              </a:rPr>
              <a:t>、H</a:t>
            </a:r>
            <a:r>
              <a:rPr sz="2000" baseline="-25000" smtClean="0">
                <a:latin typeface="微软雅黑" panose="020B0503020204020204" pitchFamily="34" charset="-122"/>
                <a:ea typeface="微软雅黑" panose="020B0503020204020204" pitchFamily="34" charset="-122"/>
              </a:rPr>
              <a:t>2</a:t>
            </a:r>
            <a:r>
              <a:rPr sz="2000" smtClean="0">
                <a:latin typeface="微软雅黑" panose="020B0503020204020204" pitchFamily="34" charset="-122"/>
                <a:ea typeface="微软雅黑" panose="020B0503020204020204" pitchFamily="34" charset="-122"/>
              </a:rPr>
              <a:t>CO</a:t>
            </a:r>
            <a:r>
              <a:rPr sz="2000" baseline="-25000" smtClean="0">
                <a:latin typeface="微软雅黑" panose="020B0503020204020204" pitchFamily="34" charset="-122"/>
                <a:ea typeface="微软雅黑" panose="020B0503020204020204" pitchFamily="34" charset="-122"/>
              </a:rPr>
              <a:t>3</a:t>
            </a:r>
            <a:r>
              <a:rPr sz="2000" smtClean="0">
                <a:latin typeface="微软雅黑" panose="020B0503020204020204" pitchFamily="34" charset="-122"/>
                <a:ea typeface="微软雅黑" panose="020B0503020204020204" pitchFamily="34" charset="-122"/>
              </a:rPr>
              <a:t>和碳酸盐等物质具有无机化合物的特点,因此把它们看作是无机物。金刚石、石墨等虽然含有碳元素,</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但属于单质,也不是有机物。</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(2)地球上一切生命体中都含有有机物。食物中的有机物主要有糖类、蛋白质、油脂和维生素。</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1501403" y="619472"/>
            <a:ext cx="67183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第十二章  化学与生活</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558359" y="1834814"/>
            <a:ext cx="54248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课题1　人类重要的营养物质</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35026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36299" y="1122956"/>
            <a:ext cx="1172845" cy="51308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29819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有机化合物</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661670" y="1635760"/>
            <a:ext cx="7683500" cy="237680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无机物与有机物在性质及反应上的差别只是相对的、有条件的,不同的有机物有其特殊的性质。例如,乙醇、乙酸、乙醛、丙酮能与水以任意比互溶;四氯化碳、二氟二溴甲烷等有机物不但不能燃烧,反而可以用来灭火;乙酸及其金属盐能在水溶液中电离,三氯乙酸是一种强酸;</a:t>
            </a:r>
            <a:endParaRPr sz="2000" smtClean="0">
              <a:latin typeface="微软雅黑" panose="020B0503020204020204" pitchFamily="34" charset="-122"/>
              <a:ea typeface="微软雅黑" panose="020B0503020204020204" pitchFamily="34" charset="-122"/>
            </a:endParaRPr>
          </a:p>
          <a:p>
            <a:pPr>
              <a:lnSpc>
                <a:spcPct val="150000"/>
              </a:lnSpc>
            </a:pPr>
            <a:r>
              <a:rPr sz="2000" smtClean="0">
                <a:latin typeface="微软雅黑" panose="020B0503020204020204" pitchFamily="34" charset="-122"/>
                <a:ea typeface="微软雅黑" panose="020B0503020204020204" pitchFamily="34" charset="-122"/>
              </a:rPr>
              <a:t>有些反应,如烷烃的热裂解和三硝基甲苯的爆炸都是瞬间完成的。</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82968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499152" y="978176"/>
            <a:ext cx="1247140" cy="51435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641350" y="1379220"/>
            <a:ext cx="7327265" cy="3392170"/>
          </a:xfrm>
          <a:prstGeom prst="rect">
            <a:avLst/>
          </a:prstGeom>
        </p:spPr>
        <p:txBody>
          <a:bodyPr wrap="square" lIns="68580" tIns="34290" rIns="68580" bIns="34290">
            <a:spAutoFit/>
          </a:bodyPr>
          <a:p>
            <a:pPr>
              <a:lnSpc>
                <a:spcPct val="150000"/>
              </a:lnSpc>
            </a:pPr>
            <a:r>
              <a:rPr sz="1800" smtClean="0">
                <a:latin typeface="微软雅黑" panose="020B0503020204020204" pitchFamily="34" charset="-122"/>
                <a:ea typeface="微软雅黑" panose="020B0503020204020204" pitchFamily="34" charset="-122"/>
              </a:rPr>
              <a:t>医用高分子材料:生物医学高分子简称医用高分子,是一类令人瞩目的功能高分子材料。它已渗入医学和生命科学的多个部门并应用于临床的诊断与治疗。特别是直接与体液接触的或可植入体内的所谓“生物材料”,</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它们必须无毒,有良好的生物相容性和稳定性,有足够的机械强度,而且易于加工、消毒。</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医用高分子材料制品种类繁多。从颅骨到脚趾骨,从内脏到皮肤,从血液到五官都已有人工的高分子代用品。与此同时,高分子药物及固定化酶、</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人工细胞、标记细胞、免疫吸附剂等也在迅速发展。</a:t>
            </a:r>
            <a:endParaRPr sz="18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5490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36299" y="1122956"/>
            <a:ext cx="1172845" cy="51308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661035" y="1469390"/>
            <a:ext cx="7683500" cy="3392170"/>
          </a:xfrm>
          <a:prstGeom prst="rect">
            <a:avLst/>
          </a:prstGeom>
        </p:spPr>
        <p:txBody>
          <a:bodyPr wrap="square" lIns="68580" tIns="34290" rIns="68580" bIns="34290">
            <a:spAutoFit/>
          </a:bodyPr>
          <a:lstStyle/>
          <a:p>
            <a:pPr>
              <a:lnSpc>
                <a:spcPct val="150000"/>
              </a:lnSpc>
            </a:pPr>
            <a:r>
              <a:rPr sz="1800" smtClean="0">
                <a:latin typeface="微软雅黑" panose="020B0503020204020204" pitchFamily="34" charset="-122"/>
                <a:ea typeface="微软雅黑" panose="020B0503020204020204" pitchFamily="34" charset="-122"/>
              </a:rPr>
              <a:t>可降解塑料</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可降解塑料是指在较短的时间内、在自然界的条件下能够自行降解的塑料。</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可降解塑料一般分为四大类:(1)光降解塑料——在塑料中掺入光敏剂,在日照下使塑料逐渐分解掉。它属于较早一代的降解塑料,其缺点是降解时间因日照和气候变化难以预测,因而无法控制降解时间。(2)生物降解塑料——指在自然界微生物(如细菌、霉菌和藻类)的作用下,可完全分解为低分子化合物的塑料。其特点是贮存运输方便,只要保持干燥,不需避光,应用范围广,不但可以用于农用地膜、包装袋,而且广泛用于医药领域。</a:t>
            </a:r>
            <a:endParaRPr sz="18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5490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36299" y="1122956"/>
            <a:ext cx="1172845" cy="51308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716280" y="1635760"/>
            <a:ext cx="7496175" cy="2145665"/>
          </a:xfrm>
          <a:prstGeom prst="rect">
            <a:avLst/>
          </a:prstGeom>
        </p:spPr>
        <p:txBody>
          <a:bodyPr wrap="square" lIns="68580" tIns="34290" rIns="68580" bIns="34290">
            <a:spAutoFit/>
          </a:bodyPr>
          <a:lstStyle/>
          <a:p>
            <a:pPr>
              <a:lnSpc>
                <a:spcPct val="150000"/>
              </a:lnSpc>
            </a:pPr>
            <a:r>
              <a:rPr sz="1800" smtClean="0">
                <a:latin typeface="微软雅黑" panose="020B0503020204020204" pitchFamily="34" charset="-122"/>
                <a:ea typeface="微软雅黑" panose="020B0503020204020204" pitchFamily="34" charset="-122"/>
              </a:rPr>
              <a:t>(3)光-生物降解塑料——光降解和微生物降解相结合的一类塑料,它同时具有光和微生物降解塑料的特点。(4)水降解塑料——在塑料中添加吸水性物质,用完后弃于水中即能溶解掉,主要用于医药卫生用具方面(如医用手套等),便于销毁和消毒处理。在四类可降解塑料中,生物降解塑料随着现代生物技术的发展越来越受到重视,成为研究开发的新热点。</a:t>
            </a:r>
            <a:endParaRPr sz="18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371411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572770" y="1630680"/>
            <a:ext cx="7432040" cy="228409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自来水管道材料的变迁:</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(1)铸铁管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优点是价廉、耐腐蚀,使用长久。缺点是密度大,抗冲击能力比钢管差。</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(2)镀锌钢管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优点是抗冲击能力强、价格便宜,但因其在70~90 ℃的热水中易受腐蚀,所以热水供应管使用铜管或黄铜管较多。</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371411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572770" y="1630680"/>
            <a:ext cx="7331710" cy="265366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(3)铜管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铜管因其比钢管价格高,以前只用于高级建筑物的热水供应管和冷水管。但是由于铜管具有许多优点,近年来不仅用作热水供应管和冷水管,给水管乃至排水管也有使用。</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(4)黄铜管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黄铜管的许多特点比纯铜管更优,但缺点是价格高、密度大(比钢管的密度还大),因而施工操作难度大。</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371411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572770" y="1544320"/>
            <a:ext cx="7432040" cy="302323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(5)聚氯乙烯管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优点是对多种物质的耐腐蚀性强,常用于含有水处理剂的管道。为了改善聚氯乙烯管的抗冲击能力,还研制和使用了硬聚氯乙烯管材。</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(6)聚丙烯管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聚丙烯管是塑料管中最耐热的管材,主要用于温泉引水管道和热水供应管道。</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(7)聚乙烯管</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它除了具有塑料管材的一般优点外,还很柔软,可以卷成卷,便于搬运和安装,耐冲击性是硬聚氯乙烯的数十倍,而密度却只有硬聚氯乙烯的          。</a:t>
            </a:r>
            <a:endParaRPr sz="1600" dirty="0" smtClean="0">
              <a:latin typeface="微软雅黑" panose="020B0503020204020204" pitchFamily="34" charset="-122"/>
              <a:ea typeface="微软雅黑" panose="020B0503020204020204" pitchFamily="34" charset="-122"/>
            </a:endParaRPr>
          </a:p>
        </p:txBody>
      </p:sp>
      <p:graphicFrame>
        <p:nvGraphicFramePr>
          <p:cNvPr id="3" name="表格 2"/>
          <p:cNvGraphicFramePr/>
          <p:nvPr/>
        </p:nvGraphicFramePr>
        <p:xfrm>
          <a:off x="5442585" y="4083685"/>
          <a:ext cx="419735" cy="609600"/>
        </p:xfrm>
        <a:graphic>
          <a:graphicData uri="http://schemas.openxmlformats.org/drawingml/2006/table">
            <a:tbl>
              <a:tblPr firstRow="1" bandRow="1">
                <a:tableStyleId>{5C22544A-7EE6-4342-B048-85BDC9FD1C3A}</a:tableStyleId>
              </a:tblPr>
              <a:tblGrid>
                <a:gridCol w="419735"/>
              </a:tblGrid>
              <a:tr h="304800">
                <a:tc>
                  <a:txBody>
                    <a:bodyPr/>
                    <a:p>
                      <a:pPr algn="ctr">
                        <a:buNone/>
                      </a:pPr>
                      <a:r>
                        <a:rPr lang="en-US" altLang="zh-CN" b="0">
                          <a:ln>
                            <a:noFill/>
                          </a:ln>
                          <a:solidFill>
                            <a:schemeClr val="tx1"/>
                          </a:solidFill>
                          <a:latin typeface="微软雅黑" panose="020B0503020204020204" pitchFamily="34" charset="-122"/>
                          <a:ea typeface="微软雅黑" panose="020B0503020204020204" pitchFamily="34" charset="-122"/>
                        </a:rPr>
                        <a:t>2</a:t>
                      </a:r>
                      <a:endParaRPr lang="en-US" altLang="zh-CN" b="0">
                        <a:ln>
                          <a:noFill/>
                        </a:ln>
                        <a:solidFill>
                          <a:schemeClr val="tx1"/>
                        </a:solidFill>
                        <a:latin typeface="微软雅黑" panose="020B0503020204020204" pitchFamily="34" charset="-122"/>
                        <a:ea typeface="微软雅黑" panose="020B0503020204020204" pitchFamily="34" charset="-122"/>
                      </a:endParaRPr>
                    </a:p>
                  </a:txBody>
                  <a:tcPr anchor="ctr" anchorCtr="0">
                    <a:lnL>
                      <a:noFill/>
                    </a:lnL>
                    <a:lnR>
                      <a:noFill/>
                    </a:lnR>
                    <a:lnT>
                      <a:noFill/>
                    </a:lnT>
                    <a:lnB w="12700">
                      <a:solidFill>
                        <a:schemeClr val="tx1"/>
                      </a:solidFill>
                      <a:prstDash val="solid"/>
                    </a:lnB>
                    <a:lnTlToBr>
                      <a:noFill/>
                    </a:lnTlToBr>
                    <a:lnBlToTr>
                      <a:noFill/>
                    </a:lnBlToTr>
                    <a:noFill/>
                  </a:tcPr>
                </a:tc>
              </a:tr>
              <a:tr h="304800">
                <a:tc>
                  <a:txBody>
                    <a:bodyPr/>
                    <a:p>
                      <a:pPr algn="ctr">
                        <a:buNone/>
                      </a:pPr>
                      <a:r>
                        <a:rPr lang="en-US" altLang="zh-CN" b="0">
                          <a:ln>
                            <a:noFill/>
                          </a:ln>
                          <a:solidFill>
                            <a:schemeClr val="tx1"/>
                          </a:solidFill>
                          <a:latin typeface="微软雅黑" panose="020B0503020204020204" pitchFamily="34" charset="-122"/>
                          <a:ea typeface="微软雅黑" panose="020B0503020204020204" pitchFamily="34" charset="-122"/>
                        </a:rPr>
                        <a:t>3</a:t>
                      </a:r>
                      <a:endParaRPr lang="en-US" altLang="zh-CN" b="0">
                        <a:ln>
                          <a:noFill/>
                        </a:ln>
                        <a:solidFill>
                          <a:schemeClr val="tx1"/>
                        </a:solidFill>
                        <a:latin typeface="微软雅黑" panose="020B0503020204020204" pitchFamily="34" charset="-122"/>
                        <a:ea typeface="微软雅黑" panose="020B0503020204020204" pitchFamily="34" charset="-122"/>
                      </a:endParaRPr>
                    </a:p>
                  </a:txBody>
                  <a:tcPr anchor="ctr" anchorCtr="0">
                    <a:lnL>
                      <a:noFill/>
                    </a:lnL>
                    <a:lnR>
                      <a:noFill/>
                    </a:lnR>
                    <a:lnT w="12700">
                      <a:solidFill>
                        <a:schemeClr val="tx1"/>
                      </a:solidFill>
                      <a:prstDash val="solid"/>
                    </a:lnT>
                    <a:lnB>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ppt_y</p:attrName>
                                        </p:attrNameLst>
                                      </p:cBhvr>
                                      <p:tavLst>
                                        <p:tav tm="0">
                                          <p:val>
                                            <p:strVal val="#ppt_y+#ppt_h*1.125000"/>
                                          </p:val>
                                        </p:tav>
                                        <p:tav tm="100000">
                                          <p:val>
                                            <p:strVal val="#ppt_y"/>
                                          </p:val>
                                        </p:tav>
                                      </p:tavLst>
                                    </p:anim>
                                    <p:animEffect transition="in" filter="wipe(up)">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0232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499152" y="978176"/>
            <a:ext cx="1247140" cy="51435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白色污染</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641350" y="1314450"/>
            <a:ext cx="7327265" cy="3808095"/>
          </a:xfrm>
          <a:prstGeom prst="rect">
            <a:avLst/>
          </a:prstGeom>
        </p:spPr>
        <p:txBody>
          <a:bodyPr wrap="square" lIns="68580" tIns="34290" rIns="68580" bIns="34290">
            <a:spAutoFit/>
          </a:bodyPr>
          <a:p>
            <a:pPr>
              <a:lnSpc>
                <a:spcPct val="150000"/>
              </a:lnSpc>
            </a:pPr>
            <a:r>
              <a:rPr sz="1800" smtClean="0">
                <a:latin typeface="微软雅黑" panose="020B0503020204020204" pitchFamily="34" charset="-122"/>
                <a:ea typeface="微软雅黑" panose="020B0503020204020204" pitchFamily="34" charset="-122"/>
              </a:rPr>
              <a:t>废弃塑料的资源化</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利用回收的废塑料使之资源化的方法很多,主要有如下三类:</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(1)直接作为材料</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这类方法常称为材料再循环。对于材料为聚乙烯、聚丙烯、聚氯乙烯等热塑性废塑料制品,可以分类、清洗后再加热熔融,使其重塑成为新制品。</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对于热固性塑料制品,由于它的不熔、不溶性,再利用的途径主要是把它粉碎后加入黏合剂作为加热成型产品的填料。</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(2)制单体和燃料油。</a:t>
            </a:r>
            <a:endParaRPr sz="1800" smtClean="0">
              <a:latin typeface="微软雅黑" panose="020B0503020204020204" pitchFamily="34" charset="-122"/>
              <a:ea typeface="微软雅黑" panose="020B0503020204020204" pitchFamily="34" charset="-122"/>
            </a:endParaRPr>
          </a:p>
          <a:p>
            <a:pPr>
              <a:lnSpc>
                <a:spcPct val="150000"/>
              </a:lnSpc>
            </a:pPr>
            <a:r>
              <a:rPr sz="1800" smtClean="0">
                <a:latin typeface="微软雅黑" panose="020B0503020204020204" pitchFamily="34" charset="-122"/>
                <a:ea typeface="微软雅黑" panose="020B0503020204020204" pitchFamily="34" charset="-122"/>
              </a:rPr>
              <a:t>(3)制燃料气。</a:t>
            </a:r>
            <a:endParaRPr sz="18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12229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499152" y="1115018"/>
            <a:ext cx="1247140" cy="5289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白色污染</a:t>
            </a:r>
            <a:endParaRPr lang="zh-CN" altLang="en-US" sz="27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3782695" y="3178175"/>
            <a:ext cx="1607185" cy="437515"/>
          </a:xfrm>
          <a:prstGeom prst="rect">
            <a:avLst/>
          </a:prstGeom>
        </p:spPr>
        <p:txBody>
          <a:bodyPr wrap="square" lIns="68580" tIns="34290" rIns="68580" bIns="34290">
            <a:spAutoFit/>
          </a:bodyPr>
          <a:p>
            <a:pPr>
              <a:lnSpc>
                <a:spcPct val="150000"/>
              </a:lnSpc>
            </a:pPr>
            <a:r>
              <a:rPr lang="zh-CN" altLang="en-US" sz="1600" dirty="0" smtClean="0">
                <a:latin typeface="微软雅黑" panose="020B0503020204020204" pitchFamily="34" charset="-122"/>
                <a:ea typeface="微软雅黑" panose="020B0503020204020204" pitchFamily="34" charset="-122"/>
              </a:rPr>
              <a:t>白色污染</a:t>
            </a:r>
            <a:endParaRPr lang="zh-CN" altLang="en-US" sz="1600" dirty="0" smtClean="0">
              <a:latin typeface="微软雅黑" panose="020B0503020204020204" pitchFamily="34" charset="-122"/>
              <a:ea typeface="微软雅黑" panose="020B0503020204020204" pitchFamily="34" charset="-122"/>
            </a:endParaRPr>
          </a:p>
        </p:txBody>
      </p:sp>
      <p:pic>
        <p:nvPicPr>
          <p:cNvPr id="1558" name="r9hx474.jpg" descr="id:2147516797;FounderCES"/>
          <p:cNvPicPr>
            <a:picLocks noChangeAspect="1"/>
          </p:cNvPicPr>
          <p:nvPr/>
        </p:nvPicPr>
        <p:blipFill>
          <a:blip r:embed="rId3"/>
          <a:stretch>
            <a:fillRect/>
          </a:stretch>
        </p:blipFill>
        <p:spPr>
          <a:xfrm>
            <a:off x="3123565" y="1762760"/>
            <a:ext cx="2266315" cy="1156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Bottom)">
                                      <p:cBhvr>
                                        <p:cTn id="20" dur="500"/>
                                        <p:tgtEl>
                                          <p:spTgt spid="4"/>
                                        </p:tgtEl>
                                      </p:cBhvr>
                                    </p:animEffect>
                                  </p:childTnLst>
                                </p:cTn>
                              </p:par>
                              <p:par>
                                <p:cTn id="21" presetID="12" presetClass="entr" presetSubtype="4" fill="hold" nodeType="withEffect">
                                  <p:stCondLst>
                                    <p:cond delay="0"/>
                                  </p:stCondLst>
                                  <p:childTnLst>
                                    <p:set>
                                      <p:cBhvr>
                                        <p:cTn id="22" dur="1" fill="hold">
                                          <p:stCondLst>
                                            <p:cond delay="0"/>
                                          </p:stCondLst>
                                        </p:cTn>
                                        <p:tgtEl>
                                          <p:spTgt spid="1558"/>
                                        </p:tgtEl>
                                        <p:attrNameLst>
                                          <p:attrName>style.visibility</p:attrName>
                                        </p:attrNameLst>
                                      </p:cBhvr>
                                      <p:to>
                                        <p:strVal val="visible"/>
                                      </p:to>
                                    </p:set>
                                    <p:anim calcmode="lin" valueType="num">
                                      <p:cBhvr additive="base">
                                        <p:cTn id="23" dur="500"/>
                                        <p:tgtEl>
                                          <p:spTgt spid="1558"/>
                                        </p:tgtEl>
                                        <p:attrNameLst>
                                          <p:attrName>ppt_y</p:attrName>
                                        </p:attrNameLst>
                                      </p:cBhvr>
                                      <p:tavLst>
                                        <p:tav tm="0">
                                          <p:val>
                                            <p:strVal val="#ppt_y+#ppt_h*1.125000"/>
                                          </p:val>
                                        </p:tav>
                                        <p:tav tm="100000">
                                          <p:val>
                                            <p:strVal val="#ppt_y"/>
                                          </p:val>
                                        </p:tav>
                                      </p:tavLst>
                                    </p:anim>
                                    <p:animEffect transition="in" filter="wipe(up)">
                                      <p:cBhvr>
                                        <p:cTn id="24" dur="500"/>
                                        <p:tgtEl>
                                          <p:spTgt spid="1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76209" y="1125058"/>
            <a:ext cx="1142365" cy="471170"/>
          </a:xfrm>
          <a:prstGeom prst="rect">
            <a:avLst/>
          </a:prstGeom>
        </p:spPr>
      </p:pic>
      <p:grpSp>
        <p:nvGrpSpPr>
          <p:cNvPr id="2" name="组合 18"/>
          <p:cNvGrpSpPr/>
          <p:nvPr/>
        </p:nvGrpSpPr>
        <p:grpSpPr>
          <a:xfrm>
            <a:off x="253365" y="0"/>
            <a:ext cx="420687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新型有机合成材料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476250" y="1436370"/>
            <a:ext cx="7731760" cy="302323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复合材料</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(1)聚合物基复合材料</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主要是指纤维增强聚合物材料。例如,将碳纤维包埋在环氧树脂中使复合材料强度增加,</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用于制造网球拍、高尔夫球杆和雪橇等。</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(2)陶瓷基复合材料</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为改变陶瓷的脆性,将石墨或聚合物纤维包埋在陶瓷中,制成的复合材料有一定的韧性,</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不易碎裂,而且可以在极高的温度下使用。这类陶瓷基复合材料有望成为汽车、火箭发动机的新型结构材料。金属网陶瓷基材料具有超强刚性,可作为防弹衣的材料。</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16" name="图片 15" descr="D:\工作\很多图\刷拓展.png刷拓展"/>
          <p:cNvPicPr>
            <a:picLocks noChangeAspect="1"/>
          </p:cNvPicPr>
          <p:nvPr/>
        </p:nvPicPr>
        <p:blipFill>
          <a:blip r:embed="rId2"/>
          <a:srcRect/>
          <a:stretch>
            <a:fillRect/>
          </a:stretch>
        </p:blipFill>
        <p:spPr>
          <a:xfrm>
            <a:off x="467637" y="1106960"/>
            <a:ext cx="1159510" cy="507365"/>
          </a:xfrm>
          <a:prstGeom prst="rect">
            <a:avLst/>
          </a:prstGeom>
        </p:spPr>
      </p:pic>
      <p:grpSp>
        <p:nvGrpSpPr>
          <p:cNvPr id="2" name="组合 18"/>
          <p:cNvGrpSpPr/>
          <p:nvPr/>
        </p:nvGrpSpPr>
        <p:grpSpPr>
          <a:xfrm>
            <a:off x="253365" y="0"/>
            <a:ext cx="478726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3535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食物中的六大营养素</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602615" y="1614170"/>
            <a:ext cx="7599045"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香烟的烟气中含有几百种对人体有害的物质,毒害作用大的有一氧化碳、尼古丁(烟碱)和含有致癌物(苯并芘、二噁英等)的焦油等。长期吸烟的人易患冠心病、肺气肿、肺癌等疾病,大量吸烟能使人中毒死亡,所以青少年一定不要吸烟。</a:t>
            </a:r>
            <a:endParaRPr sz="2000" dirty="0" smtClean="0">
              <a:latin typeface="微软雅黑" panose="020B0503020204020204" pitchFamily="34" charset="-122"/>
              <a:ea typeface="微软雅黑" panose="020B0503020204020204" pitchFamily="34" charset="-122"/>
            </a:endParaRPr>
          </a:p>
        </p:txBody>
      </p:sp>
      <p:pic>
        <p:nvPicPr>
          <p:cNvPr id="1442" name="r9hx445.jpg" descr="id:2147515756;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3299460" y="3332480"/>
            <a:ext cx="2204720" cy="1388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lide(fromBottom)">
                                      <p:cBhvr>
                                        <p:cTn id="23" dur="500"/>
                                        <p:tgtEl>
                                          <p:spTgt spid="14"/>
                                        </p:tgtEl>
                                      </p:cBhvr>
                                    </p:animEffect>
                                  </p:childTnLst>
                                </p:cTn>
                              </p:par>
                              <p:par>
                                <p:cTn id="24" presetID="12" presetClass="entr" presetSubtype="4" fill="hold" nodeType="withEffect">
                                  <p:stCondLst>
                                    <p:cond delay="0"/>
                                  </p:stCondLst>
                                  <p:childTnLst>
                                    <p:set>
                                      <p:cBhvr>
                                        <p:cTn id="25" dur="1" fill="hold">
                                          <p:stCondLst>
                                            <p:cond delay="0"/>
                                          </p:stCondLst>
                                        </p:cTn>
                                        <p:tgtEl>
                                          <p:spTgt spid="1442"/>
                                        </p:tgtEl>
                                        <p:attrNameLst>
                                          <p:attrName>style.visibility</p:attrName>
                                        </p:attrNameLst>
                                      </p:cBhvr>
                                      <p:to>
                                        <p:strVal val="visible"/>
                                      </p:to>
                                    </p:set>
                                    <p:anim calcmode="lin" valueType="num">
                                      <p:cBhvr additive="base">
                                        <p:cTn id="26" dur="500"/>
                                        <p:tgtEl>
                                          <p:spTgt spid="1442"/>
                                        </p:tgtEl>
                                        <p:attrNameLst>
                                          <p:attrName>ppt_y</p:attrName>
                                        </p:attrNameLst>
                                      </p:cBhvr>
                                      <p:tavLst>
                                        <p:tav tm="0">
                                          <p:val>
                                            <p:strVal val="#ppt_y+#ppt_h*1.125000"/>
                                          </p:val>
                                        </p:tav>
                                        <p:tav tm="100000">
                                          <p:val>
                                            <p:strVal val="#ppt_y"/>
                                          </p:val>
                                        </p:tav>
                                      </p:tavLst>
                                    </p:anim>
                                    <p:animEffect transition="in" filter="wipe(up)">
                                      <p:cBhvr>
                                        <p:cTn id="27" dur="500"/>
                                        <p:tgtEl>
                                          <p:spTgt spid="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76209" y="1125058"/>
            <a:ext cx="1142365" cy="471170"/>
          </a:xfrm>
          <a:prstGeom prst="rect">
            <a:avLst/>
          </a:prstGeom>
        </p:spPr>
      </p:pic>
      <p:grpSp>
        <p:nvGrpSpPr>
          <p:cNvPr id="2" name="组合 18"/>
          <p:cNvGrpSpPr/>
          <p:nvPr/>
        </p:nvGrpSpPr>
        <p:grpSpPr>
          <a:xfrm>
            <a:off x="253365" y="0"/>
            <a:ext cx="420687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新型有机合成材料</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769620" y="2000250"/>
            <a:ext cx="7235190" cy="1915160"/>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复合材料</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(3)金属基复合材料</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在金属表面涂层,可以保护金属表面或使金属表面具有某种特殊功能,如金属表面涂油漆可以抗腐蚀;金属表面作搪瓷内衬可制造化学反应釜;金属表面镀铬可使表面光亮。</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淘应用.png淘应用"/>
          <p:cNvPicPr>
            <a:picLocks noChangeAspect="1"/>
          </p:cNvPicPr>
          <p:nvPr/>
        </p:nvPicPr>
        <p:blipFill>
          <a:blip r:embed="rId3"/>
          <a:srcRect/>
          <a:stretch>
            <a:fillRect/>
          </a:stretch>
        </p:blipFill>
        <p:spPr>
          <a:xfrm>
            <a:off x="476209" y="1125058"/>
            <a:ext cx="1142365" cy="471170"/>
          </a:xfrm>
          <a:prstGeom prst="rect">
            <a:avLst/>
          </a:prstGeom>
        </p:spPr>
      </p:pic>
      <p:grpSp>
        <p:nvGrpSpPr>
          <p:cNvPr id="2" name="组合 18"/>
          <p:cNvGrpSpPr/>
          <p:nvPr/>
        </p:nvGrpSpPr>
        <p:grpSpPr>
          <a:xfrm>
            <a:off x="253365" y="0"/>
            <a:ext cx="234886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2961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蛋白质</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770255" y="1757045"/>
            <a:ext cx="5863590" cy="256159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甲醛的水溶液俗称福尔马林,甲醛会与蛋白质发生反应,破坏蛋白质的结构,使其变质,故常用来制作动物标本。但常有些不法商贩用甲醛水溶液浸泡水产品,使它们保持色泽鲜亮,富有弹性,而且长期贮存不易腐烂。食用甲醛水溶液浸泡过的水产品,会侵蚀消化道,使消化道内的蛋白质变性而危害人体健康。</a:t>
            </a:r>
            <a:endParaRPr sz="1800" dirty="0" smtClean="0">
              <a:latin typeface="微软雅黑" panose="020B0503020204020204" pitchFamily="34" charset="-122"/>
              <a:ea typeface="微软雅黑" panose="020B0503020204020204" pitchFamily="34" charset="-122"/>
            </a:endParaRPr>
          </a:p>
        </p:txBody>
      </p:sp>
      <p:pic>
        <p:nvPicPr>
          <p:cNvPr id="1445" name="r9hx447.jpg" descr="id:2147515778;FounderCES"/>
          <p:cNvPicPr>
            <a:picLocks noChangeAspect="1"/>
          </p:cNvPicPr>
          <p:nvPr/>
        </p:nvPicPr>
        <p:blipFill>
          <a:blip r:embed="rId4"/>
          <a:stretch>
            <a:fillRect/>
          </a:stretch>
        </p:blipFill>
        <p:spPr>
          <a:xfrm>
            <a:off x="6840220" y="1430020"/>
            <a:ext cx="1264285" cy="1310640"/>
          </a:xfrm>
          <a:prstGeom prst="rect">
            <a:avLst/>
          </a:prstGeom>
        </p:spPr>
      </p:pic>
      <p:pic>
        <p:nvPicPr>
          <p:cNvPr id="1446" name="r9hx448.jpg" descr="id:2147515785;FounderCES"/>
          <p:cNvPicPr>
            <a:picLocks noChangeAspect="1"/>
          </p:cNvPicPr>
          <p:nvPr/>
        </p:nvPicPr>
        <p:blipFill>
          <a:blip r:embed="rId5"/>
          <a:stretch>
            <a:fillRect/>
          </a:stretch>
        </p:blipFill>
        <p:spPr>
          <a:xfrm>
            <a:off x="6865938" y="3106103"/>
            <a:ext cx="1212215" cy="12122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446"/>
                                        </p:tgtEl>
                                        <p:attrNameLst>
                                          <p:attrName>style.visibility</p:attrName>
                                        </p:attrNameLst>
                                      </p:cBhvr>
                                      <p:to>
                                        <p:strVal val="visible"/>
                                      </p:to>
                                    </p:set>
                                    <p:anim calcmode="lin" valueType="num">
                                      <p:cBhvr additive="base">
                                        <p:cTn id="36" dur="500"/>
                                        <p:tgtEl>
                                          <p:spTgt spid="1446"/>
                                        </p:tgtEl>
                                        <p:attrNameLst>
                                          <p:attrName>ppt_y</p:attrName>
                                        </p:attrNameLst>
                                      </p:cBhvr>
                                      <p:tavLst>
                                        <p:tav tm="0">
                                          <p:val>
                                            <p:strVal val="#ppt_y+#ppt_h*1.125000"/>
                                          </p:val>
                                        </p:tav>
                                        <p:tav tm="100000">
                                          <p:val>
                                            <p:strVal val="#ppt_y"/>
                                          </p:val>
                                        </p:tav>
                                      </p:tavLst>
                                    </p:anim>
                                    <p:animEffect transition="in" filter="wipe(up)">
                                      <p:cBhvr>
                                        <p:cTn id="37" dur="500"/>
                                        <p:tgtEl>
                                          <p:spTgt spid="1446"/>
                                        </p:tgtEl>
                                      </p:cBhvr>
                                    </p:animEffect>
                                  </p:childTnLst>
                                </p:cTn>
                              </p:par>
                              <p:par>
                                <p:cTn id="38" presetID="12" presetClass="entr" presetSubtype="4" fill="hold" nodeType="withEffect">
                                  <p:stCondLst>
                                    <p:cond delay="0"/>
                                  </p:stCondLst>
                                  <p:childTnLst>
                                    <p:set>
                                      <p:cBhvr>
                                        <p:cTn id="39" dur="1" fill="hold">
                                          <p:stCondLst>
                                            <p:cond delay="0"/>
                                          </p:stCondLst>
                                        </p:cTn>
                                        <p:tgtEl>
                                          <p:spTgt spid="1445"/>
                                        </p:tgtEl>
                                        <p:attrNameLst>
                                          <p:attrName>style.visibility</p:attrName>
                                        </p:attrNameLst>
                                      </p:cBhvr>
                                      <p:to>
                                        <p:strVal val="visible"/>
                                      </p:to>
                                    </p:set>
                                    <p:anim calcmode="lin" valueType="num">
                                      <p:cBhvr additive="base">
                                        <p:cTn id="40" dur="500"/>
                                        <p:tgtEl>
                                          <p:spTgt spid="1445"/>
                                        </p:tgtEl>
                                        <p:attrNameLst>
                                          <p:attrName>ppt_y</p:attrName>
                                        </p:attrNameLst>
                                      </p:cBhvr>
                                      <p:tavLst>
                                        <p:tav tm="0">
                                          <p:val>
                                            <p:strVal val="#ppt_y+#ppt_h*1.125000"/>
                                          </p:val>
                                        </p:tav>
                                        <p:tav tm="100000">
                                          <p:val>
                                            <p:strVal val="#ppt_y"/>
                                          </p:val>
                                        </p:tav>
                                      </p:tavLst>
                                    </p:anim>
                                    <p:animEffect transition="in" filter="wipe(up)">
                                      <p:cBhvr>
                                        <p:cTn id="41" dur="500"/>
                                        <p:tgtEl>
                                          <p:spTgt spid="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39458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小实验.png小实验"/>
          <p:cNvPicPr>
            <a:picLocks noChangeAspect="1"/>
          </p:cNvPicPr>
          <p:nvPr/>
        </p:nvPicPr>
        <p:blipFill>
          <a:blip r:embed="rId1"/>
          <a:srcRect/>
          <a:stretch>
            <a:fillRect/>
          </a:stretch>
        </p:blipFill>
        <p:spPr>
          <a:xfrm>
            <a:off x="497247" y="1122956"/>
            <a:ext cx="1250950" cy="51308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糖类</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724535" y="1635760"/>
            <a:ext cx="545782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淀粉的检验</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淀粉与单质碘作用呈现蓝色,可以利用这个原理检验淀粉。例如:在切开的新鲜马铃薯上滴几滴碘水,会看到滴入碘水的地方变为蓝色,可检验出马铃薯中含有淀粉。</a:t>
            </a:r>
            <a:endParaRPr sz="2000" dirty="0" smtClean="0">
              <a:latin typeface="微软雅黑" panose="020B0503020204020204" pitchFamily="34" charset="-122"/>
              <a:ea typeface="微软雅黑" panose="020B0503020204020204" pitchFamily="34" charset="-122"/>
            </a:endParaRPr>
          </a:p>
        </p:txBody>
      </p:sp>
      <p:pic>
        <p:nvPicPr>
          <p:cNvPr id="1456" name="r9hx449.jpg" descr="id:2147515850;FounderCES"/>
          <p:cNvPicPr>
            <a:picLocks noChangeAspect="1"/>
          </p:cNvPicPr>
          <p:nvPr/>
        </p:nvPicPr>
        <p:blipFill>
          <a:blip r:embed="rId3"/>
          <a:stretch>
            <a:fillRect/>
          </a:stretch>
        </p:blipFill>
        <p:spPr>
          <a:xfrm>
            <a:off x="6682740" y="1810385"/>
            <a:ext cx="1443355" cy="1266825"/>
          </a:xfrm>
          <a:prstGeom prst="rect">
            <a:avLst/>
          </a:prstGeom>
        </p:spPr>
      </p:pic>
      <p:sp>
        <p:nvSpPr>
          <p:cNvPr id="3" name="矩形 2"/>
          <p:cNvSpPr/>
          <p:nvPr/>
        </p:nvSpPr>
        <p:spPr>
          <a:xfrm>
            <a:off x="6682740" y="3206115"/>
            <a:ext cx="151257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淀粉检验实验</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1456"/>
                                        </p:tgtEl>
                                        <p:attrNameLst>
                                          <p:attrName>style.visibility</p:attrName>
                                        </p:attrNameLst>
                                      </p:cBhvr>
                                      <p:to>
                                        <p:strVal val="visible"/>
                                      </p:to>
                                    </p:set>
                                    <p:anim calcmode="lin" valueType="num">
                                      <p:cBhvr additive="base">
                                        <p:cTn id="24" dur="500"/>
                                        <p:tgtEl>
                                          <p:spTgt spid="1456"/>
                                        </p:tgtEl>
                                        <p:attrNameLst>
                                          <p:attrName>ppt_y</p:attrName>
                                        </p:attrNameLst>
                                      </p:cBhvr>
                                      <p:tavLst>
                                        <p:tav tm="0">
                                          <p:val>
                                            <p:strVal val="#ppt_y+#ppt_h*1.125000"/>
                                          </p:val>
                                        </p:tav>
                                        <p:tav tm="100000">
                                          <p:val>
                                            <p:strVal val="#ppt_y"/>
                                          </p:val>
                                        </p:tav>
                                      </p:tavLst>
                                    </p:anim>
                                    <p:animEffect transition="in" filter="wipe(up)">
                                      <p:cBhvr>
                                        <p:cTn id="25" dur="500"/>
                                        <p:tgtEl>
                                          <p:spTgt spid="1456"/>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lide(fromBottom)">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76210" y="1110770"/>
            <a:ext cx="1142365" cy="499745"/>
          </a:xfrm>
          <a:prstGeom prst="rect">
            <a:avLst/>
          </a:prstGeom>
        </p:spPr>
      </p:pic>
      <p:grpSp>
        <p:nvGrpSpPr>
          <p:cNvPr id="2" name="组合 18"/>
          <p:cNvGrpSpPr/>
          <p:nvPr/>
        </p:nvGrpSpPr>
        <p:grpSpPr>
          <a:xfrm>
            <a:off x="253365" y="0"/>
            <a:ext cx="200660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糖类</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114425" y="1514475"/>
            <a:ext cx="7122795"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食物消化的过程</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人们消化吸收食物就是靠酶的催化作用完成的。当在口中咀嚼米饭和馒头时感到有甜味,这是因为唾液中含有淀粉酶,它能将食物中的部分淀粉催化水解成麦芽糖;余下的淀粉由小肠中的胰淀粉酶催化水解为麦芽糖;麦芽糖在肠液中麦芽糖酶的催化下,水解为人体可吸收的葡萄糖。</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207454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敲黑板.png敲黑板"/>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486535" y="1933575"/>
            <a:ext cx="633285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糖类不一定是甜的,如淀粉就不具有甜味;有甜味的也不一定是糖类物质,可能是添加剂。</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糖类</a:t>
            </a:r>
            <a:endParaRPr lang="zh-CN" altLang="en-US" sz="2700" dirty="0" smtClean="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220789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刷拓展.png刷拓展"/>
          <p:cNvPicPr>
            <a:picLocks noChangeAspect="1"/>
          </p:cNvPicPr>
          <p:nvPr/>
        </p:nvPicPr>
        <p:blipFill>
          <a:blip r:embed="rId3"/>
          <a:srcRect/>
          <a:stretch>
            <a:fillRect/>
          </a:stretch>
        </p:blipFill>
        <p:spPr>
          <a:xfrm>
            <a:off x="333693" y="1057275"/>
            <a:ext cx="1174115" cy="513715"/>
          </a:xfrm>
          <a:prstGeom prst="rect">
            <a:avLst/>
          </a:prstGeom>
        </p:spPr>
      </p:pic>
      <p:sp>
        <p:nvSpPr>
          <p:cNvPr id="11" name="矩形 10"/>
          <p:cNvSpPr/>
          <p:nvPr/>
        </p:nvSpPr>
        <p:spPr>
          <a:xfrm>
            <a:off x="1693545" y="1570990"/>
            <a:ext cx="591375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烹调油包括各种烹调用的动物油和植物油,植物油包括花生油、豆油、菜籽油、芝麻油等,动物油包括猪油、牛油、黄油等。每天烹调油的建议摄入量为不超过25 g或30 g,尽量少食用动物油。烹调油也应多样化,应经常更换种类,食用多种植物油。</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油脂</a:t>
            </a:r>
            <a:endParaRPr lang="zh-CN" altLang="en-US" sz="2700" dirty="0" smtClean="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243459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499152" y="1115018"/>
            <a:ext cx="1247140" cy="5289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1953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油脂</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2118995" y="3509645"/>
            <a:ext cx="1512570" cy="43751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油炸食品</a:t>
            </a:r>
            <a:endParaRPr sz="16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5309235" y="3509645"/>
            <a:ext cx="151257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坚果</a:t>
            </a:r>
            <a:endParaRPr sz="16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746250" y="1115060"/>
            <a:ext cx="5913755" cy="530225"/>
          </a:xfrm>
          <a:prstGeom prst="rect">
            <a:avLst/>
          </a:prstGeom>
        </p:spPr>
        <p:txBody>
          <a:bodyPr wrap="square" lIns="68580" tIns="34290" rIns="68580" bIns="34290">
            <a:spAutoFit/>
          </a:bodyPr>
          <a:p>
            <a:pPr>
              <a:lnSpc>
                <a:spcPct val="150000"/>
              </a:lnSpc>
            </a:pPr>
            <a:r>
              <a:rPr sz="2000" dirty="0" smtClean="0">
                <a:latin typeface="微软雅黑" panose="020B0503020204020204" pitchFamily="34" charset="-122"/>
                <a:ea typeface="微软雅黑" panose="020B0503020204020204" pitchFamily="34" charset="-122"/>
              </a:rPr>
              <a:t>富含油脂的食物</a:t>
            </a:r>
            <a:endParaRPr sz="2000" dirty="0" smtClean="0">
              <a:latin typeface="微软雅黑" panose="020B0503020204020204" pitchFamily="34" charset="-122"/>
              <a:ea typeface="微软雅黑" panose="020B0503020204020204" pitchFamily="34" charset="-122"/>
            </a:endParaRPr>
          </a:p>
        </p:txBody>
      </p:sp>
      <p:pic>
        <p:nvPicPr>
          <p:cNvPr id="1465" name="r9hx450.jpg" descr="id:2147515922;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365885" y="1946910"/>
            <a:ext cx="2265680" cy="1336040"/>
          </a:xfrm>
          <a:prstGeom prst="rect">
            <a:avLst/>
          </a:prstGeom>
        </p:spPr>
      </p:pic>
      <p:pic>
        <p:nvPicPr>
          <p:cNvPr id="1466" name="r9hx451.jpg" descr="id:2147515929;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555490" y="2009775"/>
            <a:ext cx="2266315" cy="1210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Left)">
                                      <p:cBhvr>
                                        <p:cTn id="21" dur="500"/>
                                        <p:tgtEl>
                                          <p:spTgt spid="1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slide(fromBottom)">
                                      <p:cBhvr>
                                        <p:cTn id="24" dur="500"/>
                                        <p:tgtEl>
                                          <p:spTgt spid="2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Bottom)">
                                      <p:cBhvr>
                                        <p:cTn id="27" dur="500"/>
                                        <p:tgtEl>
                                          <p:spTgt spid="3"/>
                                        </p:tgtEl>
                                      </p:cBhvr>
                                    </p:animEffect>
                                  </p:childTnLst>
                                </p:cTn>
                              </p:par>
                              <p:par>
                                <p:cTn id="28" presetID="12" presetClass="entr" presetSubtype="4" fill="hold" nodeType="withEffect">
                                  <p:stCondLst>
                                    <p:cond delay="0"/>
                                  </p:stCondLst>
                                  <p:childTnLst>
                                    <p:set>
                                      <p:cBhvr>
                                        <p:cTn id="29" dur="1" fill="hold">
                                          <p:stCondLst>
                                            <p:cond delay="0"/>
                                          </p:stCondLst>
                                        </p:cTn>
                                        <p:tgtEl>
                                          <p:spTgt spid="1465"/>
                                        </p:tgtEl>
                                        <p:attrNameLst>
                                          <p:attrName>style.visibility</p:attrName>
                                        </p:attrNameLst>
                                      </p:cBhvr>
                                      <p:to>
                                        <p:strVal val="visible"/>
                                      </p:to>
                                    </p:set>
                                    <p:anim calcmode="lin" valueType="num">
                                      <p:cBhvr additive="base">
                                        <p:cTn id="30" dur="500"/>
                                        <p:tgtEl>
                                          <p:spTgt spid="1465"/>
                                        </p:tgtEl>
                                        <p:attrNameLst>
                                          <p:attrName>ppt_y</p:attrName>
                                        </p:attrNameLst>
                                      </p:cBhvr>
                                      <p:tavLst>
                                        <p:tav tm="0">
                                          <p:val>
                                            <p:strVal val="#ppt_y+#ppt_h*1.125000"/>
                                          </p:val>
                                        </p:tav>
                                        <p:tav tm="100000">
                                          <p:val>
                                            <p:strVal val="#ppt_y"/>
                                          </p:val>
                                        </p:tav>
                                      </p:tavLst>
                                    </p:anim>
                                    <p:animEffect transition="in" filter="wipe(up)">
                                      <p:cBhvr>
                                        <p:cTn id="31" dur="500"/>
                                        <p:tgtEl>
                                          <p:spTgt spid="1465"/>
                                        </p:tgtEl>
                                      </p:cBhvr>
                                    </p:animEffect>
                                  </p:childTnLst>
                                </p:cTn>
                              </p:par>
                              <p:par>
                                <p:cTn id="32" presetID="12" presetClass="entr" presetSubtype="4" fill="hold" nodeType="withEffect">
                                  <p:stCondLst>
                                    <p:cond delay="0"/>
                                  </p:stCondLst>
                                  <p:childTnLst>
                                    <p:set>
                                      <p:cBhvr>
                                        <p:cTn id="33" dur="1" fill="hold">
                                          <p:stCondLst>
                                            <p:cond delay="0"/>
                                          </p:stCondLst>
                                        </p:cTn>
                                        <p:tgtEl>
                                          <p:spTgt spid="1466"/>
                                        </p:tgtEl>
                                        <p:attrNameLst>
                                          <p:attrName>style.visibility</p:attrName>
                                        </p:attrNameLst>
                                      </p:cBhvr>
                                      <p:to>
                                        <p:strVal val="visible"/>
                                      </p:to>
                                    </p:set>
                                    <p:anim calcmode="lin" valueType="num">
                                      <p:cBhvr additive="base">
                                        <p:cTn id="34" dur="500"/>
                                        <p:tgtEl>
                                          <p:spTgt spid="1466"/>
                                        </p:tgtEl>
                                        <p:attrNameLst>
                                          <p:attrName>ppt_y</p:attrName>
                                        </p:attrNameLst>
                                      </p:cBhvr>
                                      <p:tavLst>
                                        <p:tav tm="0">
                                          <p:val>
                                            <p:strVal val="#ppt_y+#ppt_h*1.125000"/>
                                          </p:val>
                                        </p:tav>
                                        <p:tav tm="100000">
                                          <p:val>
                                            <p:strVal val="#ppt_y"/>
                                          </p:val>
                                        </p:tav>
                                      </p:tavLst>
                                    </p:anim>
                                    <p:animEffect transition="in" filter="wipe(up)">
                                      <p:cBhvr>
                                        <p:cTn id="35" dur="500"/>
                                        <p:tgtEl>
                                          <p:spTgt spid="1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3" grpId="0"/>
      <p:bldP spid="11"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3695</Words>
  <Application>WPS 演示</Application>
  <PresentationFormat>全屏显示(16:9)</PresentationFormat>
  <Paragraphs>185</Paragraphs>
  <Slides>31</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admin</cp:lastModifiedBy>
  <cp:revision>687</cp:revision>
  <dcterms:created xsi:type="dcterms:W3CDTF">2015-03-10T09:38:00Z</dcterms:created>
  <dcterms:modified xsi:type="dcterms:W3CDTF">2019-10-22T00:53:33Z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