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04" r:id="rId3"/>
    <p:sldId id="312" r:id="rId5"/>
    <p:sldId id="324" r:id="rId6"/>
    <p:sldId id="388" r:id="rId7"/>
    <p:sldId id="399" r:id="rId8"/>
    <p:sldId id="400" r:id="rId9"/>
    <p:sldId id="422" r:id="rId10"/>
    <p:sldId id="486" r:id="rId11"/>
    <p:sldId id="450" r:id="rId12"/>
    <p:sldId id="323" r:id="rId13"/>
    <p:sldId id="487" r:id="rId14"/>
    <p:sldId id="306" r:id="rId15"/>
    <p:sldId id="438" r:id="rId16"/>
    <p:sldId id="482" r:id="rId17"/>
    <p:sldId id="483" r:id="rId18"/>
    <p:sldId id="455" r:id="rId19"/>
    <p:sldId id="454" r:id="rId20"/>
    <p:sldId id="367" r:id="rId21"/>
    <p:sldId id="488" r:id="rId22"/>
    <p:sldId id="423" r:id="rId23"/>
    <p:sldId id="424" r:id="rId24"/>
    <p:sldId id="302" r:id="rId25"/>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C1C1C"/>
    <a:srgbClr val="FF00FF"/>
    <a:srgbClr val="319095"/>
    <a:srgbClr val="D16809"/>
    <a:srgbClr val="F3F3F3"/>
    <a:srgbClr val="F5F5F5"/>
    <a:srgbClr val="5FCACB"/>
    <a:srgbClr val="F5841C"/>
    <a:srgbClr val="A0BF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9683" autoAdjust="0"/>
    <p:restoredTop sz="99816" autoAdjust="0"/>
  </p:normalViewPr>
  <p:slideViewPr>
    <p:cSldViewPr snapToGrid="0" showGuides="1">
      <p:cViewPr varScale="1">
        <p:scale>
          <a:sx n="82" d="100"/>
          <a:sy n="82" d="100"/>
        </p:scale>
        <p:origin x="-108" y="-84"/>
      </p:cViewPr>
      <p:guideLst>
        <p:guide orient="horz" pos="1620"/>
        <p:guide pos="2880"/>
      </p:guideLst>
    </p:cSldViewPr>
  </p:slideViewPr>
  <p:notesTextViewPr>
    <p:cViewPr>
      <p:scale>
        <a:sx n="1" d="1"/>
        <a:sy n="1" d="1"/>
      </p:scale>
      <p:origin x="0" y="0"/>
    </p:cViewPr>
  </p:notesTextViewPr>
  <p:sorterViewPr>
    <p:cViewPr>
      <p:scale>
        <a:sx n="100" d="100"/>
        <a:sy n="100" d="100"/>
      </p:scale>
      <p:origin x="0" y="511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rgbClr val="C00000"/>
                </a:solidFill>
                <a:latin typeface="微软雅黑" panose="020B0503020204020204" pitchFamily="34" charset="-122"/>
                <a:ea typeface="微软雅黑" panose="020B0503020204020204" pitchFamily="34" charset="-122"/>
              </a:rPr>
              <a:t>教学分析</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教学设计</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教学过程</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教学反思</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cstate="print">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0171" y="490140"/>
            <a:ext cx="9153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8682067" y="4439898"/>
            <a:ext cx="496115" cy="1260894"/>
            <a:chOff x="11762339" y="3746221"/>
            <a:chExt cx="406107" cy="1155987"/>
          </a:xfrm>
        </p:grpSpPr>
        <p:sp>
          <p:nvSpPr>
            <p:cNvPr id="9"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rot="2731254">
            <a:off x="259471" y="-270342"/>
            <a:ext cx="424636" cy="1208734"/>
            <a:chOff x="4454660" y="3810474"/>
            <a:chExt cx="406107" cy="1155987"/>
          </a:xfrm>
        </p:grpSpPr>
        <p:sp>
          <p:nvSpPr>
            <p:cNvPr id="13"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rot="23880000" flipV="1">
            <a:off x="73789" y="-26610"/>
            <a:ext cx="159482" cy="453968"/>
            <a:chOff x="4454660" y="3810474"/>
            <a:chExt cx="406107" cy="1155987"/>
          </a:xfrm>
        </p:grpSpPr>
        <p:sp>
          <p:nvSpPr>
            <p:cNvPr id="1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rot="19500000" flipH="1" flipV="1">
            <a:off x="9013919" y="291600"/>
            <a:ext cx="159482" cy="453968"/>
            <a:chOff x="4454660" y="3810474"/>
            <a:chExt cx="406107" cy="1155987"/>
          </a:xfrm>
        </p:grpSpPr>
        <p:sp>
          <p:nvSpPr>
            <p:cNvPr id="2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9.png"/><Relationship Id="rId2" Type="http://schemas.openxmlformats.org/officeDocument/2006/relationships/image" Target="../media/image11.png"/><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3.jpe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image" Target="../media/image10.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image" Target="../media/image10.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image" Target="../media/image10.jpe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5.png"/><Relationship Id="rId2" Type="http://schemas.openxmlformats.org/officeDocument/2006/relationships/image" Target="../media/image25.png"/><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3.jpe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image" Target="../media/image10.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image" Target="../media/image10.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3" descr="road.png"/>
          <p:cNvPicPr>
            <a:picLocks noChangeAspect="1"/>
          </p:cNvPicPr>
          <p:nvPr/>
        </p:nvPicPr>
        <p:blipFill>
          <a:blip r:embed="rId1" cstate="print"/>
          <a:stretch>
            <a:fillRect/>
          </a:stretch>
        </p:blipFill>
        <p:spPr>
          <a:xfrm>
            <a:off x="0" y="2139802"/>
            <a:ext cx="9144001" cy="3003698"/>
          </a:xfrm>
          <a:prstGeom prst="rect">
            <a:avLst/>
          </a:prstGeom>
        </p:spPr>
      </p:pic>
      <p:pic>
        <p:nvPicPr>
          <p:cNvPr id="1026" name="Picture 2"/>
          <p:cNvPicPr>
            <a:picLocks noChangeAspect="1" noChangeArrowheads="1"/>
          </p:cNvPicPr>
          <p:nvPr/>
        </p:nvPicPr>
        <p:blipFill>
          <a:blip r:embed="rId2" cstate="print">
            <a:clrChange>
              <a:clrFrom>
                <a:srgbClr val="00B1C5"/>
              </a:clrFrom>
              <a:clrTo>
                <a:srgbClr val="00B1C5">
                  <a:alpha val="0"/>
                </a:srgbClr>
              </a:clrTo>
            </a:clrChange>
          </a:blip>
          <a:srcRect/>
          <a:stretch>
            <a:fillRect/>
          </a:stretch>
        </p:blipFill>
        <p:spPr bwMode="auto">
          <a:xfrm>
            <a:off x="164100" y="171942"/>
            <a:ext cx="735806" cy="835819"/>
          </a:xfrm>
          <a:prstGeom prst="rect">
            <a:avLst/>
          </a:prstGeom>
          <a:noFill/>
          <a:ln w="9525">
            <a:noFill/>
            <a:miter lim="800000"/>
            <a:headEnd/>
            <a:tailEnd/>
          </a:ln>
        </p:spPr>
      </p:pic>
      <p:grpSp>
        <p:nvGrpSpPr>
          <p:cNvPr id="88" name="组合 87"/>
          <p:cNvGrpSpPr/>
          <p:nvPr/>
        </p:nvGrpSpPr>
        <p:grpSpPr>
          <a:xfrm>
            <a:off x="2554330" y="3194583"/>
            <a:ext cx="3853394" cy="1654253"/>
            <a:chOff x="6240567" y="2980375"/>
            <a:chExt cx="4249318" cy="2205670"/>
          </a:xfrm>
        </p:grpSpPr>
        <p:grpSp>
          <p:nvGrpSpPr>
            <p:cNvPr id="89" name="组合 72"/>
            <p:cNvGrpSpPr/>
            <p:nvPr/>
          </p:nvGrpSpPr>
          <p:grpSpPr>
            <a:xfrm>
              <a:off x="6409827" y="3087475"/>
              <a:ext cx="4080058" cy="2098570"/>
              <a:chOff x="6409827" y="3087475"/>
              <a:chExt cx="4080058" cy="2098570"/>
            </a:xfrm>
          </p:grpSpPr>
          <p:sp>
            <p:nvSpPr>
              <p:cNvPr id="94" name="文本框 79"/>
              <p:cNvSpPr txBox="1"/>
              <p:nvPr/>
            </p:nvSpPr>
            <p:spPr>
              <a:xfrm>
                <a:off x="6974469" y="3094779"/>
                <a:ext cx="2639221" cy="2091266"/>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nSpc>
                    <a:spcPct val="150000"/>
                  </a:lnSpc>
                </a:pPr>
                <a:r>
                  <a:rPr lang="zh-CN" altLang="en-US" dirty="0" smtClean="0">
                    <a:solidFill>
                      <a:schemeClr val="accent3"/>
                    </a:solidFill>
                  </a:rPr>
                  <a:t>人教版</a:t>
                </a:r>
                <a:r>
                  <a:rPr lang="en-US" altLang="zh-CN" dirty="0" smtClean="0">
                    <a:solidFill>
                      <a:schemeClr val="accent3"/>
                    </a:solidFill>
                  </a:rPr>
                  <a:t>·</a:t>
                </a:r>
                <a:r>
                  <a:rPr lang="zh-CN" altLang="en-US" dirty="0" smtClean="0">
                    <a:solidFill>
                      <a:srgbClr val="319095"/>
                    </a:solidFill>
                  </a:rPr>
                  <a:t>生物</a:t>
                </a:r>
                <a:endParaRPr lang="en-US" altLang="zh-CN" dirty="0" smtClean="0">
                  <a:solidFill>
                    <a:schemeClr val="accent3"/>
                  </a:solidFill>
                </a:endParaRPr>
              </a:p>
              <a:p>
                <a:pPr algn="ctr">
                  <a:lnSpc>
                    <a:spcPct val="150000"/>
                  </a:lnSpc>
                </a:pPr>
                <a:r>
                  <a:rPr lang="zh-CN" altLang="en-US" dirty="0" smtClean="0">
                    <a:solidFill>
                      <a:srgbClr val="D16809"/>
                    </a:solidFill>
                  </a:rPr>
                  <a:t>八年级下</a:t>
                </a:r>
                <a:endParaRPr lang="zh-CN" altLang="en-US" dirty="0">
                  <a:solidFill>
                    <a:srgbClr val="D16809"/>
                  </a:solidFill>
                </a:endParaRPr>
              </a:p>
            </p:txBody>
          </p:sp>
          <p:sp>
            <p:nvSpPr>
              <p:cNvPr id="95" name="圆角矩形 94"/>
              <p:cNvSpPr/>
              <p:nvPr/>
            </p:nvSpPr>
            <p:spPr>
              <a:xfrm>
                <a:off x="6409827" y="3087475"/>
                <a:ext cx="4080058" cy="1978835"/>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45"/>
            <p:cNvGrpSpPr/>
            <p:nvPr/>
          </p:nvGrpSpPr>
          <p:grpSpPr>
            <a:xfrm rot="2731254">
              <a:off x="6341934" y="2879007"/>
              <a:ext cx="109793" cy="312528"/>
              <a:chOff x="4454660" y="3810474"/>
              <a:chExt cx="406107" cy="1155987"/>
            </a:xfrm>
          </p:grpSpPr>
          <p:sp>
            <p:nvSpPr>
              <p:cNvPr id="91"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96" name="文本框 78"/>
          <p:cNvSpPr txBox="1"/>
          <p:nvPr/>
        </p:nvSpPr>
        <p:spPr>
          <a:xfrm>
            <a:off x="3018172" y="2343420"/>
            <a:ext cx="2908489" cy="623248"/>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600" dirty="0" smtClean="0">
                <a:solidFill>
                  <a:schemeClr val="accent1">
                    <a:lumMod val="75000"/>
                  </a:schemeClr>
                </a:solidFill>
              </a:rPr>
              <a:t>学科素养课件</a:t>
            </a:r>
            <a:endParaRPr lang="zh-CN" altLang="en-US" sz="3600" dirty="0">
              <a:solidFill>
                <a:schemeClr val="accent1">
                  <a:lumMod val="75000"/>
                </a:schemeClr>
              </a:solidFill>
            </a:endParaRPr>
          </a:p>
        </p:txBody>
      </p:sp>
      <p:pic>
        <p:nvPicPr>
          <p:cNvPr id="54" name="Picture 5" descr="cloudandb.png"/>
          <p:cNvPicPr>
            <a:picLocks noChangeAspect="1"/>
          </p:cNvPicPr>
          <p:nvPr/>
        </p:nvPicPr>
        <p:blipFill>
          <a:blip r:embed="rId3" cstate="print"/>
          <a:stretch>
            <a:fillRect/>
          </a:stretch>
        </p:blipFill>
        <p:spPr>
          <a:xfrm>
            <a:off x="2892786" y="39705"/>
            <a:ext cx="6225455" cy="998520"/>
          </a:xfrm>
          <a:prstGeom prst="rect">
            <a:avLst/>
          </a:prstGeom>
        </p:spPr>
      </p:pic>
      <p:pic>
        <p:nvPicPr>
          <p:cNvPr id="97" name="Picture 4" descr="cloud_ballon.png"/>
          <p:cNvPicPr>
            <a:picLocks noChangeAspect="1"/>
          </p:cNvPicPr>
          <p:nvPr/>
        </p:nvPicPr>
        <p:blipFill>
          <a:blip r:embed="rId4" cstate="print"/>
          <a:stretch>
            <a:fillRect/>
          </a:stretch>
        </p:blipFill>
        <p:spPr>
          <a:xfrm>
            <a:off x="7796518" y="5143500"/>
            <a:ext cx="842657" cy="689895"/>
          </a:xfrm>
          <a:prstGeom prst="rect">
            <a:avLst/>
          </a:prstGeom>
        </p:spPr>
      </p:pic>
      <p:pic>
        <p:nvPicPr>
          <p:cNvPr id="98" name="图片 97" descr="图片1.png"/>
          <p:cNvPicPr>
            <a:picLocks noChangeAspect="1"/>
          </p:cNvPicPr>
          <p:nvPr/>
        </p:nvPicPr>
        <p:blipFill>
          <a:blip r:embed="rId5" cstate="print"/>
          <a:stretch>
            <a:fillRect/>
          </a:stretch>
        </p:blipFill>
        <p:spPr>
          <a:xfrm>
            <a:off x="2215711" y="1129337"/>
            <a:ext cx="4731629" cy="12846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p:cTn id="12" dur="1000" fill="hold"/>
                                        <p:tgtEl>
                                          <p:spTgt spid="98"/>
                                        </p:tgtEl>
                                        <p:attrNameLst>
                                          <p:attrName>ppt_x</p:attrName>
                                        </p:attrNameLst>
                                      </p:cBhvr>
                                      <p:tavLst>
                                        <p:tav tm="0">
                                          <p:val>
                                            <p:strVal val="#ppt_x-.2"/>
                                          </p:val>
                                        </p:tav>
                                        <p:tav tm="100000">
                                          <p:val>
                                            <p:strVal val="#ppt_x"/>
                                          </p:val>
                                        </p:tav>
                                      </p:tavLst>
                                    </p:anim>
                                    <p:anim calcmode="lin" valueType="num">
                                      <p:cBhvr>
                                        <p:cTn id="13" dur="1000" fill="hold"/>
                                        <p:tgtEl>
                                          <p:spTgt spid="9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8"/>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1000"/>
                                        <p:tgtEl>
                                          <p:spTgt spid="96"/>
                                        </p:tgtEl>
                                      </p:cBhvr>
                                    </p:animEffect>
                                    <p:anim calcmode="lin" valueType="num">
                                      <p:cBhvr>
                                        <p:cTn id="19" dur="1000" fill="hold"/>
                                        <p:tgtEl>
                                          <p:spTgt spid="96"/>
                                        </p:tgtEl>
                                        <p:attrNameLst>
                                          <p:attrName>ppt_x</p:attrName>
                                        </p:attrNameLst>
                                      </p:cBhvr>
                                      <p:tavLst>
                                        <p:tav tm="0">
                                          <p:val>
                                            <p:strVal val="#ppt_x"/>
                                          </p:val>
                                        </p:tav>
                                        <p:tav tm="100000">
                                          <p:val>
                                            <p:strVal val="#ppt_x"/>
                                          </p:val>
                                        </p:tav>
                                      </p:tavLst>
                                    </p:anim>
                                    <p:anim calcmode="lin" valueType="num">
                                      <p:cBhvr>
                                        <p:cTn id="20" dur="1000" fill="hold"/>
                                        <p:tgtEl>
                                          <p:spTgt spid="9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1000"/>
                                        <p:tgtEl>
                                          <p:spTgt spid="88"/>
                                        </p:tgtEl>
                                      </p:cBhvr>
                                    </p:animEffect>
                                    <p:anim calcmode="lin" valueType="num">
                                      <p:cBhvr>
                                        <p:cTn id="24" dur="1000" fill="hold"/>
                                        <p:tgtEl>
                                          <p:spTgt spid="88"/>
                                        </p:tgtEl>
                                        <p:attrNameLst>
                                          <p:attrName>ppt_x</p:attrName>
                                        </p:attrNameLst>
                                      </p:cBhvr>
                                      <p:tavLst>
                                        <p:tav tm="0">
                                          <p:val>
                                            <p:strVal val="#ppt_x"/>
                                          </p:val>
                                        </p:tav>
                                        <p:tav tm="100000">
                                          <p:val>
                                            <p:strVal val="#ppt_x"/>
                                          </p:val>
                                        </p:tav>
                                      </p:tavLst>
                                    </p:anim>
                                    <p:anim calcmode="lin" valueType="num">
                                      <p:cBhvr>
                                        <p:cTn id="25" dur="1000" fill="hold"/>
                                        <p:tgtEl>
                                          <p:spTgt spid="8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par>
                          <p:cTn id="29" fill="hold">
                            <p:stCondLst>
                              <p:cond delay="2500"/>
                            </p:stCondLst>
                            <p:childTnLst>
                              <p:par>
                                <p:cTn id="30" presetID="0" presetClass="path" presetSubtype="0" accel="50000" decel="50000" fill="hold" nodeType="afterEffect">
                                  <p:stCondLst>
                                    <p:cond delay="0"/>
                                  </p:stCondLst>
                                  <p:childTnLst>
                                    <p:animMotion origin="layout" path="M -0.02057 -0.10209 C -0.02722 -0.10602 -0.03307 -0.11204 -0.03932 -0.1169 C -0.04271 -0.11945 -0.04636 -0.12037 -0.04974 -0.12246 C -0.05091 -0.12315 -0.05169 -0.12546 -0.05287 -0.12616 C -0.05417 -0.12709 -0.06354 -0.12963 -0.06432 -0.12986 C -0.07162 -0.13241 -0.07761 -0.13588 -0.08516 -0.13727 C -0.08972 -0.13935 -0.09414 -0.1419 -0.0987 -0.14468 C -0.10222 -0.14676 -0.10391 -0.1456 -0.10703 -0.14838 C -0.11289 -0.15347 -0.11823 -0.15857 -0.12474 -0.16134 C -0.12578 -0.1625 -0.12669 -0.16412 -0.12787 -0.16505 C -0.12891 -0.16597 -0.13008 -0.16597 -0.13099 -0.1669 C -0.1375 -0.17338 -0.14258 -0.18125 -0.14974 -0.18542 C -0.15287 -0.19097 -0.15599 -0.19653 -0.15912 -0.20209 C -0.16081 -0.20509 -0.16341 -0.20533 -0.16537 -0.20764 C -0.16849 -0.21597 -0.17383 -0.22269 -0.17787 -0.22986 C -0.18399 -0.24074 -0.18998 -0.25139 -0.19557 -0.2632 C -0.20365 -0.28033 -0.20729 -0.30556 -0.2112 -0.32616 C -0.21211 -0.33773 -0.2138 -0.34815 -0.21537 -0.35949 C -0.21563 -0.38634 -0.2125 -0.44815 -0.21953 -0.48542 C -0.2224 -0.53079 -0.22149 -0.57037 -0.23307 -0.61134 C -0.23503 -0.61806 -0.23672 -0.62778 -0.23932 -0.63357 C -0.24675 -0.6507 -0.24297 -0.63982 -0.2487 -0.64838 C -0.25248 -0.65394 -0.25638 -0.66227 -0.2612 -0.66505 C -0.27448 -0.67292 -0.28659 -0.67639 -0.30078 -0.67801 C -0.32878 -0.69468 -0.36094 -0.68056 -0.39037 -0.67616 C -0.41211 -0.6632 -0.42669 -0.67824 -0.44349 -0.69468 C -0.44623 -0.69722 -0.44961 -0.69815 -0.45182 -0.70209 C -0.45547 -0.70857 -0.45821 -0.71088 -0.46328 -0.7132 C -0.46732 -0.72037 -0.4724 -0.72153 -0.47682 -0.72801 C -0.48099 -0.73426 -0.48451 -0.73704 -0.48932 -0.74283 C -0.49141 -0.74537 -0.4944 -0.74445 -0.49662 -0.74653 C -0.50313 -0.75301 -0.50612 -0.75625 -0.51328 -0.75949 C -0.51862 -0.76574 -0.52578 -0.76783 -0.53203 -0.7706 C -0.54219 -0.78264 -0.57383 -0.77778 -0.57787 -0.77801 C -0.58867 -0.78449 -0.57656 -0.77801 -0.60391 -0.77801 C -0.65287 -0.77801 -0.70182 -0.77917 -0.75078 -0.77986 C -0.76094 -0.78588 -0.76992 -0.79722 -0.77995 -0.80394 C -0.78334 -0.80625 -0.78568 -0.81134 -0.78932 -0.81134 " pathEditMode="relative" ptsTypes="fffffffffffffffffffffffffffffffffffffA">
                                      <p:cBhvr>
                                        <p:cTn id="31" dur="2000" fill="hold"/>
                                        <p:tgtEl>
                                          <p:spTgt spid="9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3" name="图片 22" descr="图片6.png"/>
          <p:cNvPicPr>
            <a:picLocks noChangeAspect="1"/>
          </p:cNvPicPr>
          <p:nvPr/>
        </p:nvPicPr>
        <p:blipFill>
          <a:blip r:embed="rId3"/>
          <a:stretch>
            <a:fillRect/>
          </a:stretch>
        </p:blipFill>
        <p:spPr>
          <a:xfrm>
            <a:off x="178130" y="240818"/>
            <a:ext cx="1358390" cy="579237"/>
          </a:xfrm>
          <a:prstGeom prst="rect">
            <a:avLst/>
          </a:prstGeom>
        </p:spPr>
      </p:pic>
      <p:sp>
        <p:nvSpPr>
          <p:cNvPr id="12" name="矩形 11"/>
          <p:cNvSpPr/>
          <p:nvPr/>
        </p:nvSpPr>
        <p:spPr>
          <a:xfrm>
            <a:off x="1368567" y="1299795"/>
            <a:ext cx="6270576" cy="232320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调查法</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调查是有目的、有计划、系统地收集有关研究对象现实状况或历史状况的材料的方法。它能够同时收集到大量资料</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且使用方便。常用的调查方法有访谈法、电话调查法、问卷调查法等。</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0" y="544744"/>
            <a:ext cx="9144000"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lang="zh-CN" altLang="en-US" sz="5400" dirty="0" smtClean="0">
                <a:solidFill>
                  <a:schemeClr val="accent1"/>
                </a:solidFill>
                <a:latin typeface="隶书" panose="02010509060101010101" pitchFamily="49" charset="-122"/>
                <a:ea typeface="隶书" panose="02010509060101010101" pitchFamily="49" charset="-122"/>
              </a:rPr>
              <a:t>第一章  传染病和免疫</a:t>
            </a:r>
            <a:endParaRPr lang="zh-CN" altLang="en-US" sz="5400" dirty="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2231063" y="1955576"/>
            <a:ext cx="4793620"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第二节　免疫与计划免疫</a:t>
            </a:r>
            <a:endParaRPr lang="zh-CN" altLang="en-US" sz="3300" dirty="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015674"/>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3" name="图片 22" descr="图片6.png"/>
          <p:cNvPicPr>
            <a:picLocks noChangeAspect="1"/>
          </p:cNvPicPr>
          <p:nvPr/>
        </p:nvPicPr>
        <p:blipFill>
          <a:blip r:embed="rId3"/>
          <a:stretch>
            <a:fillRect/>
          </a:stretch>
        </p:blipFill>
        <p:spPr>
          <a:xfrm>
            <a:off x="23279" y="188676"/>
            <a:ext cx="1545814" cy="655800"/>
          </a:xfrm>
          <a:prstGeom prst="rect">
            <a:avLst/>
          </a:prstGeom>
        </p:spPr>
      </p:pic>
      <p:sp>
        <p:nvSpPr>
          <p:cNvPr id="12" name="矩形 11"/>
          <p:cNvSpPr/>
          <p:nvPr/>
        </p:nvSpPr>
        <p:spPr>
          <a:xfrm>
            <a:off x="789832" y="1183267"/>
            <a:ext cx="7322275"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纤毛</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胃壁的黏膜层</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吞噬细胞的作用过程</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p:txBody>
      </p:sp>
      <p:pic>
        <p:nvPicPr>
          <p:cNvPr id="11" name="cj296.jpg" descr="id:2147506093;FounderCES"/>
          <p:cNvPicPr/>
          <p:nvPr/>
        </p:nvPicPr>
        <p:blipFill>
          <a:blip r:embed="rId4">
            <a:clrChange>
              <a:clrFrom>
                <a:srgbClr val="FFFFFF"/>
              </a:clrFrom>
              <a:clrTo>
                <a:srgbClr val="FFFFFF">
                  <a:alpha val="0"/>
                </a:srgbClr>
              </a:clrTo>
            </a:clrChange>
          </a:blip>
          <a:stretch>
            <a:fillRect/>
          </a:stretch>
        </p:blipFill>
        <p:spPr>
          <a:xfrm>
            <a:off x="662489" y="1998179"/>
            <a:ext cx="1625485" cy="1216207"/>
          </a:xfrm>
          <a:prstGeom prst="rect">
            <a:avLst/>
          </a:prstGeom>
        </p:spPr>
      </p:pic>
      <p:pic>
        <p:nvPicPr>
          <p:cNvPr id="13" name="cj297.jpg" descr="id:2147506100;FounderCES"/>
          <p:cNvPicPr/>
          <p:nvPr/>
        </p:nvPicPr>
        <p:blipFill>
          <a:blip r:embed="rId5">
            <a:clrChange>
              <a:clrFrom>
                <a:srgbClr val="FFFFFF"/>
              </a:clrFrom>
              <a:clrTo>
                <a:srgbClr val="FFFFFF">
                  <a:alpha val="0"/>
                </a:srgbClr>
              </a:clrTo>
            </a:clrChange>
          </a:blip>
          <a:stretch>
            <a:fillRect/>
          </a:stretch>
        </p:blipFill>
        <p:spPr>
          <a:xfrm>
            <a:off x="2998439" y="2206529"/>
            <a:ext cx="1821287" cy="1061797"/>
          </a:xfrm>
          <a:prstGeom prst="rect">
            <a:avLst/>
          </a:prstGeom>
        </p:spPr>
      </p:pic>
      <p:pic>
        <p:nvPicPr>
          <p:cNvPr id="14" name="cj298.jpg" descr="id:2147506107;FounderCES"/>
          <p:cNvPicPr/>
          <p:nvPr/>
        </p:nvPicPr>
        <p:blipFill>
          <a:blip r:embed="rId6">
            <a:clrChange>
              <a:clrFrom>
                <a:srgbClr val="FFFFFF"/>
              </a:clrFrom>
              <a:clrTo>
                <a:srgbClr val="FFFFFF">
                  <a:alpha val="0"/>
                </a:srgbClr>
              </a:clrTo>
            </a:clrChange>
          </a:blip>
          <a:stretch>
            <a:fillRect/>
          </a:stretch>
        </p:blipFill>
        <p:spPr>
          <a:xfrm>
            <a:off x="5655060" y="2288069"/>
            <a:ext cx="1808730" cy="102831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628678" y="1810733"/>
            <a:ext cx="6509481" cy="478208"/>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白细胞的吞噬作用属于人体的第二道防线。</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108027" y="44293"/>
            <a:ext cx="1561357" cy="6623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图片2.png"/>
          <p:cNvPicPr>
            <a:picLocks noChangeAspect="1"/>
          </p:cNvPicPr>
          <p:nvPr/>
        </p:nvPicPr>
        <p:blipFill>
          <a:blip r:embed="rId3"/>
          <a:stretch>
            <a:fillRect/>
          </a:stretch>
        </p:blipFill>
        <p:spPr>
          <a:xfrm>
            <a:off x="130471" y="62788"/>
            <a:ext cx="1516468" cy="625405"/>
          </a:xfrm>
          <a:prstGeom prst="rect">
            <a:avLst/>
          </a:prstGeom>
        </p:spPr>
      </p:pic>
      <p:sp>
        <p:nvSpPr>
          <p:cNvPr id="6" name="矩形 5"/>
          <p:cNvSpPr/>
          <p:nvPr/>
        </p:nvSpPr>
        <p:spPr>
          <a:xfrm>
            <a:off x="726677" y="811553"/>
            <a:ext cx="7674373" cy="3762568"/>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伤口化脓是怎么回事</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身体上的伤口</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如果消毒不彻底</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病原体会从破损的皮肤进入我们的身体。与此同时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血液中具有吞噬能力的白细胞的数量快速增加</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并纷纷游出血管</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集中到伤口部位吞噬病原体。如果“战斗”太过激烈</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伤口就可能会出现化脓。化脓产生的脓液中既有病原体和病原体被分解的产物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也有吞噬细胞的“尸体”。不要以为化脓是不好的现象</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其实</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化脓是细菌侵入和机体反侵入共同作用的结果。如果机体抵抗能力弱</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脓肿反倒不容易形成。</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3" name="图片 12" descr="图片7.png"/>
          <p:cNvPicPr>
            <a:picLocks noChangeAspect="1"/>
          </p:cNvPicPr>
          <p:nvPr/>
        </p:nvPicPr>
        <p:blipFill>
          <a:blip r:embed="rId3"/>
          <a:stretch>
            <a:fillRect/>
          </a:stretch>
        </p:blipFill>
        <p:spPr>
          <a:xfrm>
            <a:off x="42099" y="182391"/>
            <a:ext cx="1376307" cy="583888"/>
          </a:xfrm>
          <a:prstGeom prst="rect">
            <a:avLst/>
          </a:prstGeom>
        </p:spPr>
      </p:pic>
      <p:sp>
        <p:nvSpPr>
          <p:cNvPr id="6" name="矩形 5"/>
          <p:cNvSpPr/>
          <p:nvPr/>
        </p:nvSpPr>
        <p:spPr>
          <a:xfrm>
            <a:off x="893284" y="932739"/>
            <a:ext cx="7537142"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淋巴结</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p:txBody>
      </p:sp>
      <p:pic>
        <p:nvPicPr>
          <p:cNvPr id="7" name="cj299.jpg" descr="id:2147506135;FounderCES"/>
          <p:cNvPicPr/>
          <p:nvPr/>
        </p:nvPicPr>
        <p:blipFill>
          <a:blip r:embed="rId4">
            <a:clrChange>
              <a:clrFrom>
                <a:srgbClr val="FFFFFF"/>
              </a:clrFrom>
              <a:clrTo>
                <a:srgbClr val="FFFFFF">
                  <a:alpha val="0"/>
                </a:srgbClr>
              </a:clrTo>
            </a:clrChange>
          </a:blip>
          <a:stretch>
            <a:fillRect/>
          </a:stretch>
        </p:blipFill>
        <p:spPr>
          <a:xfrm>
            <a:off x="3059370" y="1618379"/>
            <a:ext cx="2187000" cy="229303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554480" y="1629969"/>
            <a:ext cx="5532120" cy="1454244"/>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抗原除了包括致病的病原体以外</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还包括其他能引起人体产生抗体的异物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如花粉、异种动物血清、异型红细胞等物质。</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35316" y="33664"/>
            <a:ext cx="1706780" cy="68365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790414" y="1047039"/>
            <a:ext cx="7324886" cy="324653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一定的抗体能与一定的抗原结合</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从而促进吞噬细胞的吞噬作用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将抗原清除</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或使病原体失去致病性。有的抗原被清除后</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相应的抗体仍存留在人体内</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当同样的抗原再次侵入人体时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就会被体内存留的抗体按同样的方式加以清除。一般来说</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人体内抗体的多少代表了免疫力的强弱</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俗称抵抗力。例如</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当水痘流行时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小时候出过水痘</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或已经提前接种过水痘疫苗的人会安然无恙</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而没有出过水痘且没有接种过水痘疫苗的人往往患病。</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59122" y="23546"/>
            <a:ext cx="1659168" cy="7038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893284" y="761289"/>
            <a:ext cx="7537142" cy="324653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科技日报</a:t>
            </a:r>
            <a:r>
              <a:rPr lang="en-US" altLang="zh-CN" sz="2000" dirty="0" smtClean="0">
                <a:latin typeface="微软雅黑" panose="020B0503020204020204" pitchFamily="34" charset="-122"/>
                <a:ea typeface="微软雅黑" panose="020B0503020204020204" pitchFamily="34" charset="-122"/>
              </a:rPr>
              <a:t>,2018</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12</a:t>
            </a:r>
            <a:r>
              <a:rPr lang="zh-CN" altLang="en-US" sz="2000" dirty="0" smtClean="0">
                <a:latin typeface="微软雅黑" panose="020B0503020204020204" pitchFamily="34" charset="-122"/>
                <a:ea typeface="微软雅黑" panose="020B0503020204020204" pitchFamily="34" charset="-122"/>
              </a:rPr>
              <a:t>月</a:t>
            </a:r>
            <a:r>
              <a:rPr lang="en-US" altLang="zh-CN" sz="2000" dirty="0" smtClean="0">
                <a:latin typeface="微软雅黑" panose="020B0503020204020204" pitchFamily="34" charset="-122"/>
                <a:ea typeface="微软雅黑" panose="020B0503020204020204" pitchFamily="34" charset="-122"/>
              </a:rPr>
              <a:t>14</a:t>
            </a:r>
            <a:r>
              <a:rPr lang="zh-CN" altLang="en-US" sz="2000" dirty="0" smtClean="0">
                <a:latin typeface="微软雅黑" panose="020B0503020204020204" pitchFamily="34" charset="-122"/>
                <a:ea typeface="微软雅黑" panose="020B0503020204020204" pitchFamily="34" charset="-122"/>
              </a:rPr>
              <a:t>日　“如果异种移植能从基础研究推广到临床研究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乃至在未来大规模临床应用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则可能让数以百万计的病人有希望重获新生。但和所有新技术一样</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它也有自己的风险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如免疫排斥、传染病风险等。因此</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需要各方达成共识</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做好技术、伦理等全面保障</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将风险降至零。”</a:t>
            </a:r>
            <a:r>
              <a:rPr lang="en-US" altLang="zh-CN" sz="2000" dirty="0" smtClean="0">
                <a:latin typeface="微软雅黑" panose="020B0503020204020204" pitchFamily="34" charset="-122"/>
                <a:ea typeface="微软雅黑" panose="020B0503020204020204" pitchFamily="34" charset="-122"/>
              </a:rPr>
              <a:t>12~14</a:t>
            </a:r>
            <a:r>
              <a:rPr lang="zh-CN" altLang="en-US" sz="2000" dirty="0" smtClean="0">
                <a:latin typeface="微软雅黑" panose="020B0503020204020204" pitchFamily="34" charset="-122"/>
                <a:ea typeface="微软雅黑" panose="020B0503020204020204" pitchFamily="34" charset="-122"/>
              </a:rPr>
              <a:t>日</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在长沙召开的第三届全球异种移植临床研究规范国际研讨会上</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国际异种移植协会主席</a:t>
            </a:r>
            <a:r>
              <a:rPr lang="en-US" altLang="zh-CN" sz="2000" dirty="0" smtClean="0">
                <a:latin typeface="微软雅黑" panose="020B0503020204020204" pitchFamily="34" charset="-122"/>
                <a:ea typeface="微软雅黑" panose="020B0503020204020204" pitchFamily="34" charset="-122"/>
              </a:rPr>
              <a:t>Leo Buhler</a:t>
            </a:r>
            <a:r>
              <a:rPr lang="zh-CN" altLang="en-US" sz="2000" dirty="0" smtClean="0">
                <a:latin typeface="微软雅黑" panose="020B0503020204020204" pitchFamily="34" charset="-122"/>
                <a:ea typeface="微软雅黑" panose="020B0503020204020204" pitchFamily="34" charset="-122"/>
              </a:rPr>
              <a:t>说。</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72834" y="39018"/>
            <a:ext cx="1631744" cy="6729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377190" y="761289"/>
            <a:ext cx="8229600" cy="3808735"/>
          </a:xfrm>
          <a:prstGeom prst="rect">
            <a:avLst/>
          </a:prstGeom>
        </p:spPr>
        <p:txBody>
          <a:bodyPr wrap="square" lIns="68580" tIns="34290" rIns="68580" bIns="34290">
            <a:spAutoFit/>
          </a:bodyPr>
          <a:lstStyle/>
          <a:p>
            <a:pPr>
              <a:lnSpc>
                <a:spcPct val="150000"/>
              </a:lnSpc>
            </a:pPr>
            <a:r>
              <a:rPr lang="zh-CN" altLang="en-US" sz="1800" dirty="0" smtClean="0">
                <a:latin typeface="微软雅黑" panose="020B0503020204020204" pitchFamily="34" charset="-122"/>
                <a:ea typeface="微软雅黑" panose="020B0503020204020204" pitchFamily="34" charset="-122"/>
              </a:rPr>
              <a:t>异种移植</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简单说</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即把一种动物的细胞、组织或器官</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移植到另一种动物体内。人类期望通过这一技术</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在符合安全和伦理的前提下</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解决移植供体短缺难题</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治疗人类疾病。</a:t>
            </a:r>
            <a:endParaRPr lang="zh-CN" altLang="en-US" sz="1800" dirty="0" smtClean="0">
              <a:latin typeface="微软雅黑" panose="020B0503020204020204" pitchFamily="34" charset="-122"/>
              <a:ea typeface="微软雅黑" panose="020B0503020204020204" pitchFamily="34" charset="-122"/>
            </a:endParaRPr>
          </a:p>
          <a:p>
            <a:pPr>
              <a:lnSpc>
                <a:spcPct val="150000"/>
              </a:lnSpc>
            </a:pPr>
            <a:r>
              <a:rPr lang="zh-CN" altLang="en-US" sz="1800" dirty="0" smtClean="0">
                <a:latin typeface="微软雅黑" panose="020B0503020204020204" pitchFamily="34" charset="-122"/>
                <a:ea typeface="微软雅黑" panose="020B0503020204020204" pitchFamily="34" charset="-122"/>
              </a:rPr>
              <a:t>十年前</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中南大学湘雅三医院王维教授团队关于“猪胰岛移植”研究</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在全球率先获得重大突破。</a:t>
            </a:r>
            <a:r>
              <a:rPr lang="en-US" altLang="zh-CN" sz="1800" dirty="0" smtClean="0">
                <a:latin typeface="微软雅黑" panose="020B0503020204020204" pitchFamily="34" charset="-122"/>
                <a:ea typeface="微软雅黑" panose="020B0503020204020204" pitchFamily="34" charset="-122"/>
              </a:rPr>
              <a:t>2008</a:t>
            </a:r>
            <a:r>
              <a:rPr lang="zh-CN" altLang="en-US" sz="1800" dirty="0" smtClean="0">
                <a:latin typeface="微软雅黑" panose="020B0503020204020204" pitchFamily="34" charset="-122"/>
                <a:ea typeface="微软雅黑" panose="020B0503020204020204" pitchFamily="34" charset="-122"/>
              </a:rPr>
              <a:t>年</a:t>
            </a:r>
            <a:r>
              <a:rPr lang="en-US" altLang="zh-CN" sz="1800" dirty="0" smtClean="0">
                <a:latin typeface="微软雅黑" panose="020B0503020204020204" pitchFamily="34" charset="-122"/>
                <a:ea typeface="微软雅黑" panose="020B0503020204020204" pitchFamily="34" charset="-122"/>
              </a:rPr>
              <a:t>11</a:t>
            </a:r>
            <a:r>
              <a:rPr lang="zh-CN" altLang="en-US" sz="1800" dirty="0" smtClean="0">
                <a:latin typeface="微软雅黑" panose="020B0503020204020204" pitchFamily="34" charset="-122"/>
                <a:ea typeface="微软雅黑" panose="020B0503020204020204" pitchFamily="34" charset="-122"/>
              </a:rPr>
              <a:t>月</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中国牵头制定的世界首个异种移植国际标准</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长沙宣言</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诞生。</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宣言</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规定了联合国所有成员国开展这一临床研究需遵循的基本原则和需具备的生物安全基本条件。</a:t>
            </a:r>
            <a:endParaRPr lang="zh-CN" altLang="en-US" sz="1800" dirty="0" smtClean="0">
              <a:latin typeface="微软雅黑" panose="020B0503020204020204" pitchFamily="34" charset="-122"/>
              <a:ea typeface="微软雅黑" panose="020B0503020204020204" pitchFamily="34" charset="-122"/>
            </a:endParaRPr>
          </a:p>
          <a:p>
            <a:pPr>
              <a:lnSpc>
                <a:spcPct val="150000"/>
              </a:lnSpc>
            </a:pPr>
            <a:r>
              <a:rPr lang="zh-CN" altLang="en-US" sz="1800" dirty="0" smtClean="0">
                <a:latin typeface="微软雅黑" panose="020B0503020204020204" pitchFamily="34" charset="-122"/>
                <a:ea typeface="微软雅黑" panose="020B0503020204020204" pitchFamily="34" charset="-122"/>
              </a:rPr>
              <a:t>在技术上看</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异种移植必须解决免疫排斥和传染病安全风险等两大难点。而根据世卫组织和国际异种移植协会的规定</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猪是截至目前唯一可用的异种移植供体。</a:t>
            </a:r>
            <a:endParaRPr lang="zh-CN" altLang="en-US" sz="18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72834" y="39018"/>
            <a:ext cx="1631744" cy="6729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0" y="544744"/>
            <a:ext cx="9144000"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lang="zh-CN" altLang="en-US" sz="5400" dirty="0" smtClean="0">
                <a:solidFill>
                  <a:schemeClr val="accent1"/>
                </a:solidFill>
                <a:latin typeface="隶书" panose="02010509060101010101" pitchFamily="49" charset="-122"/>
                <a:ea typeface="隶书" panose="02010509060101010101" pitchFamily="49" charset="-122"/>
              </a:rPr>
              <a:t>第一章  传染病和免疫</a:t>
            </a:r>
            <a:endParaRPr lang="zh-CN" altLang="en-US" sz="5400" dirty="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2231063" y="1955576"/>
            <a:ext cx="4793620"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第一节　传染病及其预防</a:t>
            </a:r>
            <a:endParaRPr lang="zh-CN" altLang="en-US" sz="3300" dirty="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015674"/>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549415" y="819792"/>
            <a:ext cx="8091665" cy="324653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疫苗能预防疾病的原因</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疫苗能预防疾病是因为疫苗中的病原体已经被杀死或减少</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不能使人得病</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但仍具有抗原的特性</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可以通过刺激人体的免疫系统产生抗体</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抗体与相应的细菌、病毒和它们产生的毒素结合在一起后</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会使细菌等失去致病能力。产生的抗体越多</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预防效果就越好</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抗体在体内维持时间越长</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预防传染病的时间也越长。一种疫苗只能与一种细菌、病毒或毒素结合</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所以一种疫苗只能对一种传染病起预防作用。</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108027" y="31992"/>
            <a:ext cx="1561357" cy="6869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297180" y="667897"/>
            <a:ext cx="8503920" cy="3808735"/>
          </a:xfrm>
          <a:prstGeom prst="rect">
            <a:avLst/>
          </a:prstGeom>
        </p:spPr>
        <p:txBody>
          <a:bodyPr wrap="square" lIns="68580" tIns="34290" rIns="68580" bIns="34290">
            <a:spAutoFit/>
          </a:bodyPr>
          <a:lstStyle/>
          <a:p>
            <a:pPr>
              <a:lnSpc>
                <a:spcPct val="150000"/>
              </a:lnSpc>
            </a:pPr>
            <a:r>
              <a:rPr lang="zh-CN" altLang="en-US" sz="1800" dirty="0" smtClean="0">
                <a:latin typeface="微软雅黑" panose="020B0503020204020204" pitchFamily="34" charset="-122"/>
                <a:ea typeface="微软雅黑" panose="020B0503020204020204" pitchFamily="34" charset="-122"/>
              </a:rPr>
              <a:t>众所周知</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蚊子的叮咬会传染多种疾病</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因此</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有很多人担心它也会传染艾滋病</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但全国性病、麻风病控制中心常务副主任张国成教授明确回答</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蚊子不具有传播艾滋病的能力。</a:t>
            </a:r>
            <a:endParaRPr lang="zh-CN" altLang="en-US" sz="1800" dirty="0" smtClean="0">
              <a:latin typeface="微软雅黑" panose="020B0503020204020204" pitchFamily="34" charset="-122"/>
              <a:ea typeface="微软雅黑" panose="020B0503020204020204" pitchFamily="34" charset="-122"/>
            </a:endParaRPr>
          </a:p>
          <a:p>
            <a:pPr>
              <a:lnSpc>
                <a:spcPct val="150000"/>
              </a:lnSpc>
            </a:pPr>
            <a:r>
              <a:rPr lang="zh-CN" altLang="en-US" sz="1800" dirty="0" smtClean="0">
                <a:latin typeface="微软雅黑" panose="020B0503020204020204" pitchFamily="34" charset="-122"/>
                <a:ea typeface="微软雅黑" panose="020B0503020204020204" pitchFamily="34" charset="-122"/>
              </a:rPr>
              <a:t>据张国成教授介绍</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根据研究表明</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艾滋病病毒在蚊子体内既不发育也不繁殖</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所以不可能通过生物性的方式进行传播。而机械性的传播方式</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在蚊子身上也不可行。这是因为蚊子在吸血前</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先由唾液管吐出唾液</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作为其润滑剂以便吸血</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然后由食管吸入血液</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而血液的吸入是单向的</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吸入后不会再吐出。另外</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蚊子嘴上残留的血液因其仅有</a:t>
            </a:r>
            <a:r>
              <a:rPr lang="en-US" altLang="zh-CN" sz="1800" dirty="0" smtClean="0">
                <a:latin typeface="微软雅黑" panose="020B0503020204020204" pitchFamily="34" charset="-122"/>
                <a:ea typeface="微软雅黑" panose="020B0503020204020204" pitchFamily="34" charset="-122"/>
              </a:rPr>
              <a:t>0.00004</a:t>
            </a:r>
            <a:r>
              <a:rPr lang="zh-CN" altLang="en-US" sz="1800" dirty="0" smtClean="0">
                <a:latin typeface="微软雅黑" panose="020B0503020204020204" pitchFamily="34" charset="-122"/>
                <a:ea typeface="微软雅黑" panose="020B0503020204020204" pitchFamily="34" charset="-122"/>
              </a:rPr>
              <a:t>毫升</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要反复叮咬</a:t>
            </a:r>
            <a:r>
              <a:rPr lang="en-US" altLang="zh-CN" sz="1800" dirty="0" smtClean="0">
                <a:latin typeface="微软雅黑" panose="020B0503020204020204" pitchFamily="34" charset="-122"/>
                <a:ea typeface="微软雅黑" panose="020B0503020204020204" pitchFamily="34" charset="-122"/>
              </a:rPr>
              <a:t>2800</a:t>
            </a:r>
            <a:r>
              <a:rPr lang="zh-CN" altLang="en-US" sz="1800" dirty="0" smtClean="0">
                <a:latin typeface="微软雅黑" panose="020B0503020204020204" pitchFamily="34" charset="-122"/>
                <a:ea typeface="微软雅黑" panose="020B0503020204020204" pitchFamily="34" charset="-122"/>
              </a:rPr>
              <a:t>次后</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才能引起</a:t>
            </a:r>
            <a:r>
              <a:rPr lang="en-US" altLang="zh-CN" sz="1800" dirty="0" smtClean="0">
                <a:latin typeface="微软雅黑" panose="020B0503020204020204" pitchFamily="34" charset="-122"/>
                <a:ea typeface="微软雅黑" panose="020B0503020204020204" pitchFamily="34" charset="-122"/>
              </a:rPr>
              <a:t>HIV</a:t>
            </a:r>
            <a:r>
              <a:rPr lang="zh-CN" altLang="en-US" sz="1800" dirty="0" smtClean="0">
                <a:latin typeface="微软雅黑" panose="020B0503020204020204" pitchFamily="34" charset="-122"/>
                <a:ea typeface="微软雅黑" panose="020B0503020204020204" pitchFamily="34" charset="-122"/>
              </a:rPr>
              <a:t>感染。而且</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即使蚊子吸入了带有艾滋病病毒的血液</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艾滋病病毒在</a:t>
            </a:r>
            <a:r>
              <a:rPr lang="en-US" altLang="zh-CN" sz="1800" dirty="0" smtClean="0">
                <a:latin typeface="微软雅黑" panose="020B0503020204020204" pitchFamily="34" charset="-122"/>
                <a:ea typeface="微软雅黑" panose="020B0503020204020204" pitchFamily="34" charset="-122"/>
              </a:rPr>
              <a:t>2~3</a:t>
            </a:r>
            <a:r>
              <a:rPr lang="zh-CN" altLang="en-US" sz="1800" dirty="0" smtClean="0">
                <a:latin typeface="微软雅黑" panose="020B0503020204020204" pitchFamily="34" charset="-122"/>
                <a:ea typeface="微软雅黑" panose="020B0503020204020204" pitchFamily="34" charset="-122"/>
              </a:rPr>
              <a:t>天内即可被蚊子消化、破坏而完全消失。</a:t>
            </a:r>
            <a:endParaRPr lang="zh-CN" altLang="en-US" sz="18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108027" y="53532"/>
            <a:ext cx="1561357" cy="64391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711968" y="2078424"/>
            <a:ext cx="2123477" cy="655252"/>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5400" dirty="0" smtClean="0">
                <a:solidFill>
                  <a:schemeClr val="accent5"/>
                </a:solidFill>
              </a:rPr>
              <a:t>谢    谢</a:t>
            </a:r>
            <a:endParaRPr lang="zh-CN" altLang="en-US" sz="5400" dirty="0">
              <a:solidFill>
                <a:schemeClr val="accent5"/>
              </a:solidFill>
            </a:endParaRPr>
          </a:p>
        </p:txBody>
      </p:sp>
      <p:pic>
        <p:nvPicPr>
          <p:cNvPr id="44" name="Picture 4" descr="clouds.png"/>
          <p:cNvPicPr>
            <a:picLocks noChangeAspect="1"/>
          </p:cNvPicPr>
          <p:nvPr/>
        </p:nvPicPr>
        <p:blipFill>
          <a:blip r:embed="rId1" cstate="print"/>
          <a:stretch>
            <a:fillRect/>
          </a:stretch>
        </p:blipFill>
        <p:spPr>
          <a:xfrm>
            <a:off x="5705475" y="123144"/>
            <a:ext cx="3228975" cy="611433"/>
          </a:xfrm>
          <a:prstGeom prst="rect">
            <a:avLst/>
          </a:prstGeom>
        </p:spPr>
      </p:pic>
      <p:pic>
        <p:nvPicPr>
          <p:cNvPr id="45" name="Picture 3" descr="field.png"/>
          <p:cNvPicPr>
            <a:picLocks noChangeAspect="1"/>
          </p:cNvPicPr>
          <p:nvPr/>
        </p:nvPicPr>
        <p:blipFill>
          <a:blip r:embed="rId2" cstate="print"/>
          <a:stretch>
            <a:fillRect/>
          </a:stretch>
        </p:blipFill>
        <p:spPr>
          <a:xfrm>
            <a:off x="1" y="4076700"/>
            <a:ext cx="9183278" cy="1066800"/>
          </a:xfrm>
          <a:prstGeom prst="rect">
            <a:avLst/>
          </a:prstGeom>
        </p:spPr>
      </p:pic>
      <p:pic>
        <p:nvPicPr>
          <p:cNvPr id="47" name="Picture 4" descr="cloud_ballon.png"/>
          <p:cNvPicPr>
            <a:picLocks noChangeAspect="1"/>
          </p:cNvPicPr>
          <p:nvPr/>
        </p:nvPicPr>
        <p:blipFill>
          <a:blip r:embed="rId3" cstate="print"/>
          <a:stretch>
            <a:fillRect/>
          </a:stretch>
        </p:blipFill>
        <p:spPr>
          <a:xfrm>
            <a:off x="7796518" y="5143500"/>
            <a:ext cx="842657" cy="689895"/>
          </a:xfrm>
          <a:prstGeom prst="rect">
            <a:avLst/>
          </a:prstGeom>
        </p:spPr>
      </p:pic>
      <p:pic>
        <p:nvPicPr>
          <p:cNvPr id="48" name="Picture 4" descr="clouds.png"/>
          <p:cNvPicPr>
            <a:picLocks noChangeAspect="1"/>
          </p:cNvPicPr>
          <p:nvPr/>
        </p:nvPicPr>
        <p:blipFill>
          <a:blip r:embed="rId1" cstate="print"/>
          <a:stretch>
            <a:fillRect/>
          </a:stretch>
        </p:blipFill>
        <p:spPr>
          <a:xfrm>
            <a:off x="323850" y="513669"/>
            <a:ext cx="5134350" cy="972232"/>
          </a:xfrm>
          <a:prstGeom prst="rect">
            <a:avLst/>
          </a:prstGeom>
        </p:spPr>
      </p:pic>
      <p:pic>
        <p:nvPicPr>
          <p:cNvPr id="49" name="Picture 10" descr="together.png"/>
          <p:cNvPicPr>
            <a:picLocks noChangeAspect="1"/>
          </p:cNvPicPr>
          <p:nvPr/>
        </p:nvPicPr>
        <p:blipFill>
          <a:blip r:embed="rId4" cstate="print"/>
          <a:stretch>
            <a:fillRect/>
          </a:stretch>
        </p:blipFill>
        <p:spPr>
          <a:xfrm>
            <a:off x="2654378" y="3448050"/>
            <a:ext cx="4251379" cy="1200150"/>
          </a:xfrm>
          <a:prstGeom prst="rect">
            <a:avLst/>
          </a:prstGeom>
        </p:spPr>
      </p:pic>
      <p:pic>
        <p:nvPicPr>
          <p:cNvPr id="50" name="Picture 2" descr="C:\Users\Administrator\Desktop\兔子.png"/>
          <p:cNvPicPr>
            <a:picLocks noChangeAspect="1" noChangeArrowheads="1"/>
          </p:cNvPicPr>
          <p:nvPr/>
        </p:nvPicPr>
        <p:blipFill>
          <a:blip r:embed="rId5" cstate="print"/>
          <a:srcRect/>
          <a:stretch>
            <a:fillRect/>
          </a:stretch>
        </p:blipFill>
        <p:spPr bwMode="auto">
          <a:xfrm>
            <a:off x="5876925" y="4352925"/>
            <a:ext cx="800100" cy="790575"/>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ppt_x</p:attrName>
                                        </p:attrNameLst>
                                      </p:cBhvr>
                                      <p:tavLst>
                                        <p:tav tm="0">
                                          <p:val>
                                            <p:strVal val="#ppt_x-.2"/>
                                          </p:val>
                                        </p:tav>
                                        <p:tav tm="100000">
                                          <p:val>
                                            <p:strVal val="#ppt_x"/>
                                          </p:val>
                                        </p:tav>
                                      </p:tavLst>
                                    </p:anim>
                                    <p:anim calcmode="lin" valueType="num">
                                      <p:cBhvr>
                                        <p:cTn id="14"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1000" fill="hold"/>
                                        <p:tgtEl>
                                          <p:spTgt spid="48"/>
                                        </p:tgtEl>
                                        <p:attrNameLst>
                                          <p:attrName>ppt_x</p:attrName>
                                        </p:attrNameLst>
                                      </p:cBhvr>
                                      <p:tavLst>
                                        <p:tav tm="0">
                                          <p:val>
                                            <p:strVal val="#ppt_x-.2"/>
                                          </p:val>
                                        </p:tav>
                                        <p:tav tm="100000">
                                          <p:val>
                                            <p:strVal val="#ppt_x"/>
                                          </p:val>
                                        </p:tav>
                                      </p:tavLst>
                                    </p:anim>
                                    <p:anim calcmode="lin" valueType="num">
                                      <p:cBhvr>
                                        <p:cTn id="20"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8"/>
                                        </p:tgtEl>
                                      </p:cBhvr>
                                    </p:animEffect>
                                  </p:childTnLst>
                                </p:cTn>
                              </p:par>
                            </p:childTnLst>
                          </p:cTn>
                        </p:par>
                        <p:par>
                          <p:cTn id="22" fill="hold">
                            <p:stCondLst>
                              <p:cond delay="3000"/>
                            </p:stCondLst>
                            <p:childTnLst>
                              <p:par>
                                <p:cTn id="23" presetID="0" presetClass="path" presetSubtype="0" accel="50000" decel="50000" fill="hold" nodeType="afterEffect">
                                  <p:stCondLst>
                                    <p:cond delay="0"/>
                                  </p:stCondLst>
                                  <p:childTnLst>
                                    <p:animMotion origin="layout" path="M 0.03984 -0.24838 C 0.03346 -0.25232 0.02799 -0.25787 0.02213 -0.2625 C 0.01888 -0.26505 0.01549 -0.26597 0.01237 -0.26783 C 0.0112 -0.26852 0.01041 -0.27084 0.00937 -0.27153 C 0.0082 -0.27222 -0.00065 -0.27477 -0.00143 -0.275 C -0.00834 -0.27732 -0.01393 -0.28079 -0.0211 -0.28195 C -0.02539 -0.28403 -0.02956 -0.28634 -0.03386 -0.28912 C -0.03711 -0.29097 -0.03867 -0.29005 -0.04167 -0.29259 C -0.04714 -0.29746 -0.05222 -0.30232 -0.05834 -0.30486 C -0.05925 -0.30602 -0.06016 -0.30764 -0.0612 -0.30857 C -0.06224 -0.30949 -0.06328 -0.30949 -0.06419 -0.31019 C -0.07031 -0.31644 -0.07513 -0.32384 -0.0819 -0.32801 C -0.08477 -0.3331 -0.08776 -0.33843 -0.09076 -0.34375 C -0.09232 -0.34676 -0.09479 -0.34699 -0.09662 -0.34908 C -0.09948 -0.35695 -0.10456 -0.36343 -0.10834 -0.37037 C -0.11406 -0.38056 -0.11979 -0.39074 -0.125 -0.40209 C -0.13268 -0.41829 -0.13607 -0.44236 -0.13972 -0.46204 C -0.14063 -0.47315 -0.14219 -0.4831 -0.14362 -0.49375 C -0.14388 -0.51945 -0.14102 -0.57824 -0.14753 -0.61389 C -0.15026 -0.65695 -0.14948 -0.69468 -0.16029 -0.7338 C -0.16224 -0.74028 -0.1638 -0.74954 -0.16628 -0.75509 C -0.17318 -0.7713 -0.16966 -0.76088 -0.175 -0.76921 C -0.17865 -0.77431 -0.18229 -0.78241 -0.18685 -0.78496 C -0.19935 -0.79259 -0.21068 -0.79584 -0.22409 -0.79746 C -0.25052 -0.8132 -0.28073 -0.79977 -0.30847 -0.7956 C -0.32891 -0.78334 -0.34271 -0.79769 -0.35847 -0.8132 C -0.36107 -0.81574 -0.36432 -0.81644 -0.36641 -0.82037 C -0.36979 -0.82639 -0.3724 -0.82871 -0.37709 -0.83079 C -0.38099 -0.83773 -0.38568 -0.83889 -0.38985 -0.84491 C -0.39375 -0.85093 -0.39714 -0.85371 -0.40169 -0.85903 C -0.40365 -0.86158 -0.40638 -0.86065 -0.40847 -0.86273 C -0.41472 -0.86875 -0.41745 -0.87199 -0.42422 -0.875 C -0.4293 -0.88102 -0.43594 -0.88287 -0.44193 -0.88565 C -0.45143 -0.89699 -0.48125 -0.89236 -0.48503 -0.89259 C -0.49518 -0.89884 -0.48386 -0.89259 -0.50951 -0.89259 C -0.55573 -0.89259 -0.60182 -0.89375 -0.64792 -0.89445 C -0.65742 -0.90023 -0.66589 -0.91088 -0.67539 -0.91736 C -0.67852 -0.91968 -0.68073 -0.92431 -0.68412 -0.92431 " pathEditMode="relative" rAng="0" ptsTypes="fffffffffffffffffffffffffffffffffffffA">
                                      <p:cBhvr>
                                        <p:cTn id="24" dur="2000" fill="hold"/>
                                        <p:tgtEl>
                                          <p:spTgt spid="47"/>
                                        </p:tgtEl>
                                        <p:attrNameLst>
                                          <p:attrName>ppt_x</p:attrName>
                                          <p:attrName>ppt_y</p:attrName>
                                        </p:attrNameLst>
                                      </p:cBhvr>
                                      <p:rCtr x="-362" y="-338"/>
                                    </p:animMotion>
                                  </p:childTnLst>
                                </p:cTn>
                              </p:par>
                            </p:childTnLst>
                          </p:cTn>
                        </p:par>
                        <p:par>
                          <p:cTn id="25" fill="hold">
                            <p:stCondLst>
                              <p:cond delay="5000"/>
                            </p:stCondLst>
                            <p:childTnLst>
                              <p:par>
                                <p:cTn id="26" presetID="23" presetClass="entr" presetSubtype="16"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ppt_w</p:attrName>
                                        </p:attrNameLst>
                                      </p:cBhvr>
                                      <p:tavLst>
                                        <p:tav tm="0">
                                          <p:val>
                                            <p:fltVal val="0"/>
                                          </p:val>
                                        </p:tav>
                                        <p:tav tm="100000">
                                          <p:val>
                                            <p:strVal val="#ppt_w"/>
                                          </p:val>
                                        </p:tav>
                                      </p:tavLst>
                                    </p:anim>
                                    <p:anim calcmode="lin" valueType="num">
                                      <p:cBhvr>
                                        <p:cTn id="29" dur="500" fill="hold"/>
                                        <p:tgtEl>
                                          <p:spTgt spid="49"/>
                                        </p:tgtEl>
                                        <p:attrNameLst>
                                          <p:attrName>ppt_h</p:attrName>
                                        </p:attrNameLst>
                                      </p:cBhvr>
                                      <p:tavLst>
                                        <p:tav tm="0">
                                          <p:val>
                                            <p:fltVal val="0"/>
                                          </p:val>
                                        </p:tav>
                                        <p:tav tm="100000">
                                          <p:val>
                                            <p:strVal val="#ppt_h"/>
                                          </p:val>
                                        </p:tav>
                                      </p:tavLst>
                                    </p:anim>
                                  </p:childTnLst>
                                </p:cTn>
                              </p:par>
                              <p:par>
                                <p:cTn id="30" presetID="1" presetClass="entr" presetSubtype="0"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33" dur="2000" fill="hold"/>
                                        <p:tgtEl>
                                          <p:spTgt spid="50"/>
                                        </p:tgtEl>
                                        <p:attrNameLst>
                                          <p:attrName>ppt_x</p:attrName>
                                          <p:attrName>ppt_y</p:attrName>
                                        </p:attrNameLst>
                                      </p:cBhvr>
                                      <p:rCtr x="-155" y="-21"/>
                                    </p:animMotion>
                                  </p:childTnLst>
                                </p:cTn>
                              </p:par>
                            </p:childTnLst>
                          </p:cTn>
                        </p:par>
                        <p:par>
                          <p:cTn id="34" fill="hold">
                            <p:stCondLst>
                              <p:cond delay="5500"/>
                            </p:stCondLst>
                            <p:childTnLst>
                              <p:par>
                                <p:cTn id="35" presetID="26" presetClass="entr" presetSubtype="0"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down)">
                                      <p:cBhvr>
                                        <p:cTn id="37" dur="580">
                                          <p:stCondLst>
                                            <p:cond delay="0"/>
                                          </p:stCondLst>
                                        </p:cTn>
                                        <p:tgtEl>
                                          <p:spTgt spid="64"/>
                                        </p:tgtEl>
                                      </p:cBhvr>
                                    </p:animEffect>
                                    <p:anim calcmode="lin" valueType="num">
                                      <p:cBhvr>
                                        <p:cTn id="38"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43" dur="26">
                                          <p:stCondLst>
                                            <p:cond delay="650"/>
                                          </p:stCondLst>
                                        </p:cTn>
                                        <p:tgtEl>
                                          <p:spTgt spid="64"/>
                                        </p:tgtEl>
                                      </p:cBhvr>
                                      <p:to x="100000" y="60000"/>
                                    </p:animScale>
                                    <p:animScale>
                                      <p:cBhvr>
                                        <p:cTn id="44" dur="166" decel="50000">
                                          <p:stCondLst>
                                            <p:cond delay="676"/>
                                          </p:stCondLst>
                                        </p:cTn>
                                        <p:tgtEl>
                                          <p:spTgt spid="64"/>
                                        </p:tgtEl>
                                      </p:cBhvr>
                                      <p:to x="100000" y="100000"/>
                                    </p:animScale>
                                    <p:animScale>
                                      <p:cBhvr>
                                        <p:cTn id="45" dur="26">
                                          <p:stCondLst>
                                            <p:cond delay="1312"/>
                                          </p:stCondLst>
                                        </p:cTn>
                                        <p:tgtEl>
                                          <p:spTgt spid="64"/>
                                        </p:tgtEl>
                                      </p:cBhvr>
                                      <p:to x="100000" y="80000"/>
                                    </p:animScale>
                                    <p:animScale>
                                      <p:cBhvr>
                                        <p:cTn id="46" dur="166" decel="50000">
                                          <p:stCondLst>
                                            <p:cond delay="1338"/>
                                          </p:stCondLst>
                                        </p:cTn>
                                        <p:tgtEl>
                                          <p:spTgt spid="64"/>
                                        </p:tgtEl>
                                      </p:cBhvr>
                                      <p:to x="100000" y="100000"/>
                                    </p:animScale>
                                    <p:animScale>
                                      <p:cBhvr>
                                        <p:cTn id="47" dur="26">
                                          <p:stCondLst>
                                            <p:cond delay="1642"/>
                                          </p:stCondLst>
                                        </p:cTn>
                                        <p:tgtEl>
                                          <p:spTgt spid="64"/>
                                        </p:tgtEl>
                                      </p:cBhvr>
                                      <p:to x="100000" y="90000"/>
                                    </p:animScale>
                                    <p:animScale>
                                      <p:cBhvr>
                                        <p:cTn id="48" dur="166" decel="50000">
                                          <p:stCondLst>
                                            <p:cond delay="1668"/>
                                          </p:stCondLst>
                                        </p:cTn>
                                        <p:tgtEl>
                                          <p:spTgt spid="64"/>
                                        </p:tgtEl>
                                      </p:cBhvr>
                                      <p:to x="100000" y="100000"/>
                                    </p:animScale>
                                    <p:animScale>
                                      <p:cBhvr>
                                        <p:cTn id="49" dur="26">
                                          <p:stCondLst>
                                            <p:cond delay="1808"/>
                                          </p:stCondLst>
                                        </p:cTn>
                                        <p:tgtEl>
                                          <p:spTgt spid="64"/>
                                        </p:tgtEl>
                                      </p:cBhvr>
                                      <p:to x="100000" y="95000"/>
                                    </p:animScale>
                                    <p:animScale>
                                      <p:cBhvr>
                                        <p:cTn id="50" dur="166" decel="50000">
                                          <p:stCondLst>
                                            <p:cond delay="1834"/>
                                          </p:stCondLst>
                                        </p:cTn>
                                        <p:tgtEl>
                                          <p:spTgt spid="6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3" name="图片 12" descr="图片7.png"/>
          <p:cNvPicPr>
            <a:picLocks noChangeAspect="1"/>
          </p:cNvPicPr>
          <p:nvPr/>
        </p:nvPicPr>
        <p:blipFill>
          <a:blip r:embed="rId3"/>
          <a:stretch>
            <a:fillRect/>
          </a:stretch>
        </p:blipFill>
        <p:spPr>
          <a:xfrm>
            <a:off x="42099" y="182391"/>
            <a:ext cx="1376307" cy="583888"/>
          </a:xfrm>
          <a:prstGeom prst="rect">
            <a:avLst/>
          </a:prstGeom>
        </p:spPr>
      </p:pic>
      <p:sp>
        <p:nvSpPr>
          <p:cNvPr id="10" name="矩形 9"/>
          <p:cNvSpPr/>
          <p:nvPr/>
        </p:nvSpPr>
        <p:spPr>
          <a:xfrm>
            <a:off x="875125" y="863504"/>
            <a:ext cx="6270576"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几种常见病原体</a:t>
            </a:r>
            <a:r>
              <a:rPr lang="en-US" altLang="zh-CN" sz="2000"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p:txBody>
      </p:sp>
      <p:pic>
        <p:nvPicPr>
          <p:cNvPr id="11" name="cj288.jpg" descr="id:2147505691;FounderCES"/>
          <p:cNvPicPr/>
          <p:nvPr/>
        </p:nvPicPr>
        <p:blipFill>
          <a:blip r:embed="rId4">
            <a:clrChange>
              <a:clrFrom>
                <a:srgbClr val="FFFFFF"/>
              </a:clrFrom>
              <a:clrTo>
                <a:srgbClr val="FFFFFF">
                  <a:alpha val="0"/>
                </a:srgbClr>
              </a:clrTo>
            </a:clrChange>
          </a:blip>
          <a:stretch>
            <a:fillRect/>
          </a:stretch>
        </p:blipFill>
        <p:spPr>
          <a:xfrm>
            <a:off x="3202110" y="1085741"/>
            <a:ext cx="2718630" cy="321589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175934" y="1508209"/>
            <a:ext cx="7110816" cy="939873"/>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很多传染病在开始发病以前就具有传染性</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在发病初期</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刚表现出传染病症状的时候</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传染性最强。</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68107" y="329411"/>
            <a:ext cx="1423807" cy="60403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084881" y="1180831"/>
            <a:ext cx="7205268" cy="232320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传染病的传播还具有地方性和季节性的特点</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有的传染病受地理条件、气温变化的影响</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常局限在一定的地理范围内</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如虫媒传染病。</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有的传染病的发病率在一年内呈季节性升高</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这些传染病与温度、湿度的变化有关</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如流感在秋冬季节多发。</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68107" y="318193"/>
            <a:ext cx="1423807" cy="6264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915344" y="1111765"/>
            <a:ext cx="7330694"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易感人群就是指身体瘦弱、抵抗力较差的人群吗</a:t>
            </a:r>
            <a:r>
              <a:rPr lang="en-US" altLang="zh-CN" sz="2000"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91417" y="266664"/>
            <a:ext cx="1547818" cy="656650"/>
          </a:xfrm>
          <a:prstGeom prst="rect">
            <a:avLst/>
          </a:prstGeom>
        </p:spPr>
      </p:pic>
      <p:sp>
        <p:nvSpPr>
          <p:cNvPr id="6" name="矩形 5"/>
          <p:cNvSpPr/>
          <p:nvPr/>
        </p:nvSpPr>
        <p:spPr>
          <a:xfrm>
            <a:off x="964874" y="2018545"/>
            <a:ext cx="7330694" cy="139987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不一定</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易感人群是指对某种传染病缺乏抵抗力而容易感染该病的人群</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而身体瘦弱、抵抗力较差的人如果体内有抵抗该病原体的物质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就不会轻易得这种传染病</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也不是易感人群。</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525781" y="698322"/>
            <a:ext cx="7852410" cy="4224233"/>
          </a:xfrm>
          <a:prstGeom prst="rect">
            <a:avLst/>
          </a:prstGeom>
        </p:spPr>
        <p:txBody>
          <a:bodyPr wrap="square" lIns="68580" tIns="34290" rIns="68580" bIns="34290">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区分病原体和传染源主要看其生物种类。病原体是细菌、病毒、寄生虫等</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它们能使人或其他生物患传染病。传染源是人或动物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且必须满足三个条件</a:t>
            </a:r>
            <a:r>
              <a:rPr lang="en-US" altLang="zh-CN" sz="2000" dirty="0" smtClean="0">
                <a:latin typeface="微软雅黑" panose="020B0503020204020204" pitchFamily="34" charset="-122"/>
                <a:ea typeface="微软雅黑" panose="020B0503020204020204" pitchFamily="34" charset="-122"/>
              </a:rPr>
              <a:t>a.</a:t>
            </a:r>
            <a:r>
              <a:rPr lang="zh-CN" altLang="en-US" sz="2000" dirty="0" smtClean="0">
                <a:latin typeface="微软雅黑" panose="020B0503020204020204" pitchFamily="34" charset="-122"/>
                <a:ea typeface="微软雅黑" panose="020B0503020204020204" pitchFamily="34" charset="-122"/>
              </a:rPr>
              <a:t>携带病原体</a:t>
            </a:r>
            <a:r>
              <a:rPr lang="en-US" altLang="zh-CN" sz="2000" dirty="0" smtClean="0">
                <a:latin typeface="微软雅黑" panose="020B0503020204020204" pitchFamily="34" charset="-122"/>
                <a:ea typeface="微软雅黑" panose="020B0503020204020204" pitchFamily="34" charset="-122"/>
              </a:rPr>
              <a:t>;b.</a:t>
            </a:r>
            <a:r>
              <a:rPr lang="zh-CN" altLang="en-US" sz="2000" dirty="0" smtClean="0">
                <a:latin typeface="微软雅黑" panose="020B0503020204020204" pitchFamily="34" charset="-122"/>
                <a:ea typeface="微软雅黑" panose="020B0503020204020204" pitchFamily="34" charset="-122"/>
              </a:rPr>
              <a:t>能够散播病原体</a:t>
            </a:r>
            <a:r>
              <a:rPr lang="en-US" altLang="zh-CN" sz="2000" dirty="0" smtClean="0">
                <a:latin typeface="微软雅黑" panose="020B0503020204020204" pitchFamily="34" charset="-122"/>
                <a:ea typeface="微软雅黑" panose="020B0503020204020204" pitchFamily="34" charset="-122"/>
              </a:rPr>
              <a:t>;c.</a:t>
            </a:r>
            <a:r>
              <a:rPr lang="zh-CN" altLang="en-US" sz="2000" dirty="0" smtClean="0">
                <a:latin typeface="微软雅黑" panose="020B0503020204020204" pitchFamily="34" charset="-122"/>
                <a:ea typeface="微软雅黑" panose="020B0503020204020204" pitchFamily="34" charset="-122"/>
              </a:rPr>
              <a:t>能够患病。</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传染源和传播途径的区别是</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传染源是人或动物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能携带和传播病原体</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且能够患病</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如艾滋病病人或艾滋病病毒携带者。传播途径可以是非生物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空气、食物、水等</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也可以是生物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蚊、蝇等</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。被病原体污染的餐具</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可以传播传染病</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但因为餐具本身不是人或动物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故只是传播途径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媒介昆虫能携带病原体</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但不患病</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如苍蝇能携带痢疾杆菌</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但不患痢疾</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故也只是传播途径。</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60267" y="43657"/>
            <a:ext cx="1656878" cy="6636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573244" y="1218489"/>
            <a:ext cx="7537142" cy="2324867"/>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教室是学生学习的阵地</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也是人群密切容易滋生细菌</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导致传染疾病的地方。学校在开学之前对各班教室通过喷洒消毒液、熏艾蒿等方式进行了消毒处理</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每周要组织一次彻底的卫生大扫除行动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重点做好教室的卫生清洁工作。此外</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各班教室每天还要落实安排专人做好开窗通风</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以减少病菌、细菌的密度。</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35316" y="23546"/>
            <a:ext cx="1706780" cy="7038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929899" y="769775"/>
            <a:ext cx="7265412" cy="370819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狂犬病的预防</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狂犬病的伤口处置</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伤口处置包括伤口冲洗和消毒处置</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伤口冲洗用</a:t>
            </a:r>
            <a:r>
              <a:rPr lang="en-US" altLang="zh-CN" sz="2000" dirty="0" smtClean="0">
                <a:latin typeface="微软雅黑" panose="020B0503020204020204" pitchFamily="34" charset="-122"/>
                <a:ea typeface="微软雅黑" panose="020B0503020204020204" pitchFamily="34" charset="-122"/>
              </a:rPr>
              <a:t>20%</a:t>
            </a:r>
            <a:r>
              <a:rPr lang="zh-CN" altLang="en-US" sz="2000" dirty="0" smtClean="0">
                <a:latin typeface="微软雅黑" panose="020B0503020204020204" pitchFamily="34" charset="-122"/>
                <a:ea typeface="微软雅黑" panose="020B0503020204020204" pitchFamily="34" charset="-122"/>
              </a:rPr>
              <a:t>的肥皂水洗刷伤口</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再用洁净的流动的清水冲洗</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反复多次</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达</a:t>
            </a:r>
            <a:r>
              <a:rPr lang="en-US" altLang="zh-CN" sz="2000" dirty="0" smtClean="0">
                <a:latin typeface="微软雅黑" panose="020B0503020204020204" pitchFamily="34" charset="-122"/>
                <a:ea typeface="微软雅黑" panose="020B0503020204020204" pitchFamily="34" charset="-122"/>
              </a:rPr>
              <a:t>15</a:t>
            </a:r>
            <a:r>
              <a:rPr lang="zh-CN" altLang="en-US" sz="2000" dirty="0" smtClean="0">
                <a:latin typeface="微软雅黑" panose="020B0503020204020204" pitchFamily="34" charset="-122"/>
                <a:ea typeface="微软雅黑" panose="020B0503020204020204" pitchFamily="34" charset="-122"/>
              </a:rPr>
              <a:t>分钟以上</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冲洗后再用</a:t>
            </a:r>
            <a:r>
              <a:rPr lang="en-US" altLang="zh-CN" sz="2000" dirty="0" smtClean="0">
                <a:latin typeface="微软雅黑" panose="020B0503020204020204" pitchFamily="34" charset="-122"/>
                <a:ea typeface="微软雅黑" panose="020B0503020204020204" pitchFamily="34" charset="-122"/>
              </a:rPr>
              <a:t>75%</a:t>
            </a:r>
            <a:r>
              <a:rPr lang="zh-CN" altLang="en-US" sz="2000" dirty="0" smtClean="0">
                <a:latin typeface="微软雅黑" panose="020B0503020204020204" pitchFamily="34" charset="-122"/>
                <a:ea typeface="微软雅黑" panose="020B0503020204020204" pitchFamily="34" charset="-122"/>
              </a:rPr>
              <a:t>的酒精或</a:t>
            </a:r>
            <a:r>
              <a:rPr lang="en-US" altLang="zh-CN" sz="2000" dirty="0" smtClean="0">
                <a:latin typeface="微软雅黑" panose="020B0503020204020204" pitchFamily="34" charset="-122"/>
                <a:ea typeface="微软雅黑" panose="020B0503020204020204" pitchFamily="34" charset="-122"/>
              </a:rPr>
              <a:t>2%~3%</a:t>
            </a:r>
            <a:r>
              <a:rPr lang="zh-CN" altLang="en-US" sz="2000" dirty="0" smtClean="0">
                <a:latin typeface="微软雅黑" panose="020B0503020204020204" pitchFamily="34" charset="-122"/>
                <a:ea typeface="微软雅黑" panose="020B0503020204020204" pitchFamily="34" charset="-122"/>
              </a:rPr>
              <a:t>的碘伏消毒伤口。</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狂犬病的接种疫苗</a:t>
            </a:r>
            <a:r>
              <a:rPr lang="en-US" altLang="zh-CN" sz="2000" dirty="0" smtClean="0">
                <a:latin typeface="微软雅黑" panose="020B0503020204020204" pitchFamily="34" charset="-122"/>
                <a:ea typeface="微软雅黑" panose="020B0503020204020204" pitchFamily="34" charset="-122"/>
              </a:rPr>
              <a:t>:Ⅱ</a:t>
            </a:r>
            <a:r>
              <a:rPr lang="zh-CN" altLang="en-US" sz="2000" dirty="0" smtClean="0">
                <a:latin typeface="微软雅黑" panose="020B0503020204020204" pitchFamily="34" charset="-122"/>
                <a:ea typeface="微软雅黑" panose="020B0503020204020204" pitchFamily="34" charset="-122"/>
              </a:rPr>
              <a:t>级和</a:t>
            </a:r>
            <a:r>
              <a:rPr lang="en-US" altLang="zh-CN" sz="2000" dirty="0" smtClean="0">
                <a:latin typeface="微软雅黑" panose="020B0503020204020204" pitchFamily="34" charset="-122"/>
                <a:ea typeface="微软雅黑" panose="020B0503020204020204" pitchFamily="34" charset="-122"/>
              </a:rPr>
              <a:t>Ⅲ</a:t>
            </a:r>
            <a:r>
              <a:rPr lang="zh-CN" altLang="en-US" sz="2000" dirty="0" smtClean="0">
                <a:latin typeface="微软雅黑" panose="020B0503020204020204" pitchFamily="34" charset="-122"/>
                <a:ea typeface="微软雅黑" panose="020B0503020204020204" pitchFamily="34" charset="-122"/>
              </a:rPr>
              <a:t>级暴露者均需接种狂犬疫苗</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伤口处置后立即接种</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免疫程序为</a:t>
            </a:r>
            <a:r>
              <a:rPr lang="en-US" altLang="zh-CN" sz="2000" dirty="0" smtClean="0">
                <a:latin typeface="微软雅黑" panose="020B0503020204020204" pitchFamily="34" charset="-122"/>
                <a:ea typeface="微软雅黑" panose="020B0503020204020204" pitchFamily="34" charset="-122"/>
              </a:rPr>
              <a:t>0</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7</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14</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28</a:t>
            </a:r>
            <a:r>
              <a:rPr lang="zh-CN" altLang="en-US" sz="2000" dirty="0" smtClean="0">
                <a:latin typeface="微软雅黑" panose="020B0503020204020204" pitchFamily="34" charset="-122"/>
                <a:ea typeface="微软雅黑" panose="020B0503020204020204" pitchFamily="34" charset="-122"/>
              </a:rPr>
              <a:t>天各接种一针</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共五针。接种狂犬疫苗超过半年后再次暴露者</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仍需接种疫苗。</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54496" y="34290"/>
            <a:ext cx="1341764" cy="59037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2508</Words>
  <Application>WPS 演示</Application>
  <PresentationFormat>全屏显示(16:9)</PresentationFormat>
  <Paragraphs>64</Paragraphs>
  <Slides>22</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22</vt:i4>
      </vt:variant>
    </vt:vector>
  </HeadingPairs>
  <TitlesOfParts>
    <vt:vector size="30" baseType="lpstr">
      <vt:lpstr>Arial</vt:lpstr>
      <vt:lpstr>宋体</vt:lpstr>
      <vt:lpstr>Wingdings</vt:lpstr>
      <vt:lpstr>微软雅黑</vt:lpstr>
      <vt:lpstr>隶书</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唐华</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th8154</dc:creator>
  <dc:subject>教学设计</dc:subject>
  <cp:lastModifiedBy>lenovop</cp:lastModifiedBy>
  <cp:revision>591</cp:revision>
  <dcterms:created xsi:type="dcterms:W3CDTF">2015-03-10T09:38:00Z</dcterms:created>
  <dcterms:modified xsi:type="dcterms:W3CDTF">2021-09-10T06:17:51Z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