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312" r:id="rId5"/>
    <p:sldId id="323" r:id="rId6"/>
    <p:sldId id="324" r:id="rId7"/>
    <p:sldId id="388" r:id="rId8"/>
    <p:sldId id="398" r:id="rId9"/>
    <p:sldId id="306" r:id="rId10"/>
    <p:sldId id="399" r:id="rId11"/>
    <p:sldId id="438" r:id="rId12"/>
    <p:sldId id="450" r:id="rId13"/>
    <p:sldId id="400" r:id="rId14"/>
    <p:sldId id="422" r:id="rId15"/>
    <p:sldId id="367" r:id="rId16"/>
    <p:sldId id="453" r:id="rId17"/>
    <p:sldId id="454" r:id="rId18"/>
    <p:sldId id="455" r:id="rId19"/>
    <p:sldId id="423" r:id="rId20"/>
    <p:sldId id="456" r:id="rId21"/>
    <p:sldId id="424" r:id="rId22"/>
    <p:sldId id="457" r:id="rId23"/>
    <p:sldId id="426" r:id="rId24"/>
    <p:sldId id="441" r:id="rId25"/>
    <p:sldId id="425" r:id="rId26"/>
    <p:sldId id="458" r:id="rId27"/>
    <p:sldId id="459" r:id="rId28"/>
    <p:sldId id="460" r:id="rId29"/>
    <p:sldId id="461" r:id="rId30"/>
    <p:sldId id="427" r:id="rId31"/>
    <p:sldId id="462" r:id="rId32"/>
    <p:sldId id="463" r:id="rId33"/>
    <p:sldId id="464" r:id="rId34"/>
    <p:sldId id="465" r:id="rId35"/>
    <p:sldId id="428" r:id="rId36"/>
    <p:sldId id="466" r:id="rId37"/>
    <p:sldId id="467" r:id="rId38"/>
    <p:sldId id="468" r:id="rId39"/>
    <p:sldId id="469" r:id="rId40"/>
    <p:sldId id="470" r:id="rId41"/>
    <p:sldId id="471" r:id="rId42"/>
    <p:sldId id="472" r:id="rId43"/>
    <p:sldId id="473" r:id="rId44"/>
    <p:sldId id="474" r:id="rId45"/>
    <p:sldId id="475" r:id="rId46"/>
    <p:sldId id="476" r:id="rId47"/>
    <p:sldId id="477" r:id="rId48"/>
    <p:sldId id="478" r:id="rId49"/>
    <p:sldId id="479" r:id="rId50"/>
    <p:sldId id="302" r:id="rId51"/>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3" autoAdjust="0"/>
    <p:restoredTop sz="99816" autoAdjust="0"/>
  </p:normalViewPr>
  <p:slideViewPr>
    <p:cSldViewPr snapToGrid="0" showGuides="1">
      <p:cViewPr varScale="1">
        <p:scale>
          <a:sx n="83" d="100"/>
          <a:sy n="83" d="100"/>
        </p:scale>
        <p:origin x="-78" y="-114"/>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2.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7.jpe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jpe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9.jpe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0.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11.pn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3.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11.pn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0.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4.png"/><Relationship Id="rId2" Type="http://schemas.openxmlformats.org/officeDocument/2006/relationships/image" Target="../media/image11.png"/><Relationship Id="rId1" Type="http://schemas.openxmlformats.org/officeDocument/2006/relationships/image" Target="../media/image10.jpe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8.jpe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10.jpe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image" Target="../media/image10.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4.png"/><Relationship Id="rId2" Type="http://schemas.openxmlformats.org/officeDocument/2006/relationships/image" Target="../media/image11.png"/><Relationship Id="rId1" Type="http://schemas.openxmlformats.org/officeDocument/2006/relationships/image" Target="../media/image10.jpe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0.jpeg"/><Relationship Id="rId3" Type="http://schemas.openxmlformats.org/officeDocument/2006/relationships/image" Target="../media/image39.png"/><Relationship Id="rId2" Type="http://schemas.openxmlformats.org/officeDocument/2006/relationships/image" Target="../media/image11.png"/><Relationship Id="rId1" Type="http://schemas.openxmlformats.org/officeDocument/2006/relationships/image" Target="../media/image10.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image" Target="../media/image10.jpe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5.jpeg"/><Relationship Id="rId7" Type="http://schemas.openxmlformats.org/officeDocument/2006/relationships/image" Target="../media/image44.jpeg"/><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0.jpeg"/></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1.png"/><Relationship Id="rId3" Type="http://schemas.openxmlformats.org/officeDocument/2006/relationships/image" Target="../media/image5.png"/><Relationship Id="rId2" Type="http://schemas.openxmlformats.org/officeDocument/2006/relationships/image" Target="../media/image50.png"/><Relationship Id="rId1" Type="http://schemas.openxmlformats.org/officeDocument/2006/relationships/image" Target="../media/image4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88" name="组合 87"/>
          <p:cNvGrpSpPr/>
          <p:nvPr/>
        </p:nvGrpSpPr>
        <p:grpSpPr>
          <a:xfrm>
            <a:off x="2554330" y="3194583"/>
            <a:ext cx="3853394" cy="1654253"/>
            <a:chOff x="6240567" y="2980375"/>
            <a:chExt cx="4249318" cy="2205670"/>
          </a:xfrm>
        </p:grpSpPr>
        <p:grpSp>
          <p:nvGrpSpPr>
            <p:cNvPr id="89" name="组合 72"/>
            <p:cNvGrpSpPr/>
            <p:nvPr/>
          </p:nvGrpSpPr>
          <p:grpSpPr>
            <a:xfrm>
              <a:off x="6409827" y="3087475"/>
              <a:ext cx="4080058" cy="2098570"/>
              <a:chOff x="6409827" y="3087475"/>
              <a:chExt cx="4080058" cy="2098570"/>
            </a:xfrm>
          </p:grpSpPr>
          <p:sp>
            <p:nvSpPr>
              <p:cNvPr id="94" name="文本框 79"/>
              <p:cNvSpPr txBox="1"/>
              <p:nvPr/>
            </p:nvSpPr>
            <p:spPr>
              <a:xfrm>
                <a:off x="6985673" y="3094779"/>
                <a:ext cx="2639221" cy="2091266"/>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人教版</a:t>
                </a:r>
                <a:r>
                  <a:rPr lang="en-US" altLang="zh-CN" dirty="0" smtClean="0">
                    <a:solidFill>
                      <a:schemeClr val="accent3"/>
                    </a:solidFill>
                  </a:rPr>
                  <a:t>·</a:t>
                </a:r>
                <a:r>
                  <a:rPr lang="zh-CN" altLang="en-US" dirty="0" smtClean="0">
                    <a:solidFill>
                      <a:srgbClr val="319095"/>
                    </a:solidFill>
                  </a:rPr>
                  <a:t>生物</a:t>
                </a:r>
                <a:endParaRPr lang="en-US" altLang="zh-CN" dirty="0" smtClean="0">
                  <a:solidFill>
                    <a:schemeClr val="accent3"/>
                  </a:solidFill>
                </a:endParaRPr>
              </a:p>
              <a:p>
                <a:pPr algn="ctr">
                  <a:lnSpc>
                    <a:spcPct val="150000"/>
                  </a:lnSpc>
                </a:pPr>
                <a:r>
                  <a:rPr lang="zh-CN" altLang="en-US" dirty="0" smtClean="0">
                    <a:solidFill>
                      <a:srgbClr val="D16809"/>
                    </a:solidFill>
                  </a:rPr>
                  <a:t>八年级下</a:t>
                </a:r>
                <a:endParaRPr lang="zh-CN" altLang="en-US" dirty="0">
                  <a:solidFill>
                    <a:srgbClr val="D16809"/>
                  </a:solidFill>
                </a:endParaRPr>
              </a:p>
            </p:txBody>
          </p:sp>
          <p:sp>
            <p:nvSpPr>
              <p:cNvPr id="95" name="圆角矩形 94"/>
              <p:cNvSpPr/>
              <p:nvPr/>
            </p:nvSpPr>
            <p:spPr>
              <a:xfrm>
                <a:off x="6409827" y="3087475"/>
                <a:ext cx="4080058" cy="1978835"/>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anim calcmode="lin" valueType="num">
                                      <p:cBhvr>
                                        <p:cTn id="24" dur="1000" fill="hold"/>
                                        <p:tgtEl>
                                          <p:spTgt spid="88"/>
                                        </p:tgtEl>
                                        <p:attrNameLst>
                                          <p:attrName>ppt_x</p:attrName>
                                        </p:attrNameLst>
                                      </p:cBhvr>
                                      <p:tavLst>
                                        <p:tav tm="0">
                                          <p:val>
                                            <p:strVal val="#ppt_x"/>
                                          </p:val>
                                        </p:tav>
                                        <p:tav tm="100000">
                                          <p:val>
                                            <p:strVal val="#ppt_x"/>
                                          </p:val>
                                        </p:tav>
                                      </p:tavLst>
                                    </p:anim>
                                    <p:anim calcmode="lin" valueType="num">
                                      <p:cBhvr>
                                        <p:cTn id="25" dur="1000" fill="hold"/>
                                        <p:tgtEl>
                                          <p:spTgt spid="8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9" y="769775"/>
            <a:ext cx="7265412"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地面压条是指把枝条从植株上弯下来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再把枝条中部的树皮剥掉半圈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然后把枝条中部埋进土壤中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让枝条的顶端露出地面。等枝条生出不定根并长出新叶后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再与母体断开。一般扦插不易成活的植物可用此方法繁殖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如桂花、石榴、藏报春等。空中压条与地面压条的原理一样。</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20206" y="0"/>
            <a:ext cx="1341764" cy="590376"/>
          </a:xfrm>
          <a:prstGeom prst="rect">
            <a:avLst/>
          </a:prstGeom>
        </p:spPr>
      </p:pic>
      <p:pic>
        <p:nvPicPr>
          <p:cNvPr id="8" name="t187.jpg" descr="id:2147499210;FounderCES"/>
          <p:cNvPicPr/>
          <p:nvPr/>
        </p:nvPicPr>
        <p:blipFill>
          <a:blip r:embed="rId4"/>
          <a:stretch>
            <a:fillRect/>
          </a:stretch>
        </p:blipFill>
        <p:spPr>
          <a:xfrm>
            <a:off x="3841470" y="2934269"/>
            <a:ext cx="1633500" cy="15132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7647" y="1568965"/>
            <a:ext cx="7330694"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并不是任意两种植物都能嫁接在一起。一般来说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两种植物的亲缘关系越近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嫁接到一起就越容易成活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如苹果和梨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反之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亲缘关系越远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嫁接后的植物就不易或无法成活。</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883403" y="698322"/>
            <a:ext cx="7494787"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红梅是可以用桃树嫁接的。桃树具有生长态势好、抗病能力强的优质特点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嫁接的红梅具有枝叶茂盛、开花多、质量高的特点。对于现有技术中的梅树与桃树嫁接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由于梅树与桃树各自品种上具有的优点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无论是嫁接后获得的品种的观赏价值、经济价值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还是嫁接的培育周期、培育成本以及成活率等方面</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都有大的进步和改善。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0267" y="31992"/>
            <a:ext cx="1656878" cy="686997"/>
          </a:xfrm>
          <a:prstGeom prst="rect">
            <a:avLst/>
          </a:prstGeom>
        </p:spPr>
      </p:pic>
      <p:pic>
        <p:nvPicPr>
          <p:cNvPr id="8" name="4.jpg" descr="id:2147499231;FounderCES"/>
          <p:cNvPicPr/>
          <p:nvPr/>
        </p:nvPicPr>
        <p:blipFill>
          <a:blip r:embed="rId4"/>
          <a:stretch>
            <a:fillRect/>
          </a:stretch>
        </p:blipFill>
        <p:spPr>
          <a:xfrm>
            <a:off x="3680190" y="3239189"/>
            <a:ext cx="1783350" cy="12339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761289"/>
            <a:ext cx="7537142" cy="2784865"/>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蛭石扦插</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准备扦插的枝条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最好是</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年开过花的枝条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用锋利的剪刀修剪</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每个枝条上需要有</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个芽口</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顶端需留</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片叶子。多菌灵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一种杀菌剂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浸泡枝条</a:t>
            </a:r>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分钟后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拿出晾干。一次性杯子底部戳洞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加入蛭石。托盘加水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杯子放中间慢慢吸收水分。枝条插入蛭石后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加水充分浸湿蛭石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放在光线好、通风的地方等待生根发芽。</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pic>
        <p:nvPicPr>
          <p:cNvPr id="6" name="cj16.jpg" descr="id:2147499317;FounderCES"/>
          <p:cNvPicPr/>
          <p:nvPr/>
        </p:nvPicPr>
        <p:blipFill>
          <a:blip r:embed="rId4"/>
          <a:stretch>
            <a:fillRect/>
          </a:stretch>
        </p:blipFill>
        <p:spPr>
          <a:xfrm>
            <a:off x="1269720" y="3584159"/>
            <a:ext cx="1724940" cy="1163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761289"/>
            <a:ext cx="7537142" cy="1861535"/>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矿泉水瓶扦插</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扦插枝条按第一种方法处理。矿泉水瓶子底部留</a:t>
            </a:r>
            <a:r>
              <a:rPr lang="en-US" altLang="zh-CN" sz="2000" dirty="0" smtClean="0">
                <a:latin typeface="微软雅黑" panose="020B0503020204020204" pitchFamily="34" charset="-122"/>
                <a:ea typeface="微软雅黑" panose="020B0503020204020204" pitchFamily="34" charset="-122"/>
              </a:rPr>
              <a:t>1 cm</a:t>
            </a:r>
            <a:r>
              <a:rPr lang="zh-CN" altLang="en-US" sz="2000" dirty="0" smtClean="0">
                <a:latin typeface="微软雅黑" panose="020B0503020204020204" pitchFamily="34" charset="-122"/>
                <a:ea typeface="微软雅黑" panose="020B0503020204020204" pitchFamily="34" charset="-122"/>
              </a:rPr>
              <a:t>左右的水。枝条放入瓶子中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保证末端在水里即可。放在散光、通风处养护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瓶子不要盖盖子</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几周后就会生根。不能太阳直晒。</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pic>
        <p:nvPicPr>
          <p:cNvPr id="7" name="cj17.jpg" descr="id:2147499324;FounderCES"/>
          <p:cNvPicPr/>
          <p:nvPr/>
        </p:nvPicPr>
        <p:blipFill>
          <a:blip r:embed="rId4"/>
          <a:stretch>
            <a:fillRect/>
          </a:stretch>
        </p:blipFill>
        <p:spPr>
          <a:xfrm>
            <a:off x="3700170" y="2694978"/>
            <a:ext cx="1511910" cy="18946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790414" y="761289"/>
            <a:ext cx="7324886" cy="1915909"/>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海绵扦插</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海绵泡水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将处理好的枝条插入海绵块。扦插好后放在装了浅水的容器上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最好能把容器的盖子盖上或套上塑料袋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放在通风明亮处养护。</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pic>
        <p:nvPicPr>
          <p:cNvPr id="8" name="cj18.jpg" descr="id:2147499331;FounderCES"/>
          <p:cNvPicPr/>
          <p:nvPr/>
        </p:nvPicPr>
        <p:blipFill>
          <a:blip r:embed="rId4"/>
          <a:stretch>
            <a:fillRect/>
          </a:stretch>
        </p:blipFill>
        <p:spPr>
          <a:xfrm>
            <a:off x="3543029" y="2920140"/>
            <a:ext cx="2194831" cy="10628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28700" y="989889"/>
            <a:ext cx="7018020" cy="283923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金钗石斛为兰科石斛属多年生草本植物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是我国传统名贵中药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具有较高的药用价值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加上其花形奇特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花色艳丽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具有较高的观赏价值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市场需求量大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但金钗石斛对生长环境要求比较特殊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自然生长比较缓慢</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野生资源供不应求。近年来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我国科技工作者利用植物组织培养的方法进行金钗石斛药材的生产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并成功培育出“试管苗”。</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212355" y="1196982"/>
            <a:ext cx="6320015"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愈伤组织</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愈伤组织是指植物体的局部受到创伤刺激后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在伤口表面新生出的组织。它可起源于植物体任何器官内各种组织的活细胞。</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a:t>
            </a:r>
            <a:r>
              <a:rPr lang="zh-CN" altLang="en-US" sz="5400" dirty="0" smtClean="0">
                <a:solidFill>
                  <a:schemeClr val="accent1"/>
                </a:solidFill>
                <a:latin typeface="隶书" panose="02010509060101010101" pitchFamily="49" charset="-122"/>
                <a:ea typeface="隶书" panose="02010509060101010101" pitchFamily="49" charset="-122"/>
              </a:rPr>
              <a:t>一</a:t>
            </a:r>
            <a:r>
              <a:rPr lang="zh-CN" altLang="en-US" sz="5400" dirty="0" smtClean="0">
                <a:solidFill>
                  <a:schemeClr val="accent1"/>
                </a:solidFill>
                <a:latin typeface="隶书" panose="02010509060101010101" pitchFamily="49" charset="-122"/>
                <a:ea typeface="隶书" panose="02010509060101010101" pitchFamily="49" charset="-122"/>
              </a:rPr>
              <a:t>章  生物</a:t>
            </a:r>
            <a:r>
              <a:rPr lang="zh-CN" altLang="en-US" sz="5400" dirty="0" smtClean="0">
                <a:solidFill>
                  <a:schemeClr val="accent1"/>
                </a:solidFill>
                <a:latin typeface="隶书" panose="02010509060101010101" pitchFamily="49" charset="-122"/>
                <a:ea typeface="隶书" panose="02010509060101010101" pitchFamily="49" charset="-122"/>
              </a:rPr>
              <a:t>的生殖和发育</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576751" y="2078239"/>
            <a:ext cx="5216813"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第二节　昆虫的生殖和发育</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0295" y="1033657"/>
            <a:ext cx="7371457"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蚕宝宝以桑叶为食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不断吃桑叶后身体变成白色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一段时间后它便开始蜕皮。蜕皮时约有一天的时间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如睡眠般的不吃也不动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这种状态叫作眠。经过一次蜕皮后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就是二龄幼虫。它蜕一次皮就增加一龄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幼虫共要蜕皮四次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成为五龄幼虫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再吃桑叶约</a:t>
            </a:r>
            <a:r>
              <a:rPr lang="en-US" altLang="zh-CN" sz="2000" dirty="0" smtClean="0">
                <a:latin typeface="微软雅黑" panose="020B0503020204020204" pitchFamily="34" charset="-122"/>
                <a:ea typeface="微软雅黑" panose="020B0503020204020204" pitchFamily="34" charset="-122"/>
              </a:rPr>
              <a:t>8</a:t>
            </a:r>
            <a:r>
              <a:rPr lang="zh-CN" altLang="en-US" sz="2000" dirty="0" smtClean="0">
                <a:latin typeface="微软雅黑" panose="020B0503020204020204" pitchFamily="34" charset="-122"/>
                <a:ea typeface="微软雅黑" panose="020B0503020204020204" pitchFamily="34" charset="-122"/>
              </a:rPr>
              <a:t>天成为熟蚕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开始吐丝结茧。</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31992"/>
            <a:ext cx="1561357" cy="686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a:t>
            </a:r>
            <a:r>
              <a:rPr lang="zh-CN" altLang="en-US" sz="5400" dirty="0" smtClean="0">
                <a:solidFill>
                  <a:schemeClr val="accent1"/>
                </a:solidFill>
                <a:latin typeface="隶书" panose="02010509060101010101" pitchFamily="49" charset="-122"/>
                <a:ea typeface="隶书" panose="02010509060101010101" pitchFamily="49" charset="-122"/>
              </a:rPr>
              <a:t>一</a:t>
            </a:r>
            <a:r>
              <a:rPr lang="zh-CN" altLang="en-US" sz="5400" dirty="0" smtClean="0">
                <a:solidFill>
                  <a:schemeClr val="accent1"/>
                </a:solidFill>
                <a:latin typeface="隶书" panose="02010509060101010101" pitchFamily="49" charset="-122"/>
                <a:ea typeface="隶书" panose="02010509060101010101" pitchFamily="49" charset="-122"/>
              </a:rPr>
              <a:t>章  生物</a:t>
            </a:r>
            <a:r>
              <a:rPr lang="zh-CN" altLang="en-US" sz="5400" dirty="0" smtClean="0">
                <a:solidFill>
                  <a:schemeClr val="accent1"/>
                </a:solidFill>
                <a:latin typeface="隶书" panose="02010509060101010101" pitchFamily="49" charset="-122"/>
                <a:ea typeface="隶书" panose="02010509060101010101" pitchFamily="49" charset="-122"/>
              </a:rPr>
              <a:t>的生殖和发育</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576751" y="2078239"/>
            <a:ext cx="3947234"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第一节　植物的生殖</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3417570" y="3400687"/>
            <a:ext cx="3060047"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蚕的生活史</a:t>
            </a:r>
            <a:endParaRPr lang="zh-CN" altLang="en-US" sz="2000" dirty="0" smtClean="0">
              <a:latin typeface="微软雅黑" panose="020B0503020204020204" pitchFamily="34" charset="-122"/>
              <a:ea typeface="微软雅黑" panose="020B0503020204020204" pitchFamily="34" charset="-122"/>
            </a:endParaRPr>
          </a:p>
        </p:txBody>
      </p:sp>
      <p:pic>
        <p:nvPicPr>
          <p:cNvPr id="8" name="cj32.jpg" descr="id:2147499707;FounderCES"/>
          <p:cNvPicPr/>
          <p:nvPr/>
        </p:nvPicPr>
        <p:blipFill>
          <a:blip r:embed="rId4">
            <a:clrChange>
              <a:clrFrom>
                <a:srgbClr val="FFFFFF"/>
              </a:clrFrom>
              <a:clrTo>
                <a:srgbClr val="FFFFFF">
                  <a:alpha val="0"/>
                </a:srgbClr>
              </a:clrTo>
            </a:clrChange>
          </a:blip>
          <a:stretch>
            <a:fillRect/>
          </a:stretch>
        </p:blipFill>
        <p:spPr>
          <a:xfrm>
            <a:off x="3016260" y="879577"/>
            <a:ext cx="2858760" cy="21974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852407" y="1223033"/>
            <a:ext cx="7137163"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家蚕的发育过程为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卵→幼虫→蛹→成虫四个时期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且幼虫与成虫在形态结构和生活习性方面有很大差异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为完全变态。交配后的雌蛾产卵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在适合的条件下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卵发育成幼虫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幼虫发育到一定阶段后吐丝结茧成蛹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然后羽化为成虫</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成虫在一定的条件下又开始新一轮的生殖活动。</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84515" y="31992"/>
            <a:ext cx="1608382" cy="686997"/>
          </a:xfrm>
          <a:prstGeom prst="rect">
            <a:avLst/>
          </a:prstGeom>
        </p:spPr>
      </p:pic>
      <p:sp>
        <p:nvSpPr>
          <p:cNvPr id="6" name="矩形 5"/>
          <p:cNvSpPr/>
          <p:nvPr/>
        </p:nvSpPr>
        <p:spPr>
          <a:xfrm>
            <a:off x="1137576" y="1440203"/>
            <a:ext cx="7653052"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蚕“吐丝结茧”是幼虫期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作茧自缚”是蛹期。</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29898" y="1038511"/>
            <a:ext cx="7048242"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“春蚕到死丝方尽”来自李商隐的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无题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全诗的内容是“相见时难别亦难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东风无力百花残。春蚕到死丝方尽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蜡炬成灰泪始干。晓镜但愁云鬓改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夜吟应觉月光寒。蓬山此去无多路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青鸟殷勤为探看。”这是一首爱情诗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诗中的“丝”寓意思念的“思”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诗人通过这首诗把恋绪离情写得感人肺腑。</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1635"/>
            <a:ext cx="1608434" cy="707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3417570" y="3400687"/>
            <a:ext cx="3060047" cy="47820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蝗虫的生活史</a:t>
            </a:r>
            <a:endParaRPr lang="zh-CN" altLang="en-US" sz="2000" dirty="0" smtClean="0">
              <a:latin typeface="微软雅黑" panose="020B0503020204020204" pitchFamily="34" charset="-122"/>
              <a:ea typeface="微软雅黑" panose="020B0503020204020204" pitchFamily="34" charset="-122"/>
            </a:endParaRPr>
          </a:p>
        </p:txBody>
      </p:sp>
      <p:pic>
        <p:nvPicPr>
          <p:cNvPr id="7" name="sw822.jpg" descr="id:2147499829;FounderCES"/>
          <p:cNvPicPr/>
          <p:nvPr/>
        </p:nvPicPr>
        <p:blipFill>
          <a:blip r:embed="rId4"/>
          <a:stretch>
            <a:fillRect/>
          </a:stretch>
        </p:blipFill>
        <p:spPr>
          <a:xfrm>
            <a:off x="2376090" y="1141900"/>
            <a:ext cx="3567510" cy="1763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7647" y="1568965"/>
            <a:ext cx="7330694" cy="938206"/>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蝗虫由受精卵孵化到第</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次蜕皮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以后每蜕皮</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增加</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龄。</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龄以后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翅芽显著</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龄以后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变成成虫。</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108027" y="62788"/>
            <a:ext cx="1561357" cy="625405"/>
          </a:xfrm>
          <a:prstGeom prst="rect">
            <a:avLst/>
          </a:prstGeom>
        </p:spPr>
      </p:pic>
      <p:sp>
        <p:nvSpPr>
          <p:cNvPr id="6" name="矩形 5"/>
          <p:cNvSpPr/>
          <p:nvPr/>
        </p:nvSpPr>
        <p:spPr>
          <a:xfrm>
            <a:off x="829547" y="1028723"/>
            <a:ext cx="7137163" cy="2784865"/>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蝗虫具有三对足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两对翅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后足发达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适于跳跃。它的翅具有很强的飞行能力。</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蝗虫具有跳跃和飞行两种运动方式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这使它分布的范围更广</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有利于寻找食物、逃避敌害、繁殖后代等。</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蝗虫对人类的危害极大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灭蝗的最佳时期是三龄前的跳蝻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因为此时的跳蝻翅未长成</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活动范围小而且密集。</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7270" y="784149"/>
            <a:ext cx="7018020"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生物防治</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生物防治就是利用一种生物对付另外一种生物的方法。生物防治大致可以分为以虫治虫、以鸟治虫和以菌治虫三大类。它的最大优点是不污染环境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是农药等非生物防治虫害的方法所不能比的。生物防治的方法有很多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其中利用天敌防治有害生物的方法应用最为普遍。例如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赤眼蜂将卵产在棉铃虫、松毛虫等害虫的卵内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其幼虫会吸收掉害虫卵内的营养物质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害虫的卵便不能发育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从而达到杀灭害虫的目的。</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46136" y="881649"/>
            <a:ext cx="6494696" cy="191590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饲养家蚕的注意事项</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桑叶保鲜</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①把桑叶放置在冰箱冷藏室</a:t>
            </a:r>
            <a:r>
              <a:rPr lang="en-US" altLang="zh-CN" sz="2000" dirty="0" smtClean="0">
                <a:latin typeface="微软雅黑" panose="020B0503020204020204" pitchFamily="34" charset="-122"/>
                <a:ea typeface="微软雅黑" panose="020B0503020204020204" pitchFamily="34" charset="-122"/>
              </a:rPr>
              <a:t>(5 ℃</a:t>
            </a:r>
            <a:r>
              <a:rPr lang="zh-CN" altLang="en-US" sz="2000" dirty="0" smtClean="0">
                <a:latin typeface="微软雅黑" panose="020B0503020204020204" pitchFamily="34" charset="-122"/>
                <a:ea typeface="微软雅黑" panose="020B0503020204020204" pitchFamily="34" charset="-122"/>
              </a:rPr>
              <a:t>左右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以防变质。</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②扎紧塑料袋口</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减缓桑叶干燥和脱水的时间</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02" y="31981"/>
            <a:ext cx="1561407" cy="6870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77556" y="641619"/>
            <a:ext cx="6494696" cy="4224233"/>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蚕的喂食</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①从冰箱中取出的桑叶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需等几分钟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使桑叶恢复到常温后再喂食。</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②桑叶不要水洗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保持自然状态。</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③二龄小蚕的喂食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请选用较嫩的桑叶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每日</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片。</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其他注意事项</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①不要用手抓蚕。</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②每日做好蚕房的打扫工作。</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③蚕房应放在阴凉的地方</a:t>
            </a:r>
            <a:r>
              <a:rPr lang="en-US" altLang="zh-CN" sz="2000" dirty="0" smtClean="0">
                <a:latin typeface="微软雅黑" panose="020B0503020204020204" pitchFamily="34" charset="-122"/>
                <a:ea typeface="微软雅黑" panose="020B0503020204020204" pitchFamily="34" charset="-122"/>
              </a:rPr>
              <a:t>(25</a:t>
            </a:r>
            <a:r>
              <a:rPr lang="zh-CN" altLang="en-US" sz="2000" dirty="0" smtClean="0">
                <a:latin typeface="微软雅黑" panose="020B0503020204020204" pitchFamily="34" charset="-122"/>
                <a:ea typeface="微软雅黑" panose="020B0503020204020204" pitchFamily="34" charset="-122"/>
              </a:rPr>
              <a:t>摄氏度左右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02" y="31981"/>
            <a:ext cx="1561407" cy="6870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178130" y="231591"/>
            <a:ext cx="1358390" cy="597692"/>
          </a:xfrm>
          <a:prstGeom prst="rect">
            <a:avLst/>
          </a:prstGeom>
        </p:spPr>
      </p:pic>
      <p:sp>
        <p:nvSpPr>
          <p:cNvPr id="12" name="矩形 11"/>
          <p:cNvSpPr/>
          <p:nvPr/>
        </p:nvSpPr>
        <p:spPr>
          <a:xfrm>
            <a:off x="1100380" y="921211"/>
            <a:ext cx="6998590"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无性花、完全花和不完全花</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无性花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种子植物中有时雄蕊和雌蕊完全退化消失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或由于发育不完全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不能结出种子的花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称为无性花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又叫中性花。</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完全花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在一朵花中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花萼、花冠、雄蕊和雌蕊四部分俱全的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叫作完全花。如白菜花、桃花。</a:t>
            </a:r>
            <a:endParaRPr lang="zh-CN" altLang="en-US" sz="2000" dirty="0" smtClean="0">
              <a:latin typeface="微软雅黑" panose="020B0503020204020204" pitchFamily="34" charset="-122"/>
              <a:ea typeface="微软雅黑" panose="020B0503020204020204" pitchFamily="34" charset="-122"/>
            </a:endParaRPr>
          </a:p>
        </p:txBody>
      </p:sp>
      <p:pic>
        <p:nvPicPr>
          <p:cNvPr id="6" name="2.jpg" descr="id:2147498973;FounderCES"/>
          <p:cNvPicPr/>
          <p:nvPr/>
        </p:nvPicPr>
        <p:blipFill>
          <a:blip r:embed="rId4"/>
          <a:stretch>
            <a:fillRect/>
          </a:stretch>
        </p:blipFill>
        <p:spPr>
          <a:xfrm>
            <a:off x="1977120" y="3345120"/>
            <a:ext cx="1726200" cy="1187032"/>
          </a:xfrm>
          <a:prstGeom prst="rect">
            <a:avLst/>
          </a:prstGeom>
        </p:spPr>
      </p:pic>
      <p:pic>
        <p:nvPicPr>
          <p:cNvPr id="7" name="s194a.jpg" descr="id:2147498980;FounderCES"/>
          <p:cNvPicPr/>
          <p:nvPr/>
        </p:nvPicPr>
        <p:blipFill>
          <a:blip r:embed="rId5"/>
          <a:stretch>
            <a:fillRect/>
          </a:stretch>
        </p:blipFill>
        <p:spPr>
          <a:xfrm>
            <a:off x="5211810" y="3367260"/>
            <a:ext cx="1680480" cy="11039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7270" y="784149"/>
            <a:ext cx="7018020" cy="237757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一看二闻三实验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教你如何鉴定真假蚕丝被</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看颜色。真蚕丝的颜色微微发黄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如果颜色太白</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可能是假蚕丝。</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闻。真蚕丝闻起来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有股酸酸的动物蛋白气味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而化纤材料闻起来会有点煤焦油味</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17270" y="784149"/>
            <a:ext cx="7018020" cy="3708195"/>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用化学实验的方法来进行真假鉴别。实验前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先戴上手套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将</a:t>
            </a:r>
            <a:r>
              <a:rPr lang="en-US" altLang="zh-CN" sz="2000" dirty="0" smtClean="0">
                <a:latin typeface="微软雅黑" panose="020B0503020204020204" pitchFamily="34" charset="-122"/>
                <a:ea typeface="微软雅黑" panose="020B0503020204020204" pitchFamily="34" charset="-122"/>
              </a:rPr>
              <a:t>84</a:t>
            </a:r>
            <a:r>
              <a:rPr lang="zh-CN" altLang="en-US" sz="2000" dirty="0" smtClean="0">
                <a:latin typeface="微软雅黑" panose="020B0503020204020204" pitchFamily="34" charset="-122"/>
                <a:ea typeface="微软雅黑" panose="020B0503020204020204" pitchFamily="34" charset="-122"/>
              </a:rPr>
              <a:t>消毒液原液倒入两个玻璃瓶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再把一团化纤、一团蚕丝分别塞入瓶中溶液内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搅拌摇晃。几秒钟后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浸有真蚕丝的消毒液颜色开始变黄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再过十几秒</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蚕丝完全溶解消失</a:t>
            </a:r>
            <a:r>
              <a:rPr lang="en-US" altLang="zh-CN" sz="2000" dirty="0" smtClean="0">
                <a:latin typeface="微软雅黑" panose="020B0503020204020204" pitchFamily="34" charset="-122"/>
                <a:ea typeface="微软雅黑" panose="020B0503020204020204" pitchFamily="34" charset="-122"/>
              </a:rPr>
              <a:t>,84</a:t>
            </a:r>
            <a:r>
              <a:rPr lang="zh-CN" altLang="en-US" sz="2000" dirty="0" smtClean="0">
                <a:latin typeface="微软雅黑" panose="020B0503020204020204" pitchFamily="34" charset="-122"/>
                <a:ea typeface="微软雅黑" panose="020B0503020204020204" pitchFamily="34" charset="-122"/>
              </a:rPr>
              <a:t>消毒液颜色变得更黄。相反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另一玻璃瓶里的化纤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始终保持原样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瓶中</a:t>
            </a:r>
            <a:r>
              <a:rPr lang="en-US" altLang="zh-CN" sz="2000" dirty="0" smtClean="0">
                <a:latin typeface="微软雅黑" panose="020B0503020204020204" pitchFamily="34" charset="-122"/>
                <a:ea typeface="微软雅黑" panose="020B0503020204020204" pitchFamily="34" charset="-122"/>
              </a:rPr>
              <a:t>84</a:t>
            </a:r>
            <a:r>
              <a:rPr lang="zh-CN" altLang="en-US" sz="2000" dirty="0" smtClean="0">
                <a:latin typeface="微软雅黑" panose="020B0503020204020204" pitchFamily="34" charset="-122"/>
                <a:ea typeface="微软雅黑" panose="020B0503020204020204" pitchFamily="34" charset="-122"/>
              </a:rPr>
              <a:t>消毒液的颜色也没有变化。</a:t>
            </a:r>
            <a:r>
              <a:rPr lang="en-US" altLang="zh-CN" sz="2000" dirty="0" smtClean="0">
                <a:latin typeface="微软雅黑" panose="020B0503020204020204" pitchFamily="34" charset="-122"/>
                <a:ea typeface="微软雅黑" panose="020B0503020204020204" pitchFamily="34" charset="-122"/>
              </a:rPr>
              <a:t>84</a:t>
            </a:r>
            <a:r>
              <a:rPr lang="zh-CN" altLang="en-US" sz="2000" dirty="0" smtClean="0">
                <a:latin typeface="微软雅黑" panose="020B0503020204020204" pitchFamily="34" charset="-122"/>
                <a:ea typeface="微软雅黑" panose="020B0503020204020204" pitchFamily="34" charset="-122"/>
              </a:rPr>
              <a:t>消毒液的化学成分是次氯酸钠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蚕丝的成分是蛋白质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遇到次氯酸钠会发生化学反应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而化纤是不会和次氯酸钠反应的</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a:t>
            </a:r>
            <a:r>
              <a:rPr lang="zh-CN" altLang="en-US" sz="5400" dirty="0" smtClean="0">
                <a:solidFill>
                  <a:schemeClr val="accent1"/>
                </a:solidFill>
                <a:latin typeface="隶书" panose="02010509060101010101" pitchFamily="49" charset="-122"/>
                <a:ea typeface="隶书" panose="02010509060101010101" pitchFamily="49" charset="-122"/>
              </a:rPr>
              <a:t>一</a:t>
            </a:r>
            <a:r>
              <a:rPr lang="zh-CN" altLang="en-US" sz="5400" dirty="0" smtClean="0">
                <a:solidFill>
                  <a:schemeClr val="accent1"/>
                </a:solidFill>
                <a:latin typeface="隶书" panose="02010509060101010101" pitchFamily="49" charset="-122"/>
                <a:ea typeface="隶书" panose="02010509060101010101" pitchFamily="49" charset="-122"/>
              </a:rPr>
              <a:t>章  生物</a:t>
            </a:r>
            <a:r>
              <a:rPr lang="zh-CN" altLang="en-US" sz="5400" dirty="0" smtClean="0">
                <a:solidFill>
                  <a:schemeClr val="accent1"/>
                </a:solidFill>
                <a:latin typeface="隶书" panose="02010509060101010101" pitchFamily="49" charset="-122"/>
                <a:ea typeface="隶书" panose="02010509060101010101" pitchFamily="49" charset="-122"/>
              </a:rPr>
              <a:t>的生殖和发育</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005251" y="2055379"/>
            <a:ext cx="6063198"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第三节　两栖动物的生殖和发育</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69383" y="813282"/>
            <a:ext cx="7318261" cy="278486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青蛙的冬眠行为</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青蛙的身体表面没有羽毛、毛发等专门的保温结构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它的体温不恒定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随着环境温度的改变而改变。冬季</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当地面温度在</a:t>
            </a:r>
            <a:r>
              <a:rPr lang="en-US" altLang="zh-CN" sz="2000" dirty="0" smtClean="0">
                <a:latin typeface="微软雅黑" panose="020B0503020204020204" pitchFamily="34" charset="-122"/>
                <a:ea typeface="微软雅黑" panose="020B0503020204020204" pitchFamily="34" charset="-122"/>
              </a:rPr>
              <a:t>8 ℃</a:t>
            </a:r>
            <a:r>
              <a:rPr lang="zh-CN" altLang="en-US" sz="2000" dirty="0" smtClean="0">
                <a:latin typeface="微软雅黑" panose="020B0503020204020204" pitchFamily="34" charset="-122"/>
                <a:ea typeface="微软雅黑" panose="020B0503020204020204" pitchFamily="34" charset="-122"/>
              </a:rPr>
              <a:t>以下时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青蛙就钻入水边泥土中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不食不动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呈睡眠状态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即进入冬眠。冬眠是青蛙对冬季不良外界条件的适应。冬眠期间的青蛙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几乎全靠皮肤进行呼吸。</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1635"/>
            <a:ext cx="1608434" cy="707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69383" y="813282"/>
            <a:ext cx="7318261" cy="232320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蛙、蟾蜍等两栖动物的卵在水中受精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卵与精子的结合率低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而且在少有亲代照看的情况下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环境的影响和天敌的捕食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都会降低受精卵发育为成蛙的概率。两栖动物一次产出数量较多的卵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能确保至少有一定数量的受精卵发育成熟。因此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它们产卵多是对受精率低和受精卵孵化率低的一种适应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有利于两栖动物的种群繁衍。</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1635"/>
            <a:ext cx="1608434" cy="707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sp>
        <p:nvSpPr>
          <p:cNvPr id="12" name="矩形 11"/>
          <p:cNvSpPr/>
          <p:nvPr/>
        </p:nvSpPr>
        <p:spPr>
          <a:xfrm>
            <a:off x="829353" y="733272"/>
            <a:ext cx="7318261" cy="416985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蛙的发育过程是受精卵→蝌蚪→幼蛙→成蛙。青蛙的幼体和成体在形态结构和生活习性等方面都发生了很大的变化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属于变态发育。昆虫的发育为变态发育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分为完全变态和不完全变态。完全变态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蜜蜂、家蚕等昆虫的发育要经过受精卵、幼虫、蛹、成虫四个时期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而且若虫和成虫在形态结构和生活习性上有明显的差异</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这样的发育过程叫完全变态。不完全变态是指蟋蟀、蝼蛄、螳螂等昆虫的一生经历受精卵、若虫、成虫三个时期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而且幼虫和成虫的形态结构非常相似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生活习性也几乎一致的发育过程。所以说</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青蛙的发育是变态发育</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而不能称为完全变态。</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2"/>
          <a:stretch>
            <a:fillRect/>
          </a:stretch>
        </p:blipFill>
        <p:spPr>
          <a:xfrm>
            <a:off x="84489" y="53359"/>
            <a:ext cx="1608434" cy="644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1"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366563" y="1464792"/>
            <a:ext cx="6074367"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成体既能生活在水中又能生活在陆地上的动物不一定为两栖动物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如乌龟属于爬行动物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鸭子属于鸟类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它们都不是两栖动物。</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5529"/>
            <a:ext cx="1608434" cy="6999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165860" y="2714887"/>
            <a:ext cx="6423660"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蟾蜍                             大鲵                              蝾螈</a:t>
            </a:r>
            <a:endParaRPr lang="zh-CN" altLang="en-US" sz="2000" dirty="0" smtClean="0">
              <a:latin typeface="微软雅黑" panose="020B0503020204020204" pitchFamily="34" charset="-122"/>
              <a:ea typeface="微软雅黑" panose="020B0503020204020204" pitchFamily="34" charset="-122"/>
            </a:endParaRPr>
          </a:p>
        </p:txBody>
      </p:sp>
      <p:pic>
        <p:nvPicPr>
          <p:cNvPr id="8" name="蟾蜍.jpg" descr="id:2147500420;FounderCES"/>
          <p:cNvPicPr/>
          <p:nvPr/>
        </p:nvPicPr>
        <p:blipFill>
          <a:blip r:embed="rId4"/>
          <a:stretch>
            <a:fillRect/>
          </a:stretch>
        </p:blipFill>
        <p:spPr>
          <a:xfrm>
            <a:off x="845550" y="1320839"/>
            <a:ext cx="1763184" cy="963539"/>
          </a:xfrm>
          <a:prstGeom prst="rect">
            <a:avLst/>
          </a:prstGeom>
        </p:spPr>
      </p:pic>
      <p:pic>
        <p:nvPicPr>
          <p:cNvPr id="9" name="大鲵.jpg" descr="id:2147500427;FounderCES"/>
          <p:cNvPicPr/>
          <p:nvPr/>
        </p:nvPicPr>
        <p:blipFill>
          <a:blip r:embed="rId5"/>
          <a:stretch>
            <a:fillRect/>
          </a:stretch>
        </p:blipFill>
        <p:spPr>
          <a:xfrm>
            <a:off x="3418559" y="1186109"/>
            <a:ext cx="1760101" cy="1321287"/>
          </a:xfrm>
          <a:prstGeom prst="rect">
            <a:avLst/>
          </a:prstGeom>
        </p:spPr>
      </p:pic>
      <p:pic>
        <p:nvPicPr>
          <p:cNvPr id="10" name="蝾螈.jpg" descr="id:2147500434;FounderCES"/>
          <p:cNvPicPr/>
          <p:nvPr/>
        </p:nvPicPr>
        <p:blipFill>
          <a:blip r:embed="rId6"/>
          <a:stretch>
            <a:fillRect/>
          </a:stretch>
        </p:blipFill>
        <p:spPr>
          <a:xfrm>
            <a:off x="6263370" y="1248660"/>
            <a:ext cx="1763184" cy="1140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285750" y="818439"/>
            <a:ext cx="7018020" cy="370819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据报道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瑞典乌普萨拉大学实验室的科研人员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模拟被工业污染的环境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并将三组蝌蚪喂养在含雌性激素污染物的环境中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以研究青蛙性别的改变。实验结果令人震惊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在实验前</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三组蝌蚪中雌性的比例都被控制在</a:t>
            </a:r>
            <a:r>
              <a:rPr lang="en-US" altLang="zh-CN" sz="2000" dirty="0" smtClean="0">
                <a:latin typeface="微软雅黑" panose="020B0503020204020204" pitchFamily="34" charset="-122"/>
                <a:ea typeface="微软雅黑" panose="020B0503020204020204" pitchFamily="34" charset="-122"/>
              </a:rPr>
              <a:t>50%(</a:t>
            </a:r>
            <a:r>
              <a:rPr lang="zh-CN" altLang="en-US" sz="2000" dirty="0" smtClean="0">
                <a:latin typeface="微软雅黑" panose="020B0503020204020204" pitchFamily="34" charset="-122"/>
                <a:ea typeface="微软雅黑" panose="020B0503020204020204" pitchFamily="34" charset="-122"/>
              </a:rPr>
              <a:t>自然界中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这是一种正常比例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。结果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在实验过程中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在含不同剂量雌性激素污染物环境中的三组小蝌蚪</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性别比例都发生了变化。在较高剂量雌性激素的污染物环境中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其中一组有</a:t>
            </a:r>
            <a:r>
              <a:rPr lang="en-US" altLang="zh-CN" sz="2000" dirty="0" smtClean="0">
                <a:latin typeface="微软雅黑" panose="020B0503020204020204" pitchFamily="34" charset="-122"/>
                <a:ea typeface="微软雅黑" panose="020B0503020204020204" pitchFamily="34" charset="-122"/>
              </a:rPr>
              <a:t>95%</a:t>
            </a:r>
            <a:r>
              <a:rPr lang="zh-CN" altLang="en-US" sz="2000" dirty="0" smtClean="0">
                <a:latin typeface="微软雅黑" panose="020B0503020204020204" pitchFamily="34" charset="-122"/>
                <a:ea typeface="微软雅黑" panose="020B0503020204020204" pitchFamily="34" charset="-122"/>
              </a:rPr>
              <a:t>的雄性蝌蚪变成雌性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而另一组的性别改变率则为</a:t>
            </a:r>
            <a:r>
              <a:rPr lang="en-US" altLang="zh-CN" sz="2000" dirty="0" smtClean="0">
                <a:latin typeface="微软雅黑" panose="020B0503020204020204" pitchFamily="34" charset="-122"/>
                <a:ea typeface="微软雅黑" panose="020B0503020204020204" pitchFamily="34" charset="-122"/>
              </a:rPr>
              <a:t>100%</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35316" y="23546"/>
            <a:ext cx="1706780" cy="703890"/>
          </a:xfrm>
          <a:prstGeom prst="rect">
            <a:avLst/>
          </a:prstGeom>
        </p:spPr>
      </p:pic>
      <p:pic>
        <p:nvPicPr>
          <p:cNvPr id="6" name="cj72.jpg" descr="id:2147500448;FounderCES"/>
          <p:cNvPicPr/>
          <p:nvPr/>
        </p:nvPicPr>
        <p:blipFill>
          <a:blip r:embed="rId4"/>
          <a:stretch>
            <a:fillRect/>
          </a:stretch>
        </p:blipFill>
        <p:spPr>
          <a:xfrm>
            <a:off x="7280370" y="2039310"/>
            <a:ext cx="1684614" cy="11382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0" y="544744"/>
            <a:ext cx="9144000" cy="900246"/>
          </a:xfrm>
          <a:prstGeom prst="rect">
            <a:avLst/>
          </a:prstGeom>
          <a:noFill/>
        </p:spPr>
        <p:txBody>
          <a:bodyPr wrap="square" lIns="68580" tIns="34290" rIns="68580" bIns="34290" rtlCol="0">
            <a:spAutoFit/>
          </a:bodyPr>
          <a:lstStyle>
            <a:defPPr>
              <a:defRPr lang="zh-CN"/>
            </a:defPPr>
            <a:lvl1pPr>
              <a:defRPr sz="19900" b="1">
                <a:solidFill>
                  <a:srgbClr val="5FCACB"/>
                </a:solidFill>
              </a:defRPr>
            </a:lvl1pPr>
          </a:lstStyle>
          <a:p>
            <a:pPr algn="ctr"/>
            <a:r>
              <a:rPr lang="zh-CN" altLang="en-US" sz="5400" dirty="0" smtClean="0">
                <a:solidFill>
                  <a:schemeClr val="accent1"/>
                </a:solidFill>
                <a:latin typeface="隶书" panose="02010509060101010101" pitchFamily="49" charset="-122"/>
                <a:ea typeface="隶书" panose="02010509060101010101" pitchFamily="49" charset="-122"/>
              </a:rPr>
              <a:t>第</a:t>
            </a:r>
            <a:r>
              <a:rPr lang="zh-CN" altLang="en-US" sz="5400" dirty="0" smtClean="0">
                <a:solidFill>
                  <a:schemeClr val="accent1"/>
                </a:solidFill>
                <a:latin typeface="隶书" panose="02010509060101010101" pitchFamily="49" charset="-122"/>
                <a:ea typeface="隶书" panose="02010509060101010101" pitchFamily="49" charset="-122"/>
              </a:rPr>
              <a:t>一</a:t>
            </a:r>
            <a:r>
              <a:rPr lang="zh-CN" altLang="en-US" sz="5400" dirty="0" smtClean="0">
                <a:solidFill>
                  <a:schemeClr val="accent1"/>
                </a:solidFill>
                <a:latin typeface="隶书" panose="02010509060101010101" pitchFamily="49" charset="-122"/>
                <a:ea typeface="隶书" panose="02010509060101010101" pitchFamily="49" charset="-122"/>
              </a:rPr>
              <a:t>章  生物</a:t>
            </a:r>
            <a:r>
              <a:rPr lang="zh-CN" altLang="en-US" sz="5400" dirty="0" smtClean="0">
                <a:solidFill>
                  <a:schemeClr val="accent1"/>
                </a:solidFill>
                <a:latin typeface="隶书" panose="02010509060101010101" pitchFamily="49" charset="-122"/>
                <a:ea typeface="隶书" panose="02010509060101010101" pitchFamily="49" charset="-122"/>
              </a:rPr>
              <a:t>的生殖和发育</a:t>
            </a:r>
            <a:endParaRPr lang="zh-CN" altLang="en-US" sz="5400" dirty="0">
              <a:solidFill>
                <a:schemeClr val="accent1"/>
              </a:solidFill>
              <a:latin typeface="隶书" panose="02010509060101010101" pitchFamily="49" charset="-122"/>
              <a:ea typeface="隶书" panose="02010509060101010101" pitchFamily="49" charset="-122"/>
            </a:endParaRPr>
          </a:p>
        </p:txBody>
      </p:sp>
      <p:sp>
        <p:nvSpPr>
          <p:cNvPr id="64" name="文本框 78"/>
          <p:cNvSpPr txBox="1"/>
          <p:nvPr/>
        </p:nvSpPr>
        <p:spPr>
          <a:xfrm>
            <a:off x="2005251" y="2055379"/>
            <a:ext cx="4793620" cy="577081"/>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300" dirty="0" smtClean="0">
                <a:solidFill>
                  <a:schemeClr val="accent1"/>
                </a:solidFill>
              </a:rPr>
              <a:t>第四节　鸟的生殖和发育</a:t>
            </a:r>
            <a:endParaRPr lang="zh-CN" altLang="en-US" sz="3300" dirty="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015674"/>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60894" y="984376"/>
            <a:ext cx="7463015"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不完全花</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在一朵花中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花萼、花冠、雄蕊和雌蕊四部分缺少其中一至三部分的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叫作不完全花。如南瓜花、黄瓜花缺雄蕊或雌蕊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桑树花、栗树花缺花瓣、雄蕊或雌蕊</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杨树花、柳树花缺萼片、花瓣、雌蕊或雄蕊。</a:t>
            </a:r>
            <a:endParaRPr lang="zh-CN" altLang="en-US" sz="2000" dirty="0" smtClean="0">
              <a:latin typeface="微软雅黑" panose="020B0503020204020204" pitchFamily="34" charset="-122"/>
              <a:ea typeface="微软雅黑" panose="020B0503020204020204" pitchFamily="34" charset="-122"/>
            </a:endParaRPr>
          </a:p>
        </p:txBody>
      </p:sp>
      <p:pic>
        <p:nvPicPr>
          <p:cNvPr id="13" name="图片 12" descr="图片7.png"/>
          <p:cNvPicPr>
            <a:picLocks noChangeAspect="1"/>
          </p:cNvPicPr>
          <p:nvPr/>
        </p:nvPicPr>
        <p:blipFill>
          <a:blip r:embed="rId3"/>
          <a:stretch>
            <a:fillRect/>
          </a:stretch>
        </p:blipFill>
        <p:spPr>
          <a:xfrm>
            <a:off x="42099" y="171548"/>
            <a:ext cx="1376307" cy="605575"/>
          </a:xfrm>
          <a:prstGeom prst="rect">
            <a:avLst/>
          </a:prstGeom>
        </p:spPr>
      </p:pic>
      <p:pic>
        <p:nvPicPr>
          <p:cNvPr id="6" name="1.jpg" descr="id:2147498987;FounderCES"/>
          <p:cNvPicPr/>
          <p:nvPr/>
        </p:nvPicPr>
        <p:blipFill>
          <a:blip r:embed="rId4"/>
          <a:stretch>
            <a:fillRect/>
          </a:stretch>
        </p:blipFill>
        <p:spPr>
          <a:xfrm>
            <a:off x="3428730" y="2864160"/>
            <a:ext cx="2001730" cy="1124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图片2.png"/>
          <p:cNvPicPr>
            <a:picLocks noChangeAspect="1"/>
          </p:cNvPicPr>
          <p:nvPr/>
        </p:nvPicPr>
        <p:blipFill>
          <a:blip r:embed="rId3"/>
          <a:stretch>
            <a:fillRect/>
          </a:stretch>
        </p:blipFill>
        <p:spPr>
          <a:xfrm>
            <a:off x="84515" y="31992"/>
            <a:ext cx="1608382" cy="686997"/>
          </a:xfrm>
          <a:prstGeom prst="rect">
            <a:avLst/>
          </a:prstGeom>
        </p:spPr>
      </p:pic>
      <p:sp>
        <p:nvSpPr>
          <p:cNvPr id="6" name="矩形 5"/>
          <p:cNvSpPr/>
          <p:nvPr/>
        </p:nvSpPr>
        <p:spPr>
          <a:xfrm>
            <a:off x="1080426" y="1314473"/>
            <a:ext cx="6634824"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判断鸡卵是否受精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未受精的鸡卵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胚盘色浅而小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已受精的鸡卵</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胚盘色浓而大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这是因为胚胎发育已经开始。只有受精的鸡卵才能发育成雏鸡。</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sp>
        <p:nvSpPr>
          <p:cNvPr id="12" name="矩形 11"/>
          <p:cNvSpPr/>
          <p:nvPr/>
        </p:nvSpPr>
        <p:spPr>
          <a:xfrm>
            <a:off x="829353" y="733272"/>
            <a:ext cx="7318261" cy="324653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鸟卵比蛙卵适于陆地发育的特点</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鸟卵外面包有坚硬的卵壳和内外卵壳膜</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能很好地保护卵细胞</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防止水分散失。</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卵内有大量的卵白和卵黄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可以为胚胎发育提供充足的水分和养料</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发育时摆脱了对水的依赖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更好地适应陆地生活。</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气室内贮存大量的气体</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为胚胎发育提供氧气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卵壳上的小孔可以使胚胎与外界进行气体交换。</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2"/>
          <a:stretch>
            <a:fillRect/>
          </a:stretch>
        </p:blipFill>
        <p:spPr>
          <a:xfrm>
            <a:off x="84489" y="53359"/>
            <a:ext cx="1608434" cy="644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1"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366563" y="1464792"/>
            <a:ext cx="6074367" cy="1399870"/>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鸟卵的结构中有胚盘</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含有细胞核</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内有遗传物质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是进行胚胎发育的部位。为人的胚胎发育提供营养物质和氧气的结构是胎盘。两者很容易混淆。</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25529"/>
            <a:ext cx="1608434" cy="6999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412283" y="1064742"/>
            <a:ext cx="6074367" cy="476541"/>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鸟卵适于陆地发育的特点</a:t>
            </a:r>
            <a:r>
              <a:rPr lang="en-US" altLang="zh-CN"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84489" y="32560"/>
            <a:ext cx="1608434" cy="685860"/>
          </a:xfrm>
          <a:prstGeom prst="rect">
            <a:avLst/>
          </a:prstGeom>
        </p:spPr>
      </p:pic>
      <p:pic>
        <p:nvPicPr>
          <p:cNvPr id="6" name="CJ80.EPS" descr="id:2147500763;FounderCES"/>
          <p:cNvPicPr/>
          <p:nvPr/>
        </p:nvPicPr>
        <p:blipFill>
          <a:blip r:embed="rId4">
            <a:clrChange>
              <a:clrFrom>
                <a:srgbClr val="FFFFFF"/>
              </a:clrFrom>
              <a:clrTo>
                <a:srgbClr val="FFFFFF">
                  <a:alpha val="0"/>
                </a:srgbClr>
              </a:clrTo>
            </a:clrChange>
          </a:blip>
          <a:stretch>
            <a:fillRect/>
          </a:stretch>
        </p:blipFill>
        <p:spPr>
          <a:xfrm>
            <a:off x="2927790" y="2015100"/>
            <a:ext cx="2890080" cy="12840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937647" y="1568965"/>
            <a:ext cx="7330694"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并不是所有的鸟卵都能孵出小鸟。鸟卵能否孵化出小鸟取决于内因和外因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内因是鸟卵是否受精</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外因是有适宜的条件</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这些条件包括温度、湿度等。所以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只有受精的鸟卵在适宜的条件下才能孵化出小鸟。</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91417" y="266664"/>
            <a:ext cx="1547818" cy="656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314450" y="2246257"/>
            <a:ext cx="6423660"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求偶                           交配                             筑巢</a:t>
            </a:r>
            <a:endParaRPr lang="zh-CN" altLang="en-US" sz="2000" dirty="0" smtClean="0">
              <a:latin typeface="微软雅黑" panose="020B0503020204020204" pitchFamily="34" charset="-122"/>
              <a:ea typeface="微软雅黑" panose="020B0503020204020204" pitchFamily="34" charset="-122"/>
            </a:endParaRPr>
          </a:p>
        </p:txBody>
      </p:sp>
      <p:pic>
        <p:nvPicPr>
          <p:cNvPr id="11" name="cj83.jpg" descr="id:2147500852;FounderCES"/>
          <p:cNvPicPr/>
          <p:nvPr/>
        </p:nvPicPr>
        <p:blipFill>
          <a:blip r:embed="rId4" cstate="print"/>
          <a:stretch>
            <a:fillRect/>
          </a:stretch>
        </p:blipFill>
        <p:spPr>
          <a:xfrm>
            <a:off x="952740" y="1033200"/>
            <a:ext cx="1216633" cy="846872"/>
          </a:xfrm>
          <a:prstGeom prst="rect">
            <a:avLst/>
          </a:prstGeom>
        </p:spPr>
      </p:pic>
      <p:pic>
        <p:nvPicPr>
          <p:cNvPr id="13" name="cj84.jpg" descr="id:2147500859;FounderCES"/>
          <p:cNvPicPr/>
          <p:nvPr/>
        </p:nvPicPr>
        <p:blipFill>
          <a:blip r:embed="rId5" cstate="print"/>
          <a:stretch>
            <a:fillRect/>
          </a:stretch>
        </p:blipFill>
        <p:spPr>
          <a:xfrm>
            <a:off x="3487140" y="862560"/>
            <a:ext cx="1221831" cy="1175649"/>
          </a:xfrm>
          <a:prstGeom prst="rect">
            <a:avLst/>
          </a:prstGeom>
        </p:spPr>
      </p:pic>
      <p:pic>
        <p:nvPicPr>
          <p:cNvPr id="14" name="cj85.jpg" descr="id:2147500866;FounderCES"/>
          <p:cNvPicPr/>
          <p:nvPr/>
        </p:nvPicPr>
        <p:blipFill>
          <a:blip r:embed="rId6" cstate="print"/>
          <a:stretch>
            <a:fillRect/>
          </a:stretch>
        </p:blipFill>
        <p:spPr>
          <a:xfrm>
            <a:off x="6207480" y="774629"/>
            <a:ext cx="1221831" cy="1305631"/>
          </a:xfrm>
          <a:prstGeom prst="rect">
            <a:avLst/>
          </a:prstGeom>
        </p:spPr>
      </p:pic>
      <p:sp>
        <p:nvSpPr>
          <p:cNvPr id="15" name="矩形 14"/>
          <p:cNvSpPr/>
          <p:nvPr/>
        </p:nvSpPr>
        <p:spPr>
          <a:xfrm>
            <a:off x="2217420" y="3827407"/>
            <a:ext cx="5684520"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孵卵                             育雏</a:t>
            </a:r>
            <a:endParaRPr lang="zh-CN" altLang="en-US" sz="2000" dirty="0" smtClean="0">
              <a:latin typeface="微软雅黑" panose="020B0503020204020204" pitchFamily="34" charset="-122"/>
              <a:ea typeface="微软雅黑" panose="020B0503020204020204" pitchFamily="34" charset="-122"/>
            </a:endParaRPr>
          </a:p>
        </p:txBody>
      </p:sp>
      <p:pic>
        <p:nvPicPr>
          <p:cNvPr id="16" name="cj86.jpg" descr="id:2147500873;FounderCES"/>
          <p:cNvPicPr/>
          <p:nvPr/>
        </p:nvPicPr>
        <p:blipFill>
          <a:blip r:embed="rId7"/>
          <a:stretch>
            <a:fillRect/>
          </a:stretch>
        </p:blipFill>
        <p:spPr>
          <a:xfrm>
            <a:off x="1622790" y="2800350"/>
            <a:ext cx="1550200" cy="1046250"/>
          </a:xfrm>
          <a:prstGeom prst="rect">
            <a:avLst/>
          </a:prstGeom>
        </p:spPr>
      </p:pic>
      <p:pic>
        <p:nvPicPr>
          <p:cNvPr id="17" name="cj87.jpg" descr="id:2147500880;FounderCES"/>
          <p:cNvPicPr/>
          <p:nvPr/>
        </p:nvPicPr>
        <p:blipFill>
          <a:blip r:embed="rId8"/>
          <a:stretch>
            <a:fillRect/>
          </a:stretch>
        </p:blipFill>
        <p:spPr>
          <a:xfrm>
            <a:off x="4388850" y="2806279"/>
            <a:ext cx="1840500" cy="10044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sp>
        <p:nvSpPr>
          <p:cNvPr id="12" name="矩形 11"/>
          <p:cNvSpPr/>
          <p:nvPr/>
        </p:nvSpPr>
        <p:spPr>
          <a:xfrm>
            <a:off x="829353" y="733272"/>
            <a:ext cx="7318261" cy="186153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有的鸟不筑巢、不孵卵、不育雏</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如杜鹃。杜鹃将卵产在其他鸟类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如画眉、鸦雀、寿带鸟和柳莺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的巢内</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让这些鸟类为其孵卵、育雏。无论各种鸟的生殖和发育有何特点</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在生殖和发育的过程中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鸟必须有求偶、交配、产卵等行为。</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2"/>
          <a:stretch>
            <a:fillRect/>
          </a:stretch>
        </p:blipFill>
        <p:spPr>
          <a:xfrm>
            <a:off x="84489" y="53359"/>
            <a:ext cx="1608434" cy="644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1"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1200150" y="3069217"/>
            <a:ext cx="6423660" cy="530915"/>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鸡卵的</a:t>
            </a:r>
            <a:r>
              <a:rPr lang="zh-CN" altLang="en-US" sz="2000" dirty="0" smtClean="0">
                <a:latin typeface="微软雅黑" panose="020B0503020204020204" pitchFamily="34" charset="-122"/>
                <a:ea typeface="微软雅黑" panose="020B0503020204020204" pitchFamily="34" charset="-122"/>
              </a:rPr>
              <a:t>选择              鸡</a:t>
            </a:r>
            <a:r>
              <a:rPr lang="zh-CN" altLang="en-US" sz="2000" dirty="0" smtClean="0">
                <a:latin typeface="微软雅黑" panose="020B0503020204020204" pitchFamily="34" charset="-122"/>
                <a:ea typeface="微软雅黑" panose="020B0503020204020204" pitchFamily="34" charset="-122"/>
              </a:rPr>
              <a:t>卵的人工</a:t>
            </a:r>
            <a:r>
              <a:rPr lang="zh-CN" altLang="en-US" sz="2000" dirty="0" smtClean="0">
                <a:latin typeface="微软雅黑" panose="020B0503020204020204" pitchFamily="34" charset="-122"/>
                <a:ea typeface="微软雅黑" panose="020B0503020204020204" pitchFamily="34" charset="-122"/>
              </a:rPr>
              <a:t>孵化              照</a:t>
            </a:r>
            <a:r>
              <a:rPr lang="zh-CN" altLang="en-US" sz="2000" dirty="0" smtClean="0">
                <a:latin typeface="微软雅黑" panose="020B0503020204020204" pitchFamily="34" charset="-122"/>
                <a:ea typeface="微软雅黑" panose="020B0503020204020204" pitchFamily="34" charset="-122"/>
              </a:rPr>
              <a:t>蛋</a:t>
            </a:r>
            <a:r>
              <a:rPr lang="zh-CN" altLang="en-US" sz="2000" dirty="0" smtClean="0">
                <a:latin typeface="微软雅黑" panose="020B0503020204020204" pitchFamily="34" charset="-122"/>
                <a:ea typeface="微软雅黑" panose="020B0503020204020204" pitchFamily="34" charset="-122"/>
              </a:rPr>
              <a:t>机</a:t>
            </a:r>
            <a:endParaRPr lang="zh-CN" altLang="en-US" sz="2000" dirty="0" smtClean="0">
              <a:latin typeface="微软雅黑" panose="020B0503020204020204" pitchFamily="34" charset="-122"/>
              <a:ea typeface="微软雅黑" panose="020B0503020204020204" pitchFamily="34" charset="-122"/>
            </a:endParaRPr>
          </a:p>
        </p:txBody>
      </p:sp>
      <p:pic>
        <p:nvPicPr>
          <p:cNvPr id="18" name="cj89.jpg" descr="id:2147500959;FounderCES"/>
          <p:cNvPicPr/>
          <p:nvPr/>
        </p:nvPicPr>
        <p:blipFill>
          <a:blip r:embed="rId4"/>
          <a:stretch>
            <a:fillRect/>
          </a:stretch>
        </p:blipFill>
        <p:spPr>
          <a:xfrm>
            <a:off x="1064250" y="1368629"/>
            <a:ext cx="1644660" cy="1462593"/>
          </a:xfrm>
          <a:prstGeom prst="rect">
            <a:avLst/>
          </a:prstGeom>
        </p:spPr>
      </p:pic>
      <p:pic>
        <p:nvPicPr>
          <p:cNvPr id="19" name="cj90.jpg" descr="id:2147500966;FounderCES"/>
          <p:cNvPicPr/>
          <p:nvPr/>
        </p:nvPicPr>
        <p:blipFill>
          <a:blip r:embed="rId5"/>
          <a:stretch>
            <a:fillRect/>
          </a:stretch>
        </p:blipFill>
        <p:spPr>
          <a:xfrm>
            <a:off x="3546359" y="1676159"/>
            <a:ext cx="1640335" cy="1080727"/>
          </a:xfrm>
          <a:prstGeom prst="rect">
            <a:avLst/>
          </a:prstGeom>
        </p:spPr>
      </p:pic>
      <p:pic>
        <p:nvPicPr>
          <p:cNvPr id="21" name="cj91.jpg" descr="id:2147500973;FounderCES"/>
          <p:cNvPicPr/>
          <p:nvPr/>
        </p:nvPicPr>
        <p:blipFill>
          <a:blip r:embed="rId6"/>
          <a:stretch>
            <a:fillRect/>
          </a:stretch>
        </p:blipFill>
        <p:spPr>
          <a:xfrm>
            <a:off x="5989320" y="1635030"/>
            <a:ext cx="1702610" cy="10422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61634" y="1073869"/>
            <a:ext cx="7110816" cy="1454244"/>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不仅被子植物能进行有性生殖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其他的生物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如裸子植物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常见的如松、柏等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、人和大部分动物等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除草履虫、蚜虫等一些低等的无脊椎动物外</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都可以进行有性生殖。</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499627" y="929795"/>
            <a:ext cx="7710406" cy="283923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一些植物可以用自己的根或茎繁殖后代</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用根繁殖的有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甘薯、甜菜、菊花等</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用茎繁殖的有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草莓、木薯、马铃薯、洋葱等。草莓的茎能向四处延伸</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伸到哪儿</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就能生根到哪儿</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从而长成一株草莓。</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20206" y="0"/>
            <a:ext cx="1341764" cy="590376"/>
          </a:xfrm>
          <a:prstGeom prst="rect">
            <a:avLst/>
          </a:prstGeom>
        </p:spPr>
      </p:pic>
      <p:pic>
        <p:nvPicPr>
          <p:cNvPr id="7" name="d1.jpg" descr="id:2147499089;FounderCES"/>
          <p:cNvPicPr/>
          <p:nvPr/>
        </p:nvPicPr>
        <p:blipFill>
          <a:blip r:embed="rId4">
            <a:clrChange>
              <a:clrFrom>
                <a:srgbClr val="FFFFFF"/>
              </a:clrFrom>
              <a:clrTo>
                <a:srgbClr val="FFFFFF">
                  <a:alpha val="0"/>
                </a:srgbClr>
              </a:clrTo>
            </a:clrChange>
          </a:blip>
          <a:stretch>
            <a:fillRect/>
          </a:stretch>
        </p:blipFill>
        <p:spPr>
          <a:xfrm>
            <a:off x="5901750" y="1040310"/>
            <a:ext cx="1295280" cy="1096920"/>
          </a:xfrm>
          <a:prstGeom prst="rect">
            <a:avLst/>
          </a:prstGeom>
        </p:spPr>
      </p:pic>
      <p:pic>
        <p:nvPicPr>
          <p:cNvPr id="8" name="d2.jpg" descr="id:2147499096;FounderCES"/>
          <p:cNvPicPr/>
          <p:nvPr/>
        </p:nvPicPr>
        <p:blipFill>
          <a:blip r:embed="rId5">
            <a:clrChange>
              <a:clrFrom>
                <a:srgbClr val="FFFFFF"/>
              </a:clrFrom>
              <a:clrTo>
                <a:srgbClr val="FFFFFF">
                  <a:alpha val="0"/>
                </a:srgbClr>
              </a:clrTo>
            </a:clrChange>
          </a:blip>
          <a:stretch>
            <a:fillRect/>
          </a:stretch>
        </p:blipFill>
        <p:spPr>
          <a:xfrm>
            <a:off x="6512490" y="2873250"/>
            <a:ext cx="1079640" cy="1362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3" name="图片 22" descr="图片6.png"/>
          <p:cNvPicPr>
            <a:picLocks noChangeAspect="1"/>
          </p:cNvPicPr>
          <p:nvPr/>
        </p:nvPicPr>
        <p:blipFill>
          <a:blip r:embed="rId3"/>
          <a:stretch>
            <a:fillRect/>
          </a:stretch>
        </p:blipFill>
        <p:spPr>
          <a:xfrm>
            <a:off x="23279" y="188676"/>
            <a:ext cx="1545814" cy="655800"/>
          </a:xfrm>
          <a:prstGeom prst="rect">
            <a:avLst/>
          </a:prstGeom>
        </p:spPr>
      </p:pic>
      <p:sp>
        <p:nvSpPr>
          <p:cNvPr id="12" name="矩形 11"/>
          <p:cNvSpPr/>
          <p:nvPr/>
        </p:nvSpPr>
        <p:spPr>
          <a:xfrm>
            <a:off x="984142" y="1023247"/>
            <a:ext cx="7322275" cy="476541"/>
          </a:xfrm>
          <a:prstGeom prst="rect">
            <a:avLst/>
          </a:prstGeom>
        </p:spPr>
        <p:txBody>
          <a:bodyPr wrap="square" lIns="68580" tIns="34290" rIns="68580" bIns="3429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分裂生殖</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出芽生殖</a:t>
            </a:r>
            <a:endParaRPr lang="zh-CN" altLang="en-US" sz="2000" dirty="0" smtClean="0">
              <a:latin typeface="微软雅黑" panose="020B0503020204020204" pitchFamily="34" charset="-122"/>
              <a:ea typeface="微软雅黑" panose="020B0503020204020204" pitchFamily="34" charset="-122"/>
            </a:endParaRPr>
          </a:p>
        </p:txBody>
      </p:sp>
      <p:pic>
        <p:nvPicPr>
          <p:cNvPr id="6" name="3.jpg" descr="id:2147499110;FounderCES"/>
          <p:cNvPicPr/>
          <p:nvPr/>
        </p:nvPicPr>
        <p:blipFill>
          <a:blip r:embed="rId4">
            <a:clrChange>
              <a:clrFrom>
                <a:srgbClr val="FFFFFF"/>
              </a:clrFrom>
              <a:clrTo>
                <a:srgbClr val="FFFFFF">
                  <a:alpha val="0"/>
                </a:srgbClr>
              </a:clrTo>
            </a:clrChange>
          </a:blip>
          <a:stretch>
            <a:fillRect/>
          </a:stretch>
        </p:blipFill>
        <p:spPr>
          <a:xfrm>
            <a:off x="1015199" y="2202929"/>
            <a:ext cx="1882697" cy="1239139"/>
          </a:xfrm>
          <a:prstGeom prst="rect">
            <a:avLst/>
          </a:prstGeom>
        </p:spPr>
      </p:pic>
      <p:pic>
        <p:nvPicPr>
          <p:cNvPr id="7" name="cj5d.jpg" descr="id:2147499117;FounderCES"/>
          <p:cNvPicPr/>
          <p:nvPr/>
        </p:nvPicPr>
        <p:blipFill>
          <a:blip r:embed="rId5">
            <a:clrChange>
              <a:clrFrom>
                <a:srgbClr val="FFFFFF"/>
              </a:clrFrom>
              <a:clrTo>
                <a:srgbClr val="FFFFFF">
                  <a:alpha val="0"/>
                </a:srgbClr>
              </a:clrTo>
            </a:clrChange>
          </a:blip>
          <a:stretch>
            <a:fillRect/>
          </a:stretch>
        </p:blipFill>
        <p:spPr>
          <a:xfrm>
            <a:off x="4948650" y="2059109"/>
            <a:ext cx="1909350" cy="1441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084881" y="1180831"/>
            <a:ext cx="7205268" cy="1401538"/>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克隆是英文“</a:t>
            </a:r>
            <a:r>
              <a:rPr lang="en-US" altLang="zh-CN" sz="2000" dirty="0" smtClean="0">
                <a:latin typeface="微软雅黑" panose="020B0503020204020204" pitchFamily="34" charset="-122"/>
                <a:ea typeface="微软雅黑" panose="020B0503020204020204" pitchFamily="34" charset="-122"/>
              </a:rPr>
              <a:t>clone”</a:t>
            </a:r>
            <a:r>
              <a:rPr lang="zh-CN" altLang="en-US" sz="2000" dirty="0" smtClean="0">
                <a:latin typeface="微软雅黑" panose="020B0503020204020204" pitchFamily="34" charset="-122"/>
                <a:ea typeface="微软雅黑" panose="020B0503020204020204" pitchFamily="34" charset="-122"/>
              </a:rPr>
              <a:t>或“</a:t>
            </a:r>
            <a:r>
              <a:rPr lang="en-US" altLang="zh-CN" sz="2000" dirty="0" smtClean="0">
                <a:latin typeface="微软雅黑" panose="020B0503020204020204" pitchFamily="34" charset="-122"/>
                <a:ea typeface="微软雅黑" panose="020B0503020204020204" pitchFamily="34" charset="-122"/>
              </a:rPr>
              <a:t>cloning”</a:t>
            </a:r>
            <a:r>
              <a:rPr lang="zh-CN" altLang="en-US" sz="2000" dirty="0" smtClean="0">
                <a:latin typeface="微软雅黑" panose="020B0503020204020204" pitchFamily="34" charset="-122"/>
                <a:ea typeface="微软雅黑" panose="020B0503020204020204" pitchFamily="34" charset="-122"/>
              </a:rPr>
              <a:t>的音译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而英文“</a:t>
            </a:r>
            <a:r>
              <a:rPr lang="en-US" altLang="zh-CN" sz="2000" dirty="0" smtClean="0">
                <a:latin typeface="微软雅黑" panose="020B0503020204020204" pitchFamily="34" charset="-122"/>
                <a:ea typeface="微软雅黑" panose="020B0503020204020204" pitchFamily="34" charset="-122"/>
              </a:rPr>
              <a:t>clone”</a:t>
            </a:r>
            <a:r>
              <a:rPr lang="zh-CN" altLang="en-US" sz="2000" dirty="0" smtClean="0">
                <a:latin typeface="微软雅黑" panose="020B0503020204020204" pitchFamily="34" charset="-122"/>
                <a:ea typeface="微软雅黑" panose="020B0503020204020204" pitchFamily="34" charset="-122"/>
              </a:rPr>
              <a:t>则起源于希腊文“</a:t>
            </a:r>
            <a:r>
              <a:rPr lang="en-US" altLang="zh-CN" sz="2000" dirty="0" err="1" smtClean="0">
                <a:latin typeface="微软雅黑" panose="020B0503020204020204" pitchFamily="34" charset="-122"/>
                <a:ea typeface="微软雅黑" panose="020B0503020204020204" pitchFamily="34" charset="-122"/>
              </a:rPr>
              <a:t>Klone</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原意是指以幼苗或幼嫩的枝插条</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以无性生殖或营养生殖的方式培育植物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如扦插和嫁接。</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68107" y="318193"/>
            <a:ext cx="1423807" cy="626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sp>
        <p:nvSpPr>
          <p:cNvPr id="12" name="矩形 11"/>
          <p:cNvSpPr/>
          <p:nvPr/>
        </p:nvSpPr>
        <p:spPr>
          <a:xfrm>
            <a:off x="1628679" y="1810733"/>
            <a:ext cx="5309332" cy="992579"/>
          </a:xfrm>
          <a:prstGeom prst="rect">
            <a:avLst/>
          </a:prstGeom>
        </p:spPr>
        <p:txBody>
          <a:bodyPr wrap="square" lIns="68580" tIns="34290" rIns="68580" bIns="3429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扦插材料上方切口水平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下方切口斜向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可使扦插材料生根快而多。</a:t>
            </a:r>
            <a:endParaRPr lang="zh-CN" altLang="en-US" sz="2000" dirty="0" smtClean="0">
              <a:latin typeface="微软雅黑" panose="020B0503020204020204" pitchFamily="34" charset="-122"/>
              <a:ea typeface="微软雅黑" panose="020B0503020204020204" pitchFamily="34" charset="-122"/>
            </a:endParaRPr>
          </a:p>
        </p:txBody>
      </p:sp>
      <p:pic>
        <p:nvPicPr>
          <p:cNvPr id="26" name="图片 25" descr="图片2.png"/>
          <p:cNvPicPr>
            <a:picLocks noChangeAspect="1"/>
          </p:cNvPicPr>
          <p:nvPr/>
        </p:nvPicPr>
        <p:blipFill>
          <a:blip r:embed="rId3"/>
          <a:stretch>
            <a:fillRect/>
          </a:stretch>
        </p:blipFill>
        <p:spPr>
          <a:xfrm>
            <a:off x="108027" y="44293"/>
            <a:ext cx="1561357" cy="662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par>
                                <p:cTn id="10" presetID="32" presetClass="emph" presetSubtype="0" fill="hold" nodeType="withEffect">
                                  <p:stCondLst>
                                    <p:cond delay="0"/>
                                  </p:stCondLst>
                                  <p:childTnLst>
                                    <p:animClr clrSpc="rgb">
                                      <p:cBhvr override="childStyle">
                                        <p:cTn id="11" dur="100" fill="hold"/>
                                        <p:tgtEl>
                                          <p:spTgt spid="24"/>
                                        </p:tgtEl>
                                        <p:attrNameLst>
                                          <p:attrName>style.color</p:attrName>
                                        </p:attrNameLst>
                                      </p:cBhvr>
                                      <p:to>
                                        <a:schemeClr val="bg1"/>
                                      </p:to>
                                    </p:animClr>
                                    <p:animClr clrSpc="rgb">
                                      <p:cBhvr>
                                        <p:cTn id="12" dur="100" fill="hold"/>
                                        <p:tgtEl>
                                          <p:spTgt spid="24"/>
                                        </p:tgtEl>
                                        <p:attrNameLst>
                                          <p:attrName>fillcolor</p:attrName>
                                        </p:attrNameLst>
                                      </p:cBhvr>
                                      <p:to>
                                        <a:schemeClr val="bg1"/>
                                      </p:to>
                                    </p:animClr>
                                    <p:set>
                                      <p:cBhvr>
                                        <p:cTn id="13" dur="100" fill="hold"/>
                                        <p:tgtEl>
                                          <p:spTgt spid="24"/>
                                        </p:tgtEl>
                                        <p:attrNameLst>
                                          <p:attrName>fill.type</p:attrName>
                                        </p:attrNameLst>
                                      </p:cBhvr>
                                      <p:to>
                                        <p:strVal val="solid"/>
                                      </p:to>
                                    </p:set>
                                    <p:set>
                                      <p:cBhvr>
                                        <p:cTn id="14" dur="100" fill="hold"/>
                                        <p:tgtEl>
                                          <p:spTgt spid="24"/>
                                        </p:tgtEl>
                                        <p:attrNameLst>
                                          <p:attrName>fill.on</p:attrName>
                                        </p:attrNameLst>
                                      </p:cBhvr>
                                      <p:to>
                                        <p:strVal val="true"/>
                                      </p:to>
                                    </p:set>
                                    <p:animRot by="120000">
                                      <p:cBhvr>
                                        <p:cTn id="15" dur="100" fill="hold">
                                          <p:stCondLst>
                                            <p:cond delay="0"/>
                                          </p:stCondLst>
                                        </p:cTn>
                                        <p:tgtEl>
                                          <p:spTgt spid="24"/>
                                        </p:tgtEl>
                                        <p:attrNameLst>
                                          <p:attrName>r</p:attrName>
                                        </p:attrNameLst>
                                      </p:cBhvr>
                                    </p:animRot>
                                    <p:animRot by="-240000">
                                      <p:cBhvr>
                                        <p:cTn id="16" dur="200" fill="hold">
                                          <p:stCondLst>
                                            <p:cond delay="200"/>
                                          </p:stCondLst>
                                        </p:cTn>
                                        <p:tgtEl>
                                          <p:spTgt spid="24"/>
                                        </p:tgtEl>
                                        <p:attrNameLst>
                                          <p:attrName>r</p:attrName>
                                        </p:attrNameLst>
                                      </p:cBhvr>
                                    </p:animRot>
                                    <p:animRot by="240000">
                                      <p:cBhvr>
                                        <p:cTn id="17" dur="200" fill="hold">
                                          <p:stCondLst>
                                            <p:cond delay="400"/>
                                          </p:stCondLst>
                                        </p:cTn>
                                        <p:tgtEl>
                                          <p:spTgt spid="24"/>
                                        </p:tgtEl>
                                        <p:attrNameLst>
                                          <p:attrName>r</p:attrName>
                                        </p:attrNameLst>
                                      </p:cBhvr>
                                    </p:animRot>
                                    <p:animRot by="-240000">
                                      <p:cBhvr>
                                        <p:cTn id="18" dur="200" fill="hold">
                                          <p:stCondLst>
                                            <p:cond delay="600"/>
                                          </p:stCondLst>
                                        </p:cTn>
                                        <p:tgtEl>
                                          <p:spTgt spid="24"/>
                                        </p:tgtEl>
                                        <p:attrNameLst>
                                          <p:attrName>r</p:attrName>
                                        </p:attrNameLst>
                                      </p:cBhvr>
                                    </p:animRot>
                                    <p:animRot by="120000">
                                      <p:cBhvr>
                                        <p:cTn id="19" dur="200" fill="hold">
                                          <p:stCondLst>
                                            <p:cond delay="800"/>
                                          </p:stCondLst>
                                        </p:cTn>
                                        <p:tgtEl>
                                          <p:spTgt spid="24"/>
                                        </p:tgtEl>
                                        <p:attrNameLst>
                                          <p:attrName>r</p:attrName>
                                        </p:attrNameLst>
                                      </p:cBhvr>
                                    </p:animRo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4300</Words>
  <Application>WPS 演示</Application>
  <PresentationFormat>全屏显示(16:9)</PresentationFormat>
  <Paragraphs>138</Paragraphs>
  <Slides>48</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lenovop</cp:lastModifiedBy>
  <cp:revision>577</cp:revision>
  <dcterms:created xsi:type="dcterms:W3CDTF">2015-03-10T09:38:00Z</dcterms:created>
  <dcterms:modified xsi:type="dcterms:W3CDTF">2021-09-10T06:22:17Z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