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99" r:id="rId6"/>
    <p:sldId id="388" r:id="rId7"/>
    <p:sldId id="400" r:id="rId8"/>
    <p:sldId id="486" r:id="rId9"/>
    <p:sldId id="490" r:id="rId10"/>
    <p:sldId id="323" r:id="rId11"/>
    <p:sldId id="491" r:id="rId12"/>
    <p:sldId id="492" r:id="rId13"/>
    <p:sldId id="493" r:id="rId14"/>
    <p:sldId id="324" r:id="rId15"/>
    <p:sldId id="494" r:id="rId16"/>
    <p:sldId id="422" r:id="rId17"/>
    <p:sldId id="482" r:id="rId18"/>
    <p:sldId id="495" r:id="rId19"/>
    <p:sldId id="302" r:id="rId20"/>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2" d="100"/>
          <a:sy n="82" d="100"/>
        </p:scale>
        <p:origin x="-108" y="-84"/>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6996877"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175934" y="1508209"/>
            <a:ext cx="7110816"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不良的生活方式会诱发许多疾病。</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91927" y="1226065"/>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一醉能解千愁吗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701427" y="1927105"/>
            <a:ext cx="7330694"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酒醉</a:t>
            </a:r>
            <a:r>
              <a:rPr lang="zh-CN" altLang="en-US" sz="2000" dirty="0" smtClean="0">
                <a:latin typeface="微软雅黑" panose="020B0503020204020204" pitchFamily="34" charset="-122"/>
                <a:ea typeface="微软雅黑" panose="020B0503020204020204" pitchFamily="34" charset="-122"/>
              </a:rPr>
              <a:t>总有醒的时候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由于醉酒酿成的车祸、犯罪等违法案例不胜枚举。特别是中学生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正处在青春期发育阶段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烟酒对身体、心理的影响很大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如果采用“借酒消愁”的方式进行宣泄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不但会对身体造成严重的伤害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而且还可能染上酒瘾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产生依赖心理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不利于青少年身心健康的发展。</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sp>
        <p:nvSpPr>
          <p:cNvPr id="10" name="矩形 9"/>
          <p:cNvSpPr/>
          <p:nvPr/>
        </p:nvSpPr>
        <p:spPr>
          <a:xfrm>
            <a:off x="875125" y="863504"/>
            <a:ext cx="6270576"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烟草浸出液和酒精对水蚤心率的影响曲线</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7" name="CJ334.EPS" descr="id:2147507638;FounderCES"/>
          <p:cNvPicPr/>
          <p:nvPr/>
        </p:nvPicPr>
        <p:blipFill>
          <a:blip r:embed="rId4">
            <a:clrChange>
              <a:clrFrom>
                <a:srgbClr val="FFFFFF"/>
              </a:clrFrom>
              <a:clrTo>
                <a:srgbClr val="FFFFFF">
                  <a:alpha val="0"/>
                </a:srgbClr>
              </a:clrTo>
            </a:clrChange>
          </a:blip>
          <a:stretch>
            <a:fillRect/>
          </a:stretch>
        </p:blipFill>
        <p:spPr>
          <a:xfrm>
            <a:off x="1608608" y="1754092"/>
            <a:ext cx="2048992" cy="1329987"/>
          </a:xfrm>
          <a:prstGeom prst="rect">
            <a:avLst/>
          </a:prstGeom>
        </p:spPr>
      </p:pic>
      <p:pic>
        <p:nvPicPr>
          <p:cNvPr id="8" name="CJ335.EPS" descr="id:2147507645;FounderCES"/>
          <p:cNvPicPr/>
          <p:nvPr/>
        </p:nvPicPr>
        <p:blipFill>
          <a:blip r:embed="rId5">
            <a:clrChange>
              <a:clrFrom>
                <a:srgbClr val="FFFFFF"/>
              </a:clrFrom>
              <a:clrTo>
                <a:srgbClr val="FFFFFF">
                  <a:alpha val="0"/>
                </a:srgbClr>
              </a:clrTo>
            </a:clrChange>
          </a:blip>
          <a:stretch>
            <a:fillRect/>
          </a:stretch>
        </p:blipFill>
        <p:spPr>
          <a:xfrm>
            <a:off x="5127362" y="1947127"/>
            <a:ext cx="2032144" cy="11669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40818"/>
            <a:ext cx="1358390" cy="579237"/>
          </a:xfrm>
          <a:prstGeom prst="rect">
            <a:avLst/>
          </a:prstGeom>
        </p:spPr>
      </p:pic>
      <p:sp>
        <p:nvSpPr>
          <p:cNvPr id="12" name="矩形 11"/>
          <p:cNvSpPr/>
          <p:nvPr/>
        </p:nvSpPr>
        <p:spPr>
          <a:xfrm>
            <a:off x="1368567" y="1299795"/>
            <a:ext cx="6270576"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用曲线图来记录数据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直观形象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一眼就能观察出数据的变化趋势。</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42951" y="1589862"/>
            <a:ext cx="6972299"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长期吸烟会引起气管炎、支气管炎、肺气肿、肺癌等呼吸系统疾病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对人体的循环系统、消化系统、神经系统等也会造成不同程度的损伤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并且容易引发高血压、冠心病等疾病。</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43657"/>
            <a:ext cx="1656878" cy="663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30471" y="62788"/>
            <a:ext cx="1516468" cy="625405"/>
          </a:xfrm>
          <a:prstGeom prst="rect">
            <a:avLst/>
          </a:prstGeom>
        </p:spPr>
      </p:pic>
      <p:sp>
        <p:nvSpPr>
          <p:cNvPr id="6" name="矩形 5"/>
          <p:cNvSpPr/>
          <p:nvPr/>
        </p:nvSpPr>
        <p:spPr>
          <a:xfrm>
            <a:off x="726677" y="811553"/>
            <a:ext cx="7674373"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每年的</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17</a:t>
            </a:r>
            <a:r>
              <a:rPr lang="zh-CN" altLang="en-US" sz="2000" dirty="0" smtClean="0">
                <a:latin typeface="微软雅黑" panose="020B0503020204020204" pitchFamily="34" charset="-122"/>
                <a:ea typeface="微软雅黑" panose="020B0503020204020204" pitchFamily="34" charset="-122"/>
              </a:rPr>
              <a:t>日定为“世界高血压日”。为唤起人们对高血压防治的重视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云南省阜外心血管病医院当天在医院举行了高血压科普讲座以及公益义诊活动。义诊现场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该院主任医师王红表示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目前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云南乃至全国患有高血压的年轻患者在逐渐增加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其中主要是高盐高脂、不运动、长期熬夜等不健康的生活方式所致。</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30471" y="62788"/>
            <a:ext cx="1516468" cy="625405"/>
          </a:xfrm>
          <a:prstGeom prst="rect">
            <a:avLst/>
          </a:prstGeom>
        </p:spPr>
      </p:pic>
      <p:sp>
        <p:nvSpPr>
          <p:cNvPr id="6" name="矩形 5"/>
          <p:cNvSpPr/>
          <p:nvPr/>
        </p:nvSpPr>
        <p:spPr>
          <a:xfrm>
            <a:off x="726677" y="811553"/>
            <a:ext cx="7674373" cy="2324867"/>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儿童和青少年应该选择健康的生活方式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拒绝不良的生活习惯。首先要对各种疾病做好预防工作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其次是养成良好的生活习惯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如按时作息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不吸烟、不喝酒、不偏食、不挑食、不吸食毒品等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要保持心情愉快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参加各种娱乐活动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最后是坚持体育锻炼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积极参加体育活动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增强自身的免疫力。</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第三</a:t>
            </a:r>
            <a:r>
              <a:rPr lang="zh-CN" altLang="en-US" sz="5400" dirty="0" smtClean="0">
                <a:solidFill>
                  <a:schemeClr val="accent1"/>
                </a:solidFill>
                <a:latin typeface="隶书" panose="02010509060101010101" pitchFamily="49" charset="-122"/>
                <a:ea typeface="隶书" panose="02010509060101010101" pitchFamily="49" charset="-122"/>
              </a:rPr>
              <a:t>章 了解</a:t>
            </a:r>
            <a:r>
              <a:rPr lang="zh-CN" altLang="en-US" sz="5400" dirty="0" smtClean="0">
                <a:solidFill>
                  <a:schemeClr val="accent1"/>
                </a:solidFill>
                <a:latin typeface="隶书" panose="02010509060101010101" pitchFamily="49" charset="-122"/>
                <a:ea typeface="隶书" panose="02010509060101010101" pitchFamily="49" charset="-122"/>
              </a:rPr>
              <a:t>自己</a:t>
            </a:r>
            <a:r>
              <a:rPr lang="en-US" altLang="zh-CN" sz="5400" dirty="0" smtClean="0">
                <a:solidFill>
                  <a:schemeClr val="accent1"/>
                </a:solidFill>
                <a:latin typeface="隶书" panose="02010509060101010101" pitchFamily="49" charset="-122"/>
                <a:ea typeface="隶书" panose="02010509060101010101" pitchFamily="49" charset="-122"/>
              </a:rPr>
              <a:t>,</a:t>
            </a:r>
            <a:r>
              <a:rPr lang="zh-CN" altLang="en-US" sz="5400" dirty="0" smtClean="0">
                <a:solidFill>
                  <a:schemeClr val="accent1"/>
                </a:solidFill>
                <a:latin typeface="隶书" panose="02010509060101010101" pitchFamily="49" charset="-122"/>
                <a:ea typeface="隶书" panose="02010509060101010101" pitchFamily="49" charset="-122"/>
              </a:rPr>
              <a:t>增进健康</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564000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第一节　评价自己的健康状况</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84881" y="1180831"/>
            <a:ext cx="7205268"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亚健康是指处在健康与患病之间的过渡状态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世界卫生组织</a:t>
            </a:r>
            <a:r>
              <a:rPr lang="en-US" altLang="zh-CN" sz="2000" dirty="0" smtClean="0">
                <a:latin typeface="微软雅黑" panose="020B0503020204020204" pitchFamily="34" charset="-122"/>
                <a:ea typeface="微软雅黑" panose="020B0503020204020204" pitchFamily="34" charset="-122"/>
              </a:rPr>
              <a:t>(WHO)</a:t>
            </a:r>
            <a:r>
              <a:rPr lang="zh-CN" altLang="en-US" sz="2000" dirty="0" smtClean="0">
                <a:latin typeface="微软雅黑" panose="020B0503020204020204" pitchFamily="34" charset="-122"/>
                <a:ea typeface="微软雅黑" panose="020B0503020204020204" pitchFamily="34" charset="-122"/>
              </a:rPr>
              <a:t>称其为“第三状态”。处于亚健康状态的人身体上有种种不适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上医院检查又未能发现器官性病变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医生也没有更好的办法治疗。这种状态处理得当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身体可向健康转化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反之则容易患病。</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175934" y="1508209"/>
            <a:ext cx="7110816"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身体健康是健康的基础</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心理健康是身体健康的有力补充和发展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社会适应方面的良好状态与环境密不可分。</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7647" y="1146055"/>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认为身体没有疾病就是健康吗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861447" y="1938535"/>
            <a:ext cx="7330694"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在</a:t>
            </a:r>
            <a:r>
              <a:rPr lang="zh-CN" altLang="en-US" sz="2000" dirty="0" smtClean="0">
                <a:latin typeface="微软雅黑" panose="020B0503020204020204" pitchFamily="34" charset="-122"/>
                <a:ea typeface="微软雅黑" panose="020B0503020204020204" pitchFamily="34" charset="-122"/>
              </a:rPr>
              <a:t>人们的传统观念里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很多人认为健康就是身体没有疾病。这种认识具有片面性。按照世界卫生组织对健康的定义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健康是指一种身体上、心理上和社会适应方面的良好状态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而不仅仅是没有疾病。可见健康包括身体健康、心理健康以及良好的社会适应能力。</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73244" y="1218489"/>
            <a:ext cx="7537142"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积极暗示</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在心情不好或者感受到巨大压力的时候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要给自己一些积极的心理暗示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虽然自我暗示看起来似乎不怎么奏效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但其实在一个人的时候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暗示对人的心理活动和行为都会有一定的影响。</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175934" y="1508209"/>
            <a:ext cx="7110816"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心中有烦恼时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不能随时随地宣泄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要注意对象、地点和场合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方法要适当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避免伤害别人。</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40818"/>
            <a:ext cx="1358390" cy="579237"/>
          </a:xfrm>
          <a:prstGeom prst="rect">
            <a:avLst/>
          </a:prstGeom>
        </p:spPr>
      </p:pic>
      <p:sp>
        <p:nvSpPr>
          <p:cNvPr id="12" name="矩形 11"/>
          <p:cNvSpPr/>
          <p:nvPr/>
        </p:nvSpPr>
        <p:spPr>
          <a:xfrm>
            <a:off x="1368567" y="1299795"/>
            <a:ext cx="6270576"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花样年华青少年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心情愉快是关键。</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不良情绪来困扰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善于调节保康健。</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第一转移注意力</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情绪缓解心泰然。</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有了烦恼要宣泄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注意场合和安全。</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遇到挫折自安慰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乐观态度每一天。</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第三</a:t>
            </a:r>
            <a:r>
              <a:rPr lang="zh-CN" altLang="en-US" sz="5400" dirty="0" smtClean="0">
                <a:solidFill>
                  <a:schemeClr val="accent1"/>
                </a:solidFill>
                <a:latin typeface="隶书" panose="02010509060101010101" pitchFamily="49" charset="-122"/>
                <a:ea typeface="隶书" panose="02010509060101010101" pitchFamily="49" charset="-122"/>
              </a:rPr>
              <a:t>章 了解</a:t>
            </a:r>
            <a:r>
              <a:rPr lang="zh-CN" altLang="en-US" sz="5400" dirty="0" smtClean="0">
                <a:solidFill>
                  <a:schemeClr val="accent1"/>
                </a:solidFill>
                <a:latin typeface="隶书" panose="02010509060101010101" pitchFamily="49" charset="-122"/>
                <a:ea typeface="隶书" panose="02010509060101010101" pitchFamily="49" charset="-122"/>
              </a:rPr>
              <a:t>自己</a:t>
            </a:r>
            <a:r>
              <a:rPr lang="en-US" altLang="zh-CN" sz="5400" dirty="0" smtClean="0">
                <a:solidFill>
                  <a:schemeClr val="accent1"/>
                </a:solidFill>
                <a:latin typeface="隶书" panose="02010509060101010101" pitchFamily="49" charset="-122"/>
                <a:ea typeface="隶书" panose="02010509060101010101" pitchFamily="49" charset="-122"/>
              </a:rPr>
              <a:t>,</a:t>
            </a:r>
            <a:r>
              <a:rPr lang="zh-CN" altLang="en-US" sz="5400" dirty="0" smtClean="0">
                <a:solidFill>
                  <a:schemeClr val="accent1"/>
                </a:solidFill>
                <a:latin typeface="隶书" panose="02010509060101010101" pitchFamily="49" charset="-122"/>
                <a:ea typeface="隶书" panose="02010509060101010101" pitchFamily="49" charset="-122"/>
              </a:rPr>
              <a:t>增进健康</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564000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第二节　选择健康的生活方式</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1120</Words>
  <Application>WPS 演示</Application>
  <PresentationFormat>全屏显示(16:9)</PresentationFormat>
  <Paragraphs>50</Paragraphs>
  <Slides>17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593</cp:revision>
  <dcterms:created xsi:type="dcterms:W3CDTF">2015-03-10T09:38:00Z</dcterms:created>
  <dcterms:modified xsi:type="dcterms:W3CDTF">2021-09-10T06:14:13Z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