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23" r:id="rId6"/>
    <p:sldId id="481" r:id="rId7"/>
    <p:sldId id="306" r:id="rId8"/>
    <p:sldId id="324" r:id="rId9"/>
    <p:sldId id="388" r:id="rId10"/>
    <p:sldId id="482" r:id="rId11"/>
    <p:sldId id="483" r:id="rId12"/>
    <p:sldId id="484" r:id="rId13"/>
    <p:sldId id="438" r:id="rId14"/>
    <p:sldId id="485" r:id="rId15"/>
    <p:sldId id="486" r:id="rId16"/>
    <p:sldId id="487" r:id="rId17"/>
    <p:sldId id="488" r:id="rId18"/>
    <p:sldId id="489" r:id="rId19"/>
    <p:sldId id="399" r:id="rId20"/>
    <p:sldId id="490" r:id="rId21"/>
    <p:sldId id="450" r:id="rId22"/>
    <p:sldId id="422" r:id="rId23"/>
    <p:sldId id="491" r:id="rId24"/>
    <p:sldId id="492" r:id="rId25"/>
    <p:sldId id="367" r:id="rId26"/>
    <p:sldId id="441" r:id="rId27"/>
    <p:sldId id="457" r:id="rId28"/>
    <p:sldId id="453" r:id="rId29"/>
    <p:sldId id="493" r:id="rId30"/>
    <p:sldId id="400" r:id="rId31"/>
    <p:sldId id="494" r:id="rId32"/>
    <p:sldId id="454" r:id="rId33"/>
    <p:sldId id="455" r:id="rId34"/>
    <p:sldId id="423" r:id="rId35"/>
    <p:sldId id="424" r:id="rId36"/>
    <p:sldId id="425" r:id="rId37"/>
    <p:sldId id="426" r:id="rId38"/>
    <p:sldId id="458" r:id="rId39"/>
    <p:sldId id="461" r:id="rId40"/>
    <p:sldId id="495" r:id="rId41"/>
    <p:sldId id="302" r:id="rId4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2" d="100"/>
          <a:sy n="82" d="100"/>
        </p:scale>
        <p:origin x="-108" y="-84"/>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7.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image" Target="../media/image11.pn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7.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8.jpeg"/><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image" Target="../media/image10.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5.png"/><Relationship Id="rId2" Type="http://schemas.openxmlformats.org/officeDocument/2006/relationships/image" Target="../media/image42.png"/><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6952061"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生物的遗传与变异</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1863073" y="2000180"/>
            <a:ext cx="6063198"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第二节　基因在亲子代间的传递</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628679" y="1810733"/>
            <a:ext cx="530933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一条染色体上有很多个基因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而不是一个基因。</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pic>
        <p:nvPicPr>
          <p:cNvPr id="8" name="cj134.jpg" descr="id:2147502096;FounderCES"/>
          <p:cNvPicPr/>
          <p:nvPr/>
        </p:nvPicPr>
        <p:blipFill>
          <a:blip r:embed="rId4">
            <a:clrChange>
              <a:clrFrom>
                <a:srgbClr val="FFFFFF"/>
              </a:clrFrom>
              <a:clrTo>
                <a:srgbClr val="FFFFFF">
                  <a:alpha val="0"/>
                </a:srgbClr>
              </a:clrTo>
            </a:clrChange>
          </a:blip>
          <a:stretch>
            <a:fillRect/>
          </a:stretch>
        </p:blipFill>
        <p:spPr>
          <a:xfrm>
            <a:off x="1566900" y="1547730"/>
            <a:ext cx="2239290" cy="1907460"/>
          </a:xfrm>
          <a:prstGeom prst="rect">
            <a:avLst/>
          </a:prstGeom>
        </p:spPr>
      </p:pic>
      <p:pic>
        <p:nvPicPr>
          <p:cNvPr id="10" name="cj135.jpg" descr="id:2147502103;FounderCES"/>
          <p:cNvPicPr/>
          <p:nvPr/>
        </p:nvPicPr>
        <p:blipFill>
          <a:blip r:embed="rId5">
            <a:clrChange>
              <a:clrFrom>
                <a:srgbClr val="FFFFFF"/>
              </a:clrFrom>
              <a:clrTo>
                <a:srgbClr val="FFFFFF">
                  <a:alpha val="0"/>
                </a:srgbClr>
              </a:clrTo>
            </a:clrChange>
          </a:blip>
          <a:stretch>
            <a:fillRect/>
          </a:stretch>
        </p:blipFill>
        <p:spPr>
          <a:xfrm>
            <a:off x="5247360" y="1418309"/>
            <a:ext cx="2239290" cy="2096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pic>
        <p:nvPicPr>
          <p:cNvPr id="7" name="cj136.jpg" descr="id:2147502117;FounderCES"/>
          <p:cNvPicPr/>
          <p:nvPr/>
        </p:nvPicPr>
        <p:blipFill>
          <a:blip r:embed="rId4">
            <a:clrChange>
              <a:clrFrom>
                <a:srgbClr val="FFFFFF"/>
              </a:clrFrom>
              <a:clrTo>
                <a:srgbClr val="FFFFFF">
                  <a:alpha val="0"/>
                </a:srgbClr>
              </a:clrTo>
            </a:clrChange>
          </a:blip>
          <a:stretch>
            <a:fillRect/>
          </a:stretch>
        </p:blipFill>
        <p:spPr>
          <a:xfrm>
            <a:off x="1452600" y="1288079"/>
            <a:ext cx="2250720" cy="2694103"/>
          </a:xfrm>
          <a:prstGeom prst="rect">
            <a:avLst/>
          </a:prstGeom>
        </p:spPr>
      </p:pic>
      <p:pic>
        <p:nvPicPr>
          <p:cNvPr id="9" name="SW861.EPS" descr="id:2147502124;FounderCES"/>
          <p:cNvPicPr/>
          <p:nvPr/>
        </p:nvPicPr>
        <p:blipFill>
          <a:blip r:embed="rId5">
            <a:clrChange>
              <a:clrFrom>
                <a:srgbClr val="FFFFFF"/>
              </a:clrFrom>
              <a:clrTo>
                <a:srgbClr val="FFFFFF">
                  <a:alpha val="0"/>
                </a:srgbClr>
              </a:clrTo>
            </a:clrChange>
          </a:blip>
          <a:stretch>
            <a:fillRect/>
          </a:stretch>
        </p:blipFill>
        <p:spPr>
          <a:xfrm>
            <a:off x="4823100" y="2089439"/>
            <a:ext cx="2362270" cy="14022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628679" y="1810733"/>
            <a:ext cx="5309332" cy="93487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亲代产生的生殖细胞中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染色体数目减半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即生殖细胞中染色体数目只有体细胞</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852407" y="1223033"/>
            <a:ext cx="7137163"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基因控制生物体的性状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性状的遗传实质上是亲代通过生殖过程把基因传递给子代。在有性生殖过程中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精子和卵细胞就是基因在亲子代间传递的“桥梁”。</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生物的遗传与变异</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1863073" y="2000180"/>
            <a:ext cx="5216813"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第三节　基因的显性和隐性</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6291" y="997951"/>
            <a:ext cx="7205268"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孟德尔选择豌豆作为杂交实验材料的原因</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豌豆在自然状态下永远是纯种。因为豌豆是典型的自花传粉植物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在花被未展开时就已经完成了传粉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所以在自然条件下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豌豆能避免外来花粉的干扰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因此实验结果更加可靠。</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豌豆有易于区分的相对性状。例如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豌豆中有高茎的和矮茎的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有结圆粒种子的、也有结皱粒种子的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并且孟德尔发现豌豆的这些性状都能够稳定地遗传下去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用这些易于区分的、稳定的性状进行豌豆间的杂交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实验结果很容易观察和分析。</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720118" y="1204943"/>
            <a:ext cx="5777961" cy="2839239"/>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显性性状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具有相对性状的两个纯种个体杂交时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子一代表现出的性状。</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隐性性状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具有相对性状的两个纯种个体杂交时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子一代中未表现出的性状。</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性状分离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在杂种后代中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同时出现显性性状和隐性性状的现象。</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376256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口诀记忆法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遗传图解的写法</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一写亲代基因型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中间要用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号乘</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二写亲代生殖胞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几种类型要记牢</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三写后代基因型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精卵结合要分清</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显性在前隐在后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各种概率要算明</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四写后代表现型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显性隐性别混淆</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所有字母箭头连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这样才能写周全。</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基因型即基因组成。</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80226" y="80010"/>
            <a:ext cx="1341764" cy="5721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生物的遗传与变异</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1863073" y="2000180"/>
            <a:ext cx="5640006"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第一节　基因控制生物的性状</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83403" y="698322"/>
            <a:ext cx="7494787"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先天性色觉障碍通常称为色盲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患者不能分辨自然光谱中的各种颜色或某种颜色。红绿色盲即不能分辨红色和绿色。一般认为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红绿色盲受</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染色体上的两对基因控制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即红色盲基因和绿色盲基因。由于这两对基因在</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染色体上是紧密连锁的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因而常用一个基因符号来表示。红绿色盲的遗传方式是</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染色体隐性遗传。男性仅有一条</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因此只需一个色盲基因就表现出色盲。女性有两条</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因此需有一对致病的等位基因才会表现异常。</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31992"/>
            <a:ext cx="1656878"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852407" y="1223033"/>
            <a:ext cx="7137163"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遗传病的遗传规律</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7" name="CJ155.EPS" descr="id:2147502566;FounderCES"/>
          <p:cNvPicPr/>
          <p:nvPr/>
        </p:nvPicPr>
        <p:blipFill>
          <a:blip r:embed="rId4">
            <a:clrChange>
              <a:clrFrom>
                <a:srgbClr val="FFFFFF"/>
              </a:clrFrom>
              <a:clrTo>
                <a:srgbClr val="FFFFFF">
                  <a:alpha val="0"/>
                </a:srgbClr>
              </a:clrTo>
            </a:clrChange>
          </a:blip>
          <a:stretch>
            <a:fillRect/>
          </a:stretch>
        </p:blipFill>
        <p:spPr>
          <a:xfrm>
            <a:off x="3043890" y="1908810"/>
            <a:ext cx="2545380" cy="1624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生物的遗传与变异</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74553" y="1954460"/>
            <a:ext cx="4370427"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第四节　人的性别遗传</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81854" y="1035609"/>
            <a:ext cx="6936266" cy="2377574"/>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ZW</a:t>
            </a:r>
            <a:r>
              <a:rPr lang="zh-CN" altLang="en-US" sz="2000" dirty="0" smtClean="0">
                <a:latin typeface="微软雅黑" panose="020B0503020204020204" pitchFamily="34" charset="-122"/>
                <a:ea typeface="微软雅黑" panose="020B0503020204020204" pitchFamily="34" charset="-122"/>
              </a:rPr>
              <a:t>型性别决定的生物</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在一些鸟类和蛾蝶类的雌性个体的体细胞中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含有两个异型的性染色体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用</a:t>
            </a:r>
            <a:r>
              <a:rPr lang="en-US" altLang="zh-CN" sz="2000" dirty="0" smtClean="0">
                <a:latin typeface="微软雅黑" panose="020B0503020204020204" pitchFamily="34" charset="-122"/>
                <a:ea typeface="微软雅黑" panose="020B0503020204020204" pitchFamily="34" charset="-122"/>
              </a:rPr>
              <a:t>ZW</a:t>
            </a:r>
            <a:r>
              <a:rPr lang="zh-CN" altLang="en-US" sz="2000" dirty="0" smtClean="0">
                <a:latin typeface="微软雅黑" panose="020B0503020204020204" pitchFamily="34" charset="-122"/>
                <a:ea typeface="微软雅黑" panose="020B0503020204020204" pitchFamily="34" charset="-122"/>
              </a:rPr>
              <a:t>表示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雄性个体的体细胞里含有两个同型的性染色体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用</a:t>
            </a:r>
            <a:r>
              <a:rPr lang="en-US" altLang="zh-CN" sz="2000" dirty="0" smtClean="0">
                <a:latin typeface="微软雅黑" panose="020B0503020204020204" pitchFamily="34" charset="-122"/>
                <a:ea typeface="微软雅黑" panose="020B0503020204020204" pitchFamily="34" charset="-122"/>
              </a:rPr>
              <a:t>ZZ</a:t>
            </a:r>
            <a:r>
              <a:rPr lang="zh-CN" altLang="en-US" sz="2000" dirty="0" smtClean="0">
                <a:latin typeface="微软雅黑" panose="020B0503020204020204" pitchFamily="34" charset="-122"/>
                <a:ea typeface="微软雅黑" panose="020B0503020204020204" pitchFamily="34" charset="-122"/>
              </a:rPr>
              <a:t>表示。在</a:t>
            </a:r>
            <a:r>
              <a:rPr lang="en-US" altLang="zh-CN" sz="2000" dirty="0" smtClean="0">
                <a:latin typeface="微软雅黑" panose="020B0503020204020204" pitchFamily="34" charset="-122"/>
                <a:ea typeface="微软雅黑" panose="020B0503020204020204" pitchFamily="34" charset="-122"/>
              </a:rPr>
              <a:t>ZW</a:t>
            </a:r>
            <a:r>
              <a:rPr lang="zh-CN" altLang="en-US" sz="2000" dirty="0" smtClean="0">
                <a:latin typeface="微软雅黑" panose="020B0503020204020204" pitchFamily="34" charset="-122"/>
                <a:ea typeface="微软雅黑" panose="020B0503020204020204" pitchFamily="34" charset="-122"/>
              </a:rPr>
              <a:t>型性别决定的生物所产生的后代中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雄性个体和雌性个体的数量比同样是</a:t>
            </a:r>
            <a:r>
              <a:rPr lang="en-US" altLang="zh-CN" sz="2000" dirty="0" smtClean="0">
                <a:latin typeface="微软雅黑" panose="020B0503020204020204" pitchFamily="34" charset="-122"/>
                <a:ea typeface="微软雅黑" panose="020B0503020204020204" pitchFamily="34" charset="-122"/>
              </a:rPr>
              <a:t>1∶1</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261" y="23546"/>
            <a:ext cx="160889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84515" y="31992"/>
            <a:ext cx="1608382" cy="686997"/>
          </a:xfrm>
          <a:prstGeom prst="rect">
            <a:avLst/>
          </a:prstGeom>
        </p:spPr>
      </p:pic>
      <p:sp>
        <p:nvSpPr>
          <p:cNvPr id="6" name="矩形 5"/>
          <p:cNvSpPr/>
          <p:nvPr/>
        </p:nvSpPr>
        <p:spPr>
          <a:xfrm>
            <a:off x="1137576" y="1440203"/>
            <a:ext cx="7332054"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人体的体细胞中的染色体可表示为</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对</a:t>
            </a:r>
            <a:r>
              <a:rPr lang="en-US" altLang="zh-CN" sz="2000" dirty="0" smtClean="0">
                <a:latin typeface="微软雅黑" panose="020B0503020204020204" pitchFamily="34" charset="-122"/>
                <a:ea typeface="微软雅黑" panose="020B0503020204020204" pitchFamily="34" charset="-122"/>
              </a:rPr>
              <a:t>+XY</a:t>
            </a:r>
            <a:r>
              <a:rPr lang="zh-CN" altLang="en-US" sz="2000" dirty="0" smtClean="0">
                <a:latin typeface="微软雅黑" panose="020B0503020204020204" pitchFamily="34" charset="-122"/>
                <a:ea typeface="微软雅黑" panose="020B0503020204020204" pitchFamily="34" charset="-122"/>
              </a:rPr>
              <a:t>或</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对</a:t>
            </a:r>
            <a:r>
              <a:rPr lang="en-US" altLang="zh-CN" sz="2000" dirty="0" smtClean="0">
                <a:latin typeface="微软雅黑" panose="020B0503020204020204" pitchFamily="34" charset="-122"/>
                <a:ea typeface="微软雅黑" panose="020B0503020204020204" pitchFamily="34" charset="-122"/>
              </a:rPr>
              <a:t>+XX;</a:t>
            </a:r>
            <a:r>
              <a:rPr lang="zh-CN" altLang="en-US" sz="2000" dirty="0" smtClean="0">
                <a:latin typeface="微软雅黑" panose="020B0503020204020204" pitchFamily="34" charset="-122"/>
                <a:ea typeface="微软雅黑" panose="020B0503020204020204" pitchFamily="34" charset="-122"/>
              </a:rPr>
              <a:t>生殖细胞中的染色体可表示为</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条</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或</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条</a:t>
            </a:r>
            <a:r>
              <a:rPr lang="en-US" altLang="zh-CN" sz="2000" dirty="0" smtClean="0">
                <a:latin typeface="微软雅黑" panose="020B0503020204020204" pitchFamily="34" charset="-122"/>
                <a:ea typeface="微软雅黑" panose="020B0503020204020204" pitchFamily="34" charset="-122"/>
              </a:rPr>
              <a:t>+Y</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pic>
        <p:nvPicPr>
          <p:cNvPr id="7" name="d129a.jpg" descr="id:2147502904;FounderCES"/>
          <p:cNvPicPr/>
          <p:nvPr/>
        </p:nvPicPr>
        <p:blipFill>
          <a:blip r:embed="rId4">
            <a:clrChange>
              <a:clrFrom>
                <a:srgbClr val="FFFFFF"/>
              </a:clrFrom>
              <a:clrTo>
                <a:srgbClr val="FFFFFF">
                  <a:alpha val="0"/>
                </a:srgbClr>
              </a:clrTo>
            </a:clrChange>
          </a:blip>
          <a:stretch>
            <a:fillRect/>
          </a:stretch>
        </p:blipFill>
        <p:spPr>
          <a:xfrm>
            <a:off x="1728809" y="1271880"/>
            <a:ext cx="2097889" cy="2838574"/>
          </a:xfrm>
          <a:prstGeom prst="rect">
            <a:avLst/>
          </a:prstGeom>
        </p:spPr>
      </p:pic>
      <p:pic>
        <p:nvPicPr>
          <p:cNvPr id="9" name="d129b.jpg" descr="id:2147502911;FounderCES"/>
          <p:cNvPicPr/>
          <p:nvPr/>
        </p:nvPicPr>
        <p:blipFill>
          <a:blip r:embed="rId5">
            <a:clrChange>
              <a:clrFrom>
                <a:srgbClr val="FFFFFF"/>
              </a:clrFrom>
              <a:clrTo>
                <a:srgbClr val="FFFFFF">
                  <a:alpha val="0"/>
                </a:srgbClr>
              </a:clrTo>
            </a:clrChange>
          </a:blip>
          <a:stretch>
            <a:fillRect/>
          </a:stretch>
        </p:blipFill>
        <p:spPr>
          <a:xfrm>
            <a:off x="4941630" y="1317599"/>
            <a:ext cx="2133540" cy="28385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761289"/>
            <a:ext cx="7537142"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性别比例失衡加剧的影响</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人口性别结构会在一定程度上影响婚姻市场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性别失衡问题将是影响中国人口结构均衡发展与社会和谐稳定的重大隐患。根据国家统计局</a:t>
            </a:r>
            <a:r>
              <a:rPr lang="en-US" altLang="zh-CN" sz="2000" dirty="0" smtClean="0">
                <a:latin typeface="微软雅黑" panose="020B0503020204020204" pitchFamily="34" charset="-122"/>
                <a:ea typeface="微软雅黑" panose="020B0503020204020204" pitchFamily="34" charset="-122"/>
              </a:rPr>
              <a:t>2010</a:t>
            </a:r>
            <a:r>
              <a:rPr lang="zh-CN" altLang="en-US" sz="2000" dirty="0" smtClean="0">
                <a:latin typeface="微软雅黑" panose="020B0503020204020204" pitchFamily="34" charset="-122"/>
                <a:ea typeface="微软雅黑" panose="020B0503020204020204" pitchFamily="34" charset="-122"/>
              </a:rPr>
              <a:t>年进行的人口普查数据</a:t>
            </a:r>
            <a:r>
              <a:rPr lang="en-US" altLang="zh-CN" sz="2000" dirty="0" smtClean="0">
                <a:latin typeface="微软雅黑" panose="020B0503020204020204" pitchFamily="34" charset="-122"/>
                <a:ea typeface="微软雅黑" panose="020B0503020204020204" pitchFamily="34" charset="-122"/>
              </a:rPr>
              <a:t>,00</a:t>
            </a:r>
            <a:r>
              <a:rPr lang="zh-CN" altLang="en-US" sz="2000" dirty="0" smtClean="0">
                <a:latin typeface="微软雅黑" panose="020B0503020204020204" pitchFamily="34" charset="-122"/>
                <a:ea typeface="微软雅黑" panose="020B0503020204020204" pitchFamily="34" charset="-122"/>
              </a:rPr>
              <a:t>后总人口大概</a:t>
            </a:r>
            <a:r>
              <a:rPr lang="en-US" altLang="zh-CN" sz="2000" dirty="0" smtClean="0">
                <a:latin typeface="微软雅黑" panose="020B0503020204020204" pitchFamily="34" charset="-122"/>
                <a:ea typeface="微软雅黑" panose="020B0503020204020204" pitchFamily="34" charset="-122"/>
              </a:rPr>
              <a:t>1.46</a:t>
            </a:r>
            <a:r>
              <a:rPr lang="zh-CN" altLang="en-US" sz="2000" dirty="0" smtClean="0">
                <a:latin typeface="微软雅黑" panose="020B0503020204020204" pitchFamily="34" charset="-122"/>
                <a:ea typeface="微软雅黑" panose="020B0503020204020204" pitchFamily="34" charset="-122"/>
              </a:rPr>
              <a:t>亿左右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其中男生比女生多将近</a:t>
            </a:r>
            <a:r>
              <a:rPr lang="en-US" altLang="zh-CN" sz="2000" dirty="0" smtClean="0">
                <a:latin typeface="微软雅黑" panose="020B0503020204020204" pitchFamily="34" charset="-122"/>
                <a:ea typeface="微软雅黑" panose="020B0503020204020204" pitchFamily="34" charset="-122"/>
              </a:rPr>
              <a:t>1300</a:t>
            </a:r>
            <a:r>
              <a:rPr lang="zh-CN" altLang="en-US" sz="2000" dirty="0" smtClean="0">
                <a:latin typeface="微软雅黑" panose="020B0503020204020204" pitchFamily="34" charset="-122"/>
                <a:ea typeface="微软雅黑" panose="020B0503020204020204" pitchFamily="34" charset="-122"/>
              </a:rPr>
              <a:t>万。其中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每一个年龄段男生大约比女生多</a:t>
            </a:r>
            <a:r>
              <a:rPr lang="en-US" altLang="zh-CN" sz="2000" dirty="0" smtClean="0">
                <a:latin typeface="微软雅黑" panose="020B0503020204020204" pitchFamily="34" charset="-122"/>
                <a:ea typeface="微软雅黑" panose="020B0503020204020204" pitchFamily="34" charset="-122"/>
              </a:rPr>
              <a:t>100</a:t>
            </a:r>
            <a:r>
              <a:rPr lang="zh-CN" altLang="en-US" sz="2000" dirty="0" smtClean="0">
                <a:latin typeface="微软雅黑" panose="020B0503020204020204" pitchFamily="34" charset="-122"/>
                <a:ea typeface="微软雅黑" panose="020B0503020204020204" pitchFamily="34" charset="-122"/>
              </a:rPr>
              <a:t>万左右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甚至更多。一方面整体男性多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特别是一些边远地区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出现很多难以找到结婚对象的男性。加上女性受教育程度逐步提高等因素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均会影响未来社会的婚姻状况。</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366563" y="1464792"/>
            <a:ext cx="6074367"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性别决定与性染色体有关。男性含有</a:t>
            </a:r>
            <a:r>
              <a:rPr lang="en-US" altLang="zh-CN" sz="2000" dirty="0" smtClean="0">
                <a:latin typeface="微软雅黑" panose="020B0503020204020204" pitchFamily="34" charset="-122"/>
                <a:ea typeface="微软雅黑" panose="020B0503020204020204" pitchFamily="34" charset="-122"/>
              </a:rPr>
              <a:t>XY</a:t>
            </a:r>
            <a:r>
              <a:rPr lang="zh-CN" altLang="en-US" sz="2000" dirty="0" smtClean="0">
                <a:latin typeface="微软雅黑" panose="020B0503020204020204" pitchFamily="34" charset="-122"/>
                <a:ea typeface="微软雅黑" panose="020B0503020204020204" pitchFamily="34" charset="-122"/>
              </a:rPr>
              <a:t>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产生含</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和</a:t>
            </a:r>
            <a:r>
              <a:rPr lang="en-US" altLang="zh-CN" sz="2000" dirty="0" smtClean="0">
                <a:latin typeface="微软雅黑" panose="020B0503020204020204" pitchFamily="34" charset="-122"/>
                <a:ea typeface="微软雅黑" panose="020B0503020204020204" pitchFamily="34" charset="-122"/>
              </a:rPr>
              <a:t>Y</a:t>
            </a:r>
            <a:r>
              <a:rPr lang="zh-CN" altLang="en-US" sz="2000" dirty="0" smtClean="0">
                <a:latin typeface="微软雅黑" panose="020B0503020204020204" pitchFamily="34" charset="-122"/>
                <a:ea typeface="微软雅黑" panose="020B0503020204020204" pitchFamily="34" charset="-122"/>
              </a:rPr>
              <a:t>染色体的两种精子</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女性含有</a:t>
            </a:r>
            <a:r>
              <a:rPr lang="en-US" altLang="zh-CN" sz="2000" dirty="0" smtClean="0">
                <a:latin typeface="微软雅黑" panose="020B0503020204020204" pitchFamily="34" charset="-122"/>
                <a:ea typeface="微软雅黑" panose="020B0503020204020204" pitchFamily="34" charset="-122"/>
              </a:rPr>
              <a:t>XX</a:t>
            </a:r>
            <a:r>
              <a:rPr lang="zh-CN" altLang="en-US" sz="2000" dirty="0" smtClean="0">
                <a:latin typeface="微软雅黑" panose="020B0503020204020204" pitchFamily="34" charset="-122"/>
                <a:ea typeface="微软雅黑" panose="020B0503020204020204" pitchFamily="34" charset="-122"/>
              </a:rPr>
              <a:t>染色体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只产生一种含</a:t>
            </a:r>
            <a:r>
              <a:rPr lang="en-US" altLang="zh-CN" sz="2000" dirty="0" smtClean="0">
                <a:latin typeface="微软雅黑" panose="020B0503020204020204" pitchFamily="34" charset="-122"/>
                <a:ea typeface="微软雅黑" panose="020B0503020204020204" pitchFamily="34" charset="-122"/>
              </a:rPr>
              <a:t>X</a:t>
            </a:r>
            <a:r>
              <a:rPr lang="zh-CN" altLang="en-US" sz="2000" dirty="0" smtClean="0">
                <a:latin typeface="微软雅黑" panose="020B0503020204020204" pitchFamily="34" charset="-122"/>
                <a:ea typeface="微软雅黑" panose="020B0503020204020204" pitchFamily="34" charset="-122"/>
              </a:rPr>
              <a:t>染色体的卵细胞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生男生女取决于男性的哪种精子与卵细胞结合。因此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把生男生女的责任都推到女性身上的认识是错误的。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5529"/>
            <a:ext cx="1608434" cy="6999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48438" y="1167521"/>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双胞胎的性别一定相同吗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829667" y="2068447"/>
            <a:ext cx="7330694"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双胞胎</a:t>
            </a:r>
            <a:r>
              <a:rPr lang="zh-CN" altLang="en-US" sz="2000" dirty="0" smtClean="0">
                <a:latin typeface="微软雅黑" panose="020B0503020204020204" pitchFamily="34" charset="-122"/>
                <a:ea typeface="微软雅黑" panose="020B0503020204020204" pitchFamily="34" charset="-122"/>
              </a:rPr>
              <a:t>有同卵和异卵两种情况。同卵双胞胎是由一个受精卵发育而来的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性别一定相同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异卵双胞胎是由不同的受精卵发育而来的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性别可能相同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也可能不相同。</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第二章  生物的遗传与变异</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74553" y="1954460"/>
            <a:ext cx="3947234"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第五节　生物的变异</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42293"/>
            <a:ext cx="1358390" cy="576287"/>
          </a:xfrm>
          <a:prstGeom prst="rect">
            <a:avLst/>
          </a:prstGeom>
        </p:spPr>
      </p:pic>
      <p:sp>
        <p:nvSpPr>
          <p:cNvPr id="12" name="矩形 11"/>
          <p:cNvSpPr/>
          <p:nvPr/>
        </p:nvSpPr>
        <p:spPr>
          <a:xfrm>
            <a:off x="1278799" y="1222294"/>
            <a:ext cx="6404391"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遗传适用于“亲子间”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变异适用于“亲子间和子代个体间”。遗传是生命得以延续的重要内因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变异是生物得以发展的重要内因。</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424654" y="2967279"/>
            <a:ext cx="8719346"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狗的变异                达尔文记载的安康羊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红眼果蝇和白眼果蝇的头部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pic>
        <p:nvPicPr>
          <p:cNvPr id="7" name="cj182.jpg" descr="id:2147503281;FounderCES"/>
          <p:cNvPicPr/>
          <p:nvPr/>
        </p:nvPicPr>
        <p:blipFill>
          <a:blip r:embed="rId4"/>
          <a:stretch>
            <a:fillRect/>
          </a:stretch>
        </p:blipFill>
        <p:spPr>
          <a:xfrm>
            <a:off x="282510" y="1263509"/>
            <a:ext cx="1752030" cy="1628519"/>
          </a:xfrm>
          <a:prstGeom prst="rect">
            <a:avLst/>
          </a:prstGeom>
        </p:spPr>
      </p:pic>
      <p:pic>
        <p:nvPicPr>
          <p:cNvPr id="9" name="cj183.jpg" descr="id:2147503288;FounderCES"/>
          <p:cNvPicPr/>
          <p:nvPr/>
        </p:nvPicPr>
        <p:blipFill>
          <a:blip r:embed="rId5"/>
          <a:stretch>
            <a:fillRect/>
          </a:stretch>
        </p:blipFill>
        <p:spPr>
          <a:xfrm>
            <a:off x="3070645" y="1692726"/>
            <a:ext cx="1779985" cy="969284"/>
          </a:xfrm>
          <a:prstGeom prst="rect">
            <a:avLst/>
          </a:prstGeom>
        </p:spPr>
      </p:pic>
      <p:pic>
        <p:nvPicPr>
          <p:cNvPr id="10" name="cj184.jpg" descr="id:2147503295;FounderCES"/>
          <p:cNvPicPr/>
          <p:nvPr/>
        </p:nvPicPr>
        <p:blipFill>
          <a:blip r:embed="rId6"/>
          <a:stretch>
            <a:fillRect/>
          </a:stretch>
        </p:blipFill>
        <p:spPr>
          <a:xfrm>
            <a:off x="6496029" y="1598942"/>
            <a:ext cx="1738307" cy="11029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28700" y="989889"/>
            <a:ext cx="7018020"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在探究实验时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为了减少实验误差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要多次测量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在处理实验数据时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要求平均值。</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3348" y="23546"/>
            <a:ext cx="1650716"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92315" y="899802"/>
            <a:ext cx="6320015"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生物性状发生变异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基因组成就一定变化吗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
        <p:nvSpPr>
          <p:cNvPr id="6" name="矩形 5"/>
          <p:cNvSpPr/>
          <p:nvPr/>
        </p:nvSpPr>
        <p:spPr>
          <a:xfrm>
            <a:off x="930415" y="1809995"/>
            <a:ext cx="6320015"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同种</a:t>
            </a:r>
            <a:r>
              <a:rPr lang="zh-CN" altLang="en-US" sz="2000" dirty="0" smtClean="0">
                <a:latin typeface="微软雅黑" panose="020B0503020204020204" pitchFamily="34" charset="-122"/>
                <a:ea typeface="微软雅黑" panose="020B0503020204020204" pitchFamily="34" charset="-122"/>
              </a:rPr>
              <a:t>生物亲代和子代个体间在相对性状上表现出来的差异统称为变异。性状就是由控制该性状的基因与环境共同作用的结果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即引起生物性状发生变异的原因除基因组成外还有环境。例如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基因组成相同的大花生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由于种植的环境不同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果实的长度也不同。</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0295" y="1033657"/>
            <a:ext cx="7371457"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变异根据对后代是否有利分为</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有利变异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有利于生物生存的变异。如小麦中出现的矮秆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抗倒伏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的变异。</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不利变异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不利于生物生存的变异。如玉米的白化苗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幼苗体内无叶绿素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不能进行光合作用而导致死亡。</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398528" y="1324261"/>
            <a:ext cx="704824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生物的变异不一定都是适应环境的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如不利变异。</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34307"/>
            <a:ext cx="1608434" cy="6823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1223010" y="1223033"/>
            <a:ext cx="6286500"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生物的变异是生物进化发展的基础</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有利的变异能使生物更好地适应环境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但是这种变异必须是可遗传的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否则无法传递给下一代。所以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可遗传的有利变异才有利于生物的进化和发展。</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143000" y="1126117"/>
            <a:ext cx="3060047" cy="47820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人工选择育种</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8" name="v269.jpg" descr="id:2147503380;FounderCES"/>
          <p:cNvPicPr/>
          <p:nvPr/>
        </p:nvPicPr>
        <p:blipFill>
          <a:blip r:embed="rId4"/>
          <a:stretch>
            <a:fillRect/>
          </a:stretch>
        </p:blipFill>
        <p:spPr>
          <a:xfrm>
            <a:off x="2880090" y="1838699"/>
            <a:ext cx="2777760" cy="19011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7270" y="784149"/>
            <a:ext cx="7018020"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海水稻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是我国育种专家通过杂交育种技术和常规育种方法选育出来的新型耐盐碱性水稻。从青岛海水稻研究中心了解到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海南南繁基地从上千份海水稻材料中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挑选出</a:t>
            </a:r>
            <a:r>
              <a:rPr lang="en-US" altLang="zh-CN" sz="2000" dirty="0" smtClean="0">
                <a:latin typeface="微软雅黑" panose="020B0503020204020204" pitchFamily="34" charset="-122"/>
                <a:ea typeface="微软雅黑" panose="020B0503020204020204" pitchFamily="34" charset="-122"/>
              </a:rPr>
              <a:t>176</a:t>
            </a:r>
            <a:r>
              <a:rPr lang="zh-CN" altLang="en-US" sz="2000" dirty="0" smtClean="0">
                <a:latin typeface="微软雅黑" panose="020B0503020204020204" pitchFamily="34" charset="-122"/>
                <a:ea typeface="微软雅黑" panose="020B0503020204020204" pitchFamily="34" charset="-122"/>
              </a:rPr>
              <a:t>份优良品种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已在</a:t>
            </a:r>
            <a:r>
              <a:rPr lang="en-US" altLang="zh-CN" sz="2000" dirty="0" smtClean="0">
                <a:latin typeface="微软雅黑" panose="020B0503020204020204" pitchFamily="34" charset="-122"/>
                <a:ea typeface="微软雅黑" panose="020B0503020204020204" pitchFamily="34" charset="-122"/>
              </a:rPr>
              <a:t>2018</a:t>
            </a:r>
            <a:r>
              <a:rPr lang="zh-CN" altLang="en-US" sz="2000" dirty="0" smtClean="0">
                <a:latin typeface="微软雅黑" panose="020B0503020204020204" pitchFamily="34" charset="-122"/>
                <a:ea typeface="微软雅黑" panose="020B0503020204020204" pitchFamily="34" charset="-122"/>
              </a:rPr>
              <a:t>年全国大范围试种。</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pic>
        <p:nvPicPr>
          <p:cNvPr id="6" name="18.jpg" descr="id:2147503394;FounderCES"/>
          <p:cNvPicPr/>
          <p:nvPr/>
        </p:nvPicPr>
        <p:blipFill>
          <a:blip r:embed="rId4"/>
          <a:stretch>
            <a:fillRect/>
          </a:stretch>
        </p:blipFill>
        <p:spPr>
          <a:xfrm>
            <a:off x="3131550" y="2805660"/>
            <a:ext cx="2137680" cy="1374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748790" y="2977777"/>
            <a:ext cx="5223510"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普通甜椒                                    太空椒</a:t>
            </a:r>
            <a:endParaRPr lang="zh-CN" altLang="en-US" sz="2000" dirty="0" smtClean="0">
              <a:latin typeface="微软雅黑" panose="020B0503020204020204" pitchFamily="34" charset="-122"/>
              <a:ea typeface="微软雅黑" panose="020B0503020204020204" pitchFamily="34" charset="-122"/>
            </a:endParaRPr>
          </a:p>
        </p:txBody>
      </p:sp>
      <p:pic>
        <p:nvPicPr>
          <p:cNvPr id="7" name="16.jpg" descr="id:2147503408;FounderCES"/>
          <p:cNvPicPr/>
          <p:nvPr/>
        </p:nvPicPr>
        <p:blipFill>
          <a:blip r:embed="rId4">
            <a:clrChange>
              <a:clrFrom>
                <a:srgbClr val="FFFFFF"/>
              </a:clrFrom>
              <a:clrTo>
                <a:srgbClr val="FFFFFF">
                  <a:alpha val="0"/>
                </a:srgbClr>
              </a:clrTo>
            </a:clrChange>
          </a:blip>
          <a:stretch>
            <a:fillRect/>
          </a:stretch>
        </p:blipFill>
        <p:spPr>
          <a:xfrm>
            <a:off x="1258559" y="1305089"/>
            <a:ext cx="1922767" cy="1246285"/>
          </a:xfrm>
          <a:prstGeom prst="rect">
            <a:avLst/>
          </a:prstGeom>
        </p:spPr>
      </p:pic>
      <p:pic>
        <p:nvPicPr>
          <p:cNvPr id="9" name="17.jpg" descr="id:2147503415;FounderCES"/>
          <p:cNvPicPr/>
          <p:nvPr/>
        </p:nvPicPr>
        <p:blipFill>
          <a:blip r:embed="rId5">
            <a:clrChange>
              <a:clrFrom>
                <a:srgbClr val="FFFFFF"/>
              </a:clrFrom>
              <a:clrTo>
                <a:srgbClr val="FFFFFF">
                  <a:alpha val="0"/>
                </a:srgbClr>
              </a:clrTo>
            </a:clrChange>
          </a:blip>
          <a:stretch>
            <a:fillRect/>
          </a:stretch>
        </p:blipFill>
        <p:spPr>
          <a:xfrm>
            <a:off x="4903200" y="1377810"/>
            <a:ext cx="2023380" cy="10420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7647" y="1568965"/>
            <a:ext cx="7330694"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性状并不一定都能用肉眼观察到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如人的血型、视力</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生理特征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等就不能用肉眼观察到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只能借助于一定的技术手段才能获知。</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pic>
        <p:nvPicPr>
          <p:cNvPr id="8" name="cj127.jpg" descr="id:2147501748;FounderCES"/>
          <p:cNvPicPr/>
          <p:nvPr/>
        </p:nvPicPr>
        <p:blipFill>
          <a:blip r:embed="rId4">
            <a:clrChange>
              <a:clrFrom>
                <a:srgbClr val="FFFFFF"/>
              </a:clrFrom>
              <a:clrTo>
                <a:srgbClr val="FFFFFF">
                  <a:alpha val="0"/>
                </a:srgbClr>
              </a:clrTo>
            </a:clrChange>
          </a:blip>
          <a:stretch>
            <a:fillRect/>
          </a:stretch>
        </p:blipFill>
        <p:spPr>
          <a:xfrm>
            <a:off x="1420673" y="1538099"/>
            <a:ext cx="2509375" cy="1809609"/>
          </a:xfrm>
          <a:prstGeom prst="rect">
            <a:avLst/>
          </a:prstGeom>
        </p:spPr>
      </p:pic>
      <p:pic>
        <p:nvPicPr>
          <p:cNvPr id="9" name="cj128.jpg" descr="id:2147501755;FounderCES"/>
          <p:cNvPicPr/>
          <p:nvPr/>
        </p:nvPicPr>
        <p:blipFill>
          <a:blip r:embed="rId5">
            <a:clrChange>
              <a:clrFrom>
                <a:srgbClr val="FFFFFF"/>
              </a:clrFrom>
              <a:clrTo>
                <a:srgbClr val="FFFFFF">
                  <a:alpha val="0"/>
                </a:srgbClr>
              </a:clrTo>
            </a:clrChange>
          </a:blip>
          <a:stretch>
            <a:fillRect/>
          </a:stretch>
        </p:blipFill>
        <p:spPr>
          <a:xfrm>
            <a:off x="4950740" y="1429219"/>
            <a:ext cx="2565181" cy="18371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72324" y="1418716"/>
            <a:ext cx="7463015"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孟德尔在研究豌豆等植物的遗传性状时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把植株所表现的性状总体区分为各个单位作为研究对象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这样区分的性状称为单位性状。豌豆的花色、种子形状和株高等性状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就是</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个不同的单位性状。</a:t>
            </a:r>
            <a:endParaRPr lang="zh-CN" altLang="en-US" sz="2000" dirty="0" smtClean="0">
              <a:latin typeface="微软雅黑" panose="020B0503020204020204" pitchFamily="34" charset="-122"/>
              <a:ea typeface="微软雅黑" panose="020B0503020204020204" pitchFamily="34" charset="-122"/>
            </a:endParaRPr>
          </a:p>
        </p:txBody>
      </p:sp>
      <p:pic>
        <p:nvPicPr>
          <p:cNvPr id="13" name="图片 12" descr="图片7.png"/>
          <p:cNvPicPr>
            <a:picLocks noChangeAspect="1"/>
          </p:cNvPicPr>
          <p:nvPr/>
        </p:nvPicPr>
        <p:blipFill>
          <a:blip r:embed="rId3"/>
          <a:stretch>
            <a:fillRect/>
          </a:stretch>
        </p:blipFill>
        <p:spPr>
          <a:xfrm>
            <a:off x="42099" y="171548"/>
            <a:ext cx="1376307" cy="6055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61634" y="1073869"/>
            <a:ext cx="6825066"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显微注射技术</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在显微镜下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用直径</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微米的玻璃针直接将</a:t>
            </a:r>
            <a:r>
              <a:rPr lang="en-US" altLang="zh-CN" sz="2000" dirty="0" smtClean="0">
                <a:latin typeface="微软雅黑" panose="020B0503020204020204" pitchFamily="34" charset="-122"/>
                <a:ea typeface="微软雅黑" panose="020B0503020204020204" pitchFamily="34" charset="-122"/>
              </a:rPr>
              <a:t>DNA</a:t>
            </a:r>
            <a:r>
              <a:rPr lang="zh-CN" altLang="en-US" sz="2000" dirty="0" smtClean="0">
                <a:latin typeface="微软雅黑" panose="020B0503020204020204" pitchFamily="34" charset="-122"/>
                <a:ea typeface="微软雅黑" panose="020B0503020204020204" pitchFamily="34" charset="-122"/>
              </a:rPr>
              <a:t>注射到胚胎的细胞核内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再把注射过</a:t>
            </a:r>
            <a:r>
              <a:rPr lang="en-US" altLang="zh-CN" sz="2000" dirty="0" smtClean="0">
                <a:latin typeface="微软雅黑" panose="020B0503020204020204" pitchFamily="34" charset="-122"/>
                <a:ea typeface="微软雅黑" panose="020B0503020204020204" pitchFamily="34" charset="-122"/>
              </a:rPr>
              <a:t>DNA</a:t>
            </a:r>
            <a:r>
              <a:rPr lang="zh-CN" altLang="en-US" sz="2000" dirty="0" smtClean="0">
                <a:latin typeface="微软雅黑" panose="020B0503020204020204" pitchFamily="34" charset="-122"/>
                <a:ea typeface="微软雅黑" panose="020B0503020204020204" pitchFamily="34" charset="-122"/>
              </a:rPr>
              <a:t>的胚胎移植到动物体内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使其正常发育。</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1337310" y="1223033"/>
            <a:ext cx="6652260"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性状包括生物体所有特征的统称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如形态结构、生理和行为等特征。生物的性状主要是受基因控制的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但也会受到环境因素的影响。</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pic>
        <p:nvPicPr>
          <p:cNvPr id="7" name="v302.jpg" descr="id:2147501848;FounderCES"/>
          <p:cNvPicPr/>
          <p:nvPr/>
        </p:nvPicPr>
        <p:blipFill>
          <a:blip r:embed="rId4">
            <a:clrChange>
              <a:clrFrom>
                <a:srgbClr val="FFFFFF"/>
              </a:clrFrom>
              <a:clrTo>
                <a:srgbClr val="FFFFFF">
                  <a:alpha val="0"/>
                </a:srgbClr>
              </a:clrTo>
            </a:clrChange>
          </a:blip>
          <a:stretch>
            <a:fillRect/>
          </a:stretch>
        </p:blipFill>
        <p:spPr>
          <a:xfrm>
            <a:off x="1622790" y="734669"/>
            <a:ext cx="2011950" cy="3598585"/>
          </a:xfrm>
          <a:prstGeom prst="rect">
            <a:avLst/>
          </a:prstGeom>
        </p:spPr>
      </p:pic>
      <p:pic>
        <p:nvPicPr>
          <p:cNvPr id="9" name="v304.jpg" descr="id:2147501855;FounderCES"/>
          <p:cNvPicPr/>
          <p:nvPr/>
        </p:nvPicPr>
        <p:blipFill>
          <a:blip r:embed="rId5">
            <a:clrChange>
              <a:clrFrom>
                <a:srgbClr val="FFFFFF"/>
              </a:clrFrom>
              <a:clrTo>
                <a:srgbClr val="FFFFFF">
                  <a:alpha val="0"/>
                </a:srgbClr>
              </a:clrTo>
            </a:clrChange>
          </a:blip>
          <a:stretch>
            <a:fillRect/>
          </a:stretch>
        </p:blipFill>
        <p:spPr>
          <a:xfrm>
            <a:off x="4685760" y="1633860"/>
            <a:ext cx="2011950" cy="15021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2388</Words>
  <Application>WPS 演示</Application>
  <PresentationFormat>全屏显示(16:9)</PresentationFormat>
  <Paragraphs>101</Paragraphs>
  <Slides>39</Slides>
  <Notes>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582</cp:revision>
  <dcterms:created xsi:type="dcterms:W3CDTF">2015-03-10T09:38:00Z</dcterms:created>
  <dcterms:modified xsi:type="dcterms:W3CDTF">2021-09-10T06:22:00Z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