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04" r:id="rId3"/>
    <p:sldId id="312" r:id="rId5"/>
    <p:sldId id="323" r:id="rId6"/>
    <p:sldId id="324" r:id="rId7"/>
    <p:sldId id="388" r:id="rId8"/>
    <p:sldId id="400" r:id="rId9"/>
    <p:sldId id="399" r:id="rId10"/>
    <p:sldId id="450" r:id="rId11"/>
    <p:sldId id="422" r:id="rId12"/>
    <p:sldId id="481" r:id="rId13"/>
    <p:sldId id="306" r:id="rId14"/>
    <p:sldId id="482" r:id="rId15"/>
    <p:sldId id="367" r:id="rId16"/>
    <p:sldId id="453" r:id="rId17"/>
    <p:sldId id="438" r:id="rId18"/>
    <p:sldId id="454" r:id="rId19"/>
    <p:sldId id="483" r:id="rId20"/>
    <p:sldId id="423" r:id="rId21"/>
    <p:sldId id="484" r:id="rId22"/>
    <p:sldId id="457" r:id="rId23"/>
    <p:sldId id="424" r:id="rId24"/>
    <p:sldId id="459" r:id="rId25"/>
    <p:sldId id="455" r:id="rId26"/>
    <p:sldId id="425" r:id="rId27"/>
    <p:sldId id="302" r:id="rId28"/>
  </p:sldIdLst>
  <p:sldSz cx="9144000" cy="5143500" type="screen16x9"/>
  <p:notesSz cx="6858000" cy="9144000"/>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1C1C1C"/>
    <a:srgbClr val="FF00FF"/>
    <a:srgbClr val="319095"/>
    <a:srgbClr val="D16809"/>
    <a:srgbClr val="F3F3F3"/>
    <a:srgbClr val="F5F5F5"/>
    <a:srgbClr val="5FCACB"/>
    <a:srgbClr val="F5841C"/>
    <a:srgbClr val="A0BF0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9683" autoAdjust="0"/>
    <p:restoredTop sz="99816" autoAdjust="0"/>
  </p:normalViewPr>
  <p:slideViewPr>
    <p:cSldViewPr snapToGrid="0" showGuides="1">
      <p:cViewPr varScale="1">
        <p:scale>
          <a:sx n="82" d="100"/>
          <a:sy n="82" d="100"/>
        </p:scale>
        <p:origin x="-108" y="-84"/>
      </p:cViewPr>
      <p:guideLst>
        <p:guide orient="horz" pos="1620"/>
        <p:guide pos="2880"/>
      </p:guideLst>
    </p:cSldViewPr>
  </p:slideViewPr>
  <p:notesTextViewPr>
    <p:cViewPr>
      <p:scale>
        <a:sx n="1" d="1"/>
        <a:sy n="1" d="1"/>
      </p:scale>
      <p:origin x="0" y="0"/>
    </p:cViewPr>
  </p:notesTextViewPr>
  <p:sorterViewPr>
    <p:cViewPr>
      <p:scale>
        <a:sx n="100" d="100"/>
        <a:sy n="100" d="100"/>
      </p:scale>
      <p:origin x="0" y="5118"/>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CC1E6C-1C7A-46AD-9DE2-C229C9E1936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EE45790-5B6F-4904-B224-7CB9223085A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bg>
      <p:bgPr>
        <a:pattFill prst="lgGrid">
          <a:fgClr>
            <a:srgbClr val="F3F3F3"/>
          </a:fgClr>
          <a:bgClr>
            <a:schemeClr val="bg1"/>
          </a:bgClr>
        </a:patt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教学分析">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800" b="1" dirty="0">
                <a:solidFill>
                  <a:srgbClr val="C00000"/>
                </a:solidFill>
                <a:latin typeface="微软雅黑" panose="020B0503020204020204" pitchFamily="34" charset="-122"/>
                <a:ea typeface="微软雅黑" panose="020B0503020204020204" pitchFamily="34" charset="-122"/>
              </a:rPr>
              <a:t>教学分析</a:t>
            </a:r>
            <a:endParaRPr lang="zh-CN" altLang="en-US" sz="1800" b="1"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教学设计</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教学过程</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教学反思</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教学设计">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教学分析</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zh-CN" altLang="en-US" sz="1800" b="1" dirty="0">
                <a:solidFill>
                  <a:srgbClr val="C00000"/>
                </a:solidFill>
                <a:latin typeface="微软雅黑" panose="020B0503020204020204" pitchFamily="34" charset="-122"/>
                <a:ea typeface="微软雅黑" panose="020B0503020204020204" pitchFamily="34" charset="-122"/>
              </a:rPr>
              <a:t>教学设计</a:t>
            </a:r>
            <a:endParaRPr lang="zh-CN" altLang="en-US" sz="1800" b="1" dirty="0">
              <a:solidFill>
                <a:srgbClr val="C00000"/>
              </a:solidFill>
              <a:latin typeface="微软雅黑" panose="020B0503020204020204" pitchFamily="34" charset="-122"/>
              <a:ea typeface="微软雅黑" panose="020B0503020204020204" pitchFamily="34" charset="-122"/>
            </a:endParaRP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教学过程</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教学反思</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学过程">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教学分析</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教学设计</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zh-CN" altLang="en-US" sz="1800" b="1" dirty="0">
                <a:solidFill>
                  <a:srgbClr val="C00000"/>
                </a:solidFill>
                <a:latin typeface="微软雅黑" panose="020B0503020204020204" pitchFamily="34" charset="-122"/>
                <a:ea typeface="微软雅黑" panose="020B0503020204020204" pitchFamily="34" charset="-122"/>
              </a:rPr>
              <a:t>教学过程</a:t>
            </a:r>
            <a:endParaRPr lang="zh-CN" altLang="en-US" sz="1800" b="1" dirty="0">
              <a:solidFill>
                <a:srgbClr val="C00000"/>
              </a:solidFill>
              <a:latin typeface="微软雅黑" panose="020B0503020204020204" pitchFamily="34" charset="-122"/>
              <a:ea typeface="微软雅黑" panose="020B0503020204020204" pitchFamily="34" charset="-122"/>
            </a:endParaRP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教学反思</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学反思">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教学分析</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教学设计</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教学过程</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zh-CN" altLang="en-US" sz="1800" b="1" dirty="0">
                <a:solidFill>
                  <a:srgbClr val="C00000"/>
                </a:solidFill>
                <a:latin typeface="微软雅黑" panose="020B0503020204020204" pitchFamily="34" charset="-122"/>
                <a:ea typeface="微软雅黑" panose="020B0503020204020204" pitchFamily="34" charset="-122"/>
              </a:rPr>
              <a:t>教学反思</a:t>
            </a:r>
            <a:endParaRPr lang="zh-CN" altLang="en-US" sz="18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1.jpe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7" cstate="print">
            <a:alphaModFix amt="70000"/>
            <a:lum/>
          </a:blip>
          <a:srcRect/>
          <a:tile tx="0" ty="0" sx="100000" sy="100000" flip="none" algn="tl"/>
        </a:blipFill>
        <a:effectLst/>
      </p:bgPr>
    </p:bg>
    <p:spTree>
      <p:nvGrpSpPr>
        <p:cNvPr id="1" name=""/>
        <p:cNvGrpSpPr/>
        <p:nvPr/>
      </p:nvGrpSpPr>
      <p:grpSpPr>
        <a:xfrm>
          <a:off x="0" y="0"/>
          <a:ext cx="0" cy="0"/>
          <a:chOff x="0" y="0"/>
          <a:chExt cx="0" cy="0"/>
        </a:xfrm>
      </p:grpSpPr>
      <p:cxnSp>
        <p:nvCxnSpPr>
          <p:cNvPr id="7" name="直接连接符 6"/>
          <p:cNvCxnSpPr/>
          <p:nvPr/>
        </p:nvCxnSpPr>
        <p:spPr>
          <a:xfrm>
            <a:off x="20171" y="490140"/>
            <a:ext cx="9153000" cy="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rot="13450455">
            <a:off x="8682067" y="4439898"/>
            <a:ext cx="496115" cy="1260894"/>
            <a:chOff x="11762339" y="3746221"/>
            <a:chExt cx="406107" cy="1155987"/>
          </a:xfrm>
        </p:grpSpPr>
        <p:sp>
          <p:nvSpPr>
            <p:cNvPr id="9" name="Freeform 16"/>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30"/>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2"/>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2" name="组合 11"/>
          <p:cNvGrpSpPr/>
          <p:nvPr/>
        </p:nvGrpSpPr>
        <p:grpSpPr>
          <a:xfrm rot="2731254">
            <a:off x="259471" y="-270342"/>
            <a:ext cx="424636" cy="1208734"/>
            <a:chOff x="4454660" y="3810474"/>
            <a:chExt cx="406107" cy="1155987"/>
          </a:xfrm>
        </p:grpSpPr>
        <p:sp>
          <p:nvSpPr>
            <p:cNvPr id="13"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6" name="组合 15"/>
          <p:cNvGrpSpPr/>
          <p:nvPr/>
        </p:nvGrpSpPr>
        <p:grpSpPr>
          <a:xfrm rot="23880000" flipV="1">
            <a:off x="73789" y="-26610"/>
            <a:ext cx="159482" cy="453968"/>
            <a:chOff x="4454660" y="3810474"/>
            <a:chExt cx="406107" cy="1155987"/>
          </a:xfrm>
        </p:grpSpPr>
        <p:sp>
          <p:nvSpPr>
            <p:cNvPr id="17"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4" name="组合 23"/>
          <p:cNvGrpSpPr/>
          <p:nvPr/>
        </p:nvGrpSpPr>
        <p:grpSpPr>
          <a:xfrm rot="19500000" flipH="1" flipV="1">
            <a:off x="9013919" y="291600"/>
            <a:ext cx="159482" cy="453968"/>
            <a:chOff x="4454660" y="3810474"/>
            <a:chExt cx="406107" cy="1155987"/>
          </a:xfrm>
        </p:grpSpPr>
        <p:sp>
          <p:nvSpPr>
            <p:cNvPr id="25"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image" Target="../media/image10.jpe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0.png"/><Relationship Id="rId2" Type="http://schemas.openxmlformats.org/officeDocument/2006/relationships/image" Target="../media/image11.png"/><Relationship Id="rId1" Type="http://schemas.openxmlformats.org/officeDocument/2006/relationships/image" Target="../media/image10.jpe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4.png"/><Relationship Id="rId2" Type="http://schemas.openxmlformats.org/officeDocument/2006/relationships/image" Target="../media/image11.png"/><Relationship Id="rId1" Type="http://schemas.openxmlformats.org/officeDocument/2006/relationships/image" Target="../media/image10.jpe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5.png"/><Relationship Id="rId2" Type="http://schemas.openxmlformats.org/officeDocument/2006/relationships/image" Target="../media/image11.png"/><Relationship Id="rId1" Type="http://schemas.openxmlformats.org/officeDocument/2006/relationships/image" Target="../media/image10.jpe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7.png"/><Relationship Id="rId2" Type="http://schemas.openxmlformats.org/officeDocument/2006/relationships/image" Target="../media/image11.png"/><Relationship Id="rId1" Type="http://schemas.openxmlformats.org/officeDocument/2006/relationships/image" Target="../media/image10.jpe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8.png"/><Relationship Id="rId2" Type="http://schemas.openxmlformats.org/officeDocument/2006/relationships/image" Target="../media/image11.png"/><Relationship Id="rId1" Type="http://schemas.openxmlformats.org/officeDocument/2006/relationships/image" Target="../media/image10.jpeg"/></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6.jpeg"/><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image" Target="../media/image10.jpe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9.png"/><Relationship Id="rId2" Type="http://schemas.openxmlformats.org/officeDocument/2006/relationships/image" Target="../media/image11.png"/><Relationship Id="rId1" Type="http://schemas.openxmlformats.org/officeDocument/2006/relationships/image" Target="../media/image10.jpe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20.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image" Target="../media/image10.jpeg"/></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31.jpeg"/><Relationship Id="rId4" Type="http://schemas.openxmlformats.org/officeDocument/2006/relationships/image" Target="../media/image30.jpeg"/><Relationship Id="rId3" Type="http://schemas.openxmlformats.org/officeDocument/2006/relationships/image" Target="../media/image19.png"/><Relationship Id="rId2" Type="http://schemas.openxmlformats.org/officeDocument/2006/relationships/image" Target="../media/image11.png"/><Relationship Id="rId1" Type="http://schemas.openxmlformats.org/officeDocument/2006/relationships/image" Target="../media/image10.jpe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8.png"/><Relationship Id="rId2" Type="http://schemas.openxmlformats.org/officeDocument/2006/relationships/image" Target="../media/image11.png"/><Relationship Id="rId1" Type="http://schemas.openxmlformats.org/officeDocument/2006/relationships/image" Target="../media/image10.jpe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0.png"/><Relationship Id="rId2" Type="http://schemas.openxmlformats.org/officeDocument/2006/relationships/image" Target="../media/image11.png"/><Relationship Id="rId1" Type="http://schemas.openxmlformats.org/officeDocument/2006/relationships/image" Target="../media/image10.jpeg"/></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2.jpeg"/><Relationship Id="rId3" Type="http://schemas.openxmlformats.org/officeDocument/2006/relationships/image" Target="../media/image19.png"/><Relationship Id="rId2" Type="http://schemas.openxmlformats.org/officeDocument/2006/relationships/image" Target="../media/image11.png"/><Relationship Id="rId1" Type="http://schemas.openxmlformats.org/officeDocument/2006/relationships/image" Target="../media/image10.jpeg"/></Relationships>
</file>

<file path=ppt/slides/_rels/slide25.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1.xml"/><Relationship Id="rId5" Type="http://schemas.openxmlformats.org/officeDocument/2006/relationships/image" Target="../media/image36.png"/><Relationship Id="rId4" Type="http://schemas.openxmlformats.org/officeDocument/2006/relationships/image" Target="../media/image35.png"/><Relationship Id="rId3" Type="http://schemas.openxmlformats.org/officeDocument/2006/relationships/image" Target="../media/image5.png"/><Relationship Id="rId2" Type="http://schemas.openxmlformats.org/officeDocument/2006/relationships/image" Target="../media/image34.png"/><Relationship Id="rId1" Type="http://schemas.openxmlformats.org/officeDocument/2006/relationships/image" Target="../media/image33.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jpeg"/></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image" Target="../media/image10.jpe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7.png"/><Relationship Id="rId2" Type="http://schemas.openxmlformats.org/officeDocument/2006/relationships/image" Target="../media/image11.png"/><Relationship Id="rId1" Type="http://schemas.openxmlformats.org/officeDocument/2006/relationships/image" Target="../media/image10.jpe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8.png"/><Relationship Id="rId2" Type="http://schemas.openxmlformats.org/officeDocument/2006/relationships/image" Target="../media/image11.png"/><Relationship Id="rId1" Type="http://schemas.openxmlformats.org/officeDocument/2006/relationships/image" Target="../media/image10.jpe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9.png"/><Relationship Id="rId2" Type="http://schemas.openxmlformats.org/officeDocument/2006/relationships/image" Target="../media/image11.png"/><Relationship Id="rId1" Type="http://schemas.openxmlformats.org/officeDocument/2006/relationships/image" Target="../media/image10.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9.png"/><Relationship Id="rId2" Type="http://schemas.openxmlformats.org/officeDocument/2006/relationships/image" Target="../media/image11.png"/><Relationship Id="rId1" Type="http://schemas.openxmlformats.org/officeDocument/2006/relationships/image" Target="../media/image10.jpe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0.png"/><Relationship Id="rId2" Type="http://schemas.openxmlformats.org/officeDocument/2006/relationships/image" Target="../media/image11.png"/><Relationship Id="rId1"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Picture 3" descr="road.png"/>
          <p:cNvPicPr>
            <a:picLocks noChangeAspect="1"/>
          </p:cNvPicPr>
          <p:nvPr/>
        </p:nvPicPr>
        <p:blipFill>
          <a:blip r:embed="rId1" cstate="print"/>
          <a:stretch>
            <a:fillRect/>
          </a:stretch>
        </p:blipFill>
        <p:spPr>
          <a:xfrm>
            <a:off x="0" y="2139802"/>
            <a:ext cx="9144001" cy="3003698"/>
          </a:xfrm>
          <a:prstGeom prst="rect">
            <a:avLst/>
          </a:prstGeom>
        </p:spPr>
      </p:pic>
      <p:pic>
        <p:nvPicPr>
          <p:cNvPr id="1026" name="Picture 2"/>
          <p:cNvPicPr>
            <a:picLocks noChangeAspect="1" noChangeArrowheads="1"/>
          </p:cNvPicPr>
          <p:nvPr/>
        </p:nvPicPr>
        <p:blipFill>
          <a:blip r:embed="rId2" cstate="print">
            <a:clrChange>
              <a:clrFrom>
                <a:srgbClr val="00B1C5"/>
              </a:clrFrom>
              <a:clrTo>
                <a:srgbClr val="00B1C5">
                  <a:alpha val="0"/>
                </a:srgbClr>
              </a:clrTo>
            </a:clrChange>
          </a:blip>
          <a:srcRect/>
          <a:stretch>
            <a:fillRect/>
          </a:stretch>
        </p:blipFill>
        <p:spPr bwMode="auto">
          <a:xfrm>
            <a:off x="164100" y="171942"/>
            <a:ext cx="735806" cy="835819"/>
          </a:xfrm>
          <a:prstGeom prst="rect">
            <a:avLst/>
          </a:prstGeom>
          <a:noFill/>
          <a:ln w="9525">
            <a:noFill/>
            <a:miter lim="800000"/>
            <a:headEnd/>
            <a:tailEnd/>
          </a:ln>
        </p:spPr>
      </p:pic>
      <p:grpSp>
        <p:nvGrpSpPr>
          <p:cNvPr id="88" name="组合 87"/>
          <p:cNvGrpSpPr/>
          <p:nvPr/>
        </p:nvGrpSpPr>
        <p:grpSpPr>
          <a:xfrm>
            <a:off x="2554330" y="3194583"/>
            <a:ext cx="3853394" cy="1654253"/>
            <a:chOff x="6240567" y="2980375"/>
            <a:chExt cx="4249318" cy="2205670"/>
          </a:xfrm>
        </p:grpSpPr>
        <p:grpSp>
          <p:nvGrpSpPr>
            <p:cNvPr id="89" name="组合 72"/>
            <p:cNvGrpSpPr/>
            <p:nvPr/>
          </p:nvGrpSpPr>
          <p:grpSpPr>
            <a:xfrm>
              <a:off x="6409827" y="3087475"/>
              <a:ext cx="4080058" cy="2098570"/>
              <a:chOff x="6409827" y="3087475"/>
              <a:chExt cx="4080058" cy="2098570"/>
            </a:xfrm>
          </p:grpSpPr>
          <p:sp>
            <p:nvSpPr>
              <p:cNvPr id="94" name="文本框 79"/>
              <p:cNvSpPr txBox="1"/>
              <p:nvPr/>
            </p:nvSpPr>
            <p:spPr>
              <a:xfrm>
                <a:off x="7131325" y="3094779"/>
                <a:ext cx="2639221" cy="2091266"/>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pPr>
                  <a:lnSpc>
                    <a:spcPct val="150000"/>
                  </a:lnSpc>
                </a:pPr>
                <a:r>
                  <a:rPr lang="zh-CN" altLang="en-US" dirty="0" smtClean="0">
                    <a:solidFill>
                      <a:schemeClr val="accent3"/>
                    </a:solidFill>
                  </a:rPr>
                  <a:t>人教版</a:t>
                </a:r>
                <a:r>
                  <a:rPr lang="en-US" altLang="zh-CN" dirty="0" smtClean="0">
                    <a:solidFill>
                      <a:schemeClr val="accent3"/>
                    </a:solidFill>
                  </a:rPr>
                  <a:t>·</a:t>
                </a:r>
                <a:r>
                  <a:rPr lang="zh-CN" altLang="en-US" dirty="0" smtClean="0">
                    <a:solidFill>
                      <a:srgbClr val="319095"/>
                    </a:solidFill>
                  </a:rPr>
                  <a:t>生物</a:t>
                </a:r>
                <a:endParaRPr lang="en-US" altLang="zh-CN" dirty="0" smtClean="0">
                  <a:solidFill>
                    <a:schemeClr val="accent3"/>
                  </a:solidFill>
                </a:endParaRPr>
              </a:p>
              <a:p>
                <a:pPr algn="ctr">
                  <a:lnSpc>
                    <a:spcPct val="150000"/>
                  </a:lnSpc>
                </a:pPr>
                <a:r>
                  <a:rPr lang="zh-CN" altLang="en-US" dirty="0" smtClean="0">
                    <a:solidFill>
                      <a:srgbClr val="D16809"/>
                    </a:solidFill>
                  </a:rPr>
                  <a:t>八年级下</a:t>
                </a:r>
                <a:endParaRPr lang="zh-CN" altLang="en-US" dirty="0">
                  <a:solidFill>
                    <a:srgbClr val="D16809"/>
                  </a:solidFill>
                </a:endParaRPr>
              </a:p>
            </p:txBody>
          </p:sp>
          <p:sp>
            <p:nvSpPr>
              <p:cNvPr id="95" name="圆角矩形 94"/>
              <p:cNvSpPr/>
              <p:nvPr/>
            </p:nvSpPr>
            <p:spPr>
              <a:xfrm>
                <a:off x="6409827" y="3087475"/>
                <a:ext cx="4080058" cy="1978835"/>
              </a:xfrm>
              <a:prstGeom prst="roundRect">
                <a:avLst/>
              </a:prstGeom>
              <a:noFill/>
              <a:ln w="6350">
                <a:solidFill>
                  <a:srgbClr val="A0BF0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0" name="组合 45"/>
            <p:cNvGrpSpPr/>
            <p:nvPr/>
          </p:nvGrpSpPr>
          <p:grpSpPr>
            <a:xfrm rot="2731254">
              <a:off x="6341934" y="2879007"/>
              <a:ext cx="109793" cy="312528"/>
              <a:chOff x="4454660" y="3810474"/>
              <a:chExt cx="406107" cy="1155987"/>
            </a:xfrm>
          </p:grpSpPr>
          <p:sp>
            <p:nvSpPr>
              <p:cNvPr id="91"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96" name="文本框 78"/>
          <p:cNvSpPr txBox="1"/>
          <p:nvPr/>
        </p:nvSpPr>
        <p:spPr>
          <a:xfrm>
            <a:off x="3018172" y="2343420"/>
            <a:ext cx="2908489" cy="623248"/>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3600" dirty="0" smtClean="0">
                <a:solidFill>
                  <a:schemeClr val="accent1">
                    <a:lumMod val="75000"/>
                  </a:schemeClr>
                </a:solidFill>
              </a:rPr>
              <a:t>学科素养课件</a:t>
            </a:r>
            <a:endParaRPr lang="zh-CN" altLang="en-US" sz="3600" dirty="0">
              <a:solidFill>
                <a:schemeClr val="accent1">
                  <a:lumMod val="75000"/>
                </a:schemeClr>
              </a:solidFill>
            </a:endParaRPr>
          </a:p>
        </p:txBody>
      </p:sp>
      <p:pic>
        <p:nvPicPr>
          <p:cNvPr id="54" name="Picture 5" descr="cloudandb.png"/>
          <p:cNvPicPr>
            <a:picLocks noChangeAspect="1"/>
          </p:cNvPicPr>
          <p:nvPr/>
        </p:nvPicPr>
        <p:blipFill>
          <a:blip r:embed="rId3" cstate="print"/>
          <a:stretch>
            <a:fillRect/>
          </a:stretch>
        </p:blipFill>
        <p:spPr>
          <a:xfrm>
            <a:off x="2892786" y="39705"/>
            <a:ext cx="6225455" cy="998520"/>
          </a:xfrm>
          <a:prstGeom prst="rect">
            <a:avLst/>
          </a:prstGeom>
        </p:spPr>
      </p:pic>
      <p:pic>
        <p:nvPicPr>
          <p:cNvPr id="97" name="Picture 4" descr="cloud_ballon.png"/>
          <p:cNvPicPr>
            <a:picLocks noChangeAspect="1"/>
          </p:cNvPicPr>
          <p:nvPr/>
        </p:nvPicPr>
        <p:blipFill>
          <a:blip r:embed="rId4" cstate="print"/>
          <a:stretch>
            <a:fillRect/>
          </a:stretch>
        </p:blipFill>
        <p:spPr>
          <a:xfrm>
            <a:off x="7796518" y="5143500"/>
            <a:ext cx="842657" cy="689895"/>
          </a:xfrm>
          <a:prstGeom prst="rect">
            <a:avLst/>
          </a:prstGeom>
        </p:spPr>
      </p:pic>
      <p:pic>
        <p:nvPicPr>
          <p:cNvPr id="98" name="图片 97" descr="图片1.png"/>
          <p:cNvPicPr>
            <a:picLocks noChangeAspect="1"/>
          </p:cNvPicPr>
          <p:nvPr/>
        </p:nvPicPr>
        <p:blipFill>
          <a:blip r:embed="rId5" cstate="print"/>
          <a:stretch>
            <a:fillRect/>
          </a:stretch>
        </p:blipFill>
        <p:spPr>
          <a:xfrm>
            <a:off x="2215711" y="1129337"/>
            <a:ext cx="4731629" cy="128462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ppt_w</p:attrName>
                                        </p:attrNameLst>
                                      </p:cBhvr>
                                      <p:tavLst>
                                        <p:tav tm="0">
                                          <p:val>
                                            <p:fltVal val="0"/>
                                          </p:val>
                                        </p:tav>
                                        <p:tav tm="100000">
                                          <p:val>
                                            <p:strVal val="#ppt_w"/>
                                          </p:val>
                                        </p:tav>
                                      </p:tavLst>
                                    </p:anim>
                                    <p:anim calcmode="lin" valueType="num">
                                      <p:cBhvr>
                                        <p:cTn id="8" dur="500" fill="hold"/>
                                        <p:tgtEl>
                                          <p:spTgt spid="6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9" presetClass="entr" presetSubtype="0" fill="hold" nodeType="afterEffect">
                                  <p:stCondLst>
                                    <p:cond delay="0"/>
                                  </p:stCondLst>
                                  <p:childTnLst>
                                    <p:set>
                                      <p:cBhvr>
                                        <p:cTn id="11" dur="1" fill="hold">
                                          <p:stCondLst>
                                            <p:cond delay="0"/>
                                          </p:stCondLst>
                                        </p:cTn>
                                        <p:tgtEl>
                                          <p:spTgt spid="98"/>
                                        </p:tgtEl>
                                        <p:attrNameLst>
                                          <p:attrName>style.visibility</p:attrName>
                                        </p:attrNameLst>
                                      </p:cBhvr>
                                      <p:to>
                                        <p:strVal val="visible"/>
                                      </p:to>
                                    </p:set>
                                    <p:anim calcmode="lin" valueType="num">
                                      <p:cBhvr>
                                        <p:cTn id="12" dur="1000" fill="hold"/>
                                        <p:tgtEl>
                                          <p:spTgt spid="98"/>
                                        </p:tgtEl>
                                        <p:attrNameLst>
                                          <p:attrName>ppt_x</p:attrName>
                                        </p:attrNameLst>
                                      </p:cBhvr>
                                      <p:tavLst>
                                        <p:tav tm="0">
                                          <p:val>
                                            <p:strVal val="#ppt_x-.2"/>
                                          </p:val>
                                        </p:tav>
                                        <p:tav tm="100000">
                                          <p:val>
                                            <p:strVal val="#ppt_x"/>
                                          </p:val>
                                        </p:tav>
                                      </p:tavLst>
                                    </p:anim>
                                    <p:anim calcmode="lin" valueType="num">
                                      <p:cBhvr>
                                        <p:cTn id="13" dur="1000" fill="hold"/>
                                        <p:tgtEl>
                                          <p:spTgt spid="98"/>
                                        </p:tgtEl>
                                        <p:attrNameLst>
                                          <p:attrName>ppt_y</p:attrName>
                                        </p:attrNameLst>
                                      </p:cBhvr>
                                      <p:tavLst>
                                        <p:tav tm="0">
                                          <p:val>
                                            <p:strVal val="#ppt_y"/>
                                          </p:val>
                                        </p:tav>
                                        <p:tav tm="100000">
                                          <p:val>
                                            <p:strVal val="#ppt_y"/>
                                          </p:val>
                                        </p:tav>
                                      </p:tavLst>
                                    </p:anim>
                                    <p:animEffect transition="in" filter="wipe(right)" prLst="gradientSize: 0.1">
                                      <p:cBhvr>
                                        <p:cTn id="14" dur="1000"/>
                                        <p:tgtEl>
                                          <p:spTgt spid="98"/>
                                        </p:tgtEl>
                                      </p:cBhvr>
                                    </p:animEffect>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96"/>
                                        </p:tgtEl>
                                        <p:attrNameLst>
                                          <p:attrName>style.visibility</p:attrName>
                                        </p:attrNameLst>
                                      </p:cBhvr>
                                      <p:to>
                                        <p:strVal val="visible"/>
                                      </p:to>
                                    </p:set>
                                    <p:animEffect transition="in" filter="fade">
                                      <p:cBhvr>
                                        <p:cTn id="18" dur="1000"/>
                                        <p:tgtEl>
                                          <p:spTgt spid="96"/>
                                        </p:tgtEl>
                                      </p:cBhvr>
                                    </p:animEffect>
                                    <p:anim calcmode="lin" valueType="num">
                                      <p:cBhvr>
                                        <p:cTn id="19" dur="1000" fill="hold"/>
                                        <p:tgtEl>
                                          <p:spTgt spid="96"/>
                                        </p:tgtEl>
                                        <p:attrNameLst>
                                          <p:attrName>ppt_x</p:attrName>
                                        </p:attrNameLst>
                                      </p:cBhvr>
                                      <p:tavLst>
                                        <p:tav tm="0">
                                          <p:val>
                                            <p:strVal val="#ppt_x"/>
                                          </p:val>
                                        </p:tav>
                                        <p:tav tm="100000">
                                          <p:val>
                                            <p:strVal val="#ppt_x"/>
                                          </p:val>
                                        </p:tav>
                                      </p:tavLst>
                                    </p:anim>
                                    <p:anim calcmode="lin" valueType="num">
                                      <p:cBhvr>
                                        <p:cTn id="20" dur="1000" fill="hold"/>
                                        <p:tgtEl>
                                          <p:spTgt spid="96"/>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88"/>
                                        </p:tgtEl>
                                        <p:attrNameLst>
                                          <p:attrName>style.visibility</p:attrName>
                                        </p:attrNameLst>
                                      </p:cBhvr>
                                      <p:to>
                                        <p:strVal val="visible"/>
                                      </p:to>
                                    </p:set>
                                    <p:animEffect transition="in" filter="fade">
                                      <p:cBhvr>
                                        <p:cTn id="23" dur="1000"/>
                                        <p:tgtEl>
                                          <p:spTgt spid="88"/>
                                        </p:tgtEl>
                                      </p:cBhvr>
                                    </p:animEffect>
                                    <p:anim calcmode="lin" valueType="num">
                                      <p:cBhvr>
                                        <p:cTn id="24" dur="1000" fill="hold"/>
                                        <p:tgtEl>
                                          <p:spTgt spid="88"/>
                                        </p:tgtEl>
                                        <p:attrNameLst>
                                          <p:attrName>ppt_x</p:attrName>
                                        </p:attrNameLst>
                                      </p:cBhvr>
                                      <p:tavLst>
                                        <p:tav tm="0">
                                          <p:val>
                                            <p:strVal val="#ppt_x"/>
                                          </p:val>
                                        </p:tav>
                                        <p:tav tm="100000">
                                          <p:val>
                                            <p:strVal val="#ppt_x"/>
                                          </p:val>
                                        </p:tav>
                                      </p:tavLst>
                                    </p:anim>
                                    <p:anim calcmode="lin" valueType="num">
                                      <p:cBhvr>
                                        <p:cTn id="25" dur="1000" fill="hold"/>
                                        <p:tgtEl>
                                          <p:spTgt spid="88"/>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1" presetClass="entr" presetSubtype="0" fill="hold" nodeType="afterEffect">
                                  <p:stCondLst>
                                    <p:cond delay="0"/>
                                  </p:stCondLst>
                                  <p:childTnLst>
                                    <p:set>
                                      <p:cBhvr>
                                        <p:cTn id="28" dur="1" fill="hold">
                                          <p:stCondLst>
                                            <p:cond delay="0"/>
                                          </p:stCondLst>
                                        </p:cTn>
                                        <p:tgtEl>
                                          <p:spTgt spid="54"/>
                                        </p:tgtEl>
                                        <p:attrNameLst>
                                          <p:attrName>style.visibility</p:attrName>
                                        </p:attrNameLst>
                                      </p:cBhvr>
                                      <p:to>
                                        <p:strVal val="visible"/>
                                      </p:to>
                                    </p:set>
                                  </p:childTnLst>
                                </p:cTn>
                              </p:par>
                            </p:childTnLst>
                          </p:cTn>
                        </p:par>
                        <p:par>
                          <p:cTn id="29" fill="hold">
                            <p:stCondLst>
                              <p:cond delay="2500"/>
                            </p:stCondLst>
                            <p:childTnLst>
                              <p:par>
                                <p:cTn id="30" presetID="0" presetClass="path" presetSubtype="0" accel="50000" decel="50000" fill="hold" nodeType="afterEffect">
                                  <p:stCondLst>
                                    <p:cond delay="0"/>
                                  </p:stCondLst>
                                  <p:childTnLst>
                                    <p:animMotion origin="layout" path="M -0.02057 -0.10209 C -0.02722 -0.10602 -0.03307 -0.11204 -0.03932 -0.1169 C -0.04271 -0.11945 -0.04636 -0.12037 -0.04974 -0.12246 C -0.05091 -0.12315 -0.05169 -0.12546 -0.05287 -0.12616 C -0.05417 -0.12709 -0.06354 -0.12963 -0.06432 -0.12986 C -0.07162 -0.13241 -0.07761 -0.13588 -0.08516 -0.13727 C -0.08972 -0.13935 -0.09414 -0.1419 -0.0987 -0.14468 C -0.10222 -0.14676 -0.10391 -0.1456 -0.10703 -0.14838 C -0.11289 -0.15347 -0.11823 -0.15857 -0.12474 -0.16134 C -0.12578 -0.1625 -0.12669 -0.16412 -0.12787 -0.16505 C -0.12891 -0.16597 -0.13008 -0.16597 -0.13099 -0.1669 C -0.1375 -0.17338 -0.14258 -0.18125 -0.14974 -0.18542 C -0.15287 -0.19097 -0.15599 -0.19653 -0.15912 -0.20209 C -0.16081 -0.20509 -0.16341 -0.20533 -0.16537 -0.20764 C -0.16849 -0.21597 -0.17383 -0.22269 -0.17787 -0.22986 C -0.18399 -0.24074 -0.18998 -0.25139 -0.19557 -0.2632 C -0.20365 -0.28033 -0.20729 -0.30556 -0.2112 -0.32616 C -0.21211 -0.33773 -0.2138 -0.34815 -0.21537 -0.35949 C -0.21563 -0.38634 -0.2125 -0.44815 -0.21953 -0.48542 C -0.2224 -0.53079 -0.22149 -0.57037 -0.23307 -0.61134 C -0.23503 -0.61806 -0.23672 -0.62778 -0.23932 -0.63357 C -0.24675 -0.6507 -0.24297 -0.63982 -0.2487 -0.64838 C -0.25248 -0.65394 -0.25638 -0.66227 -0.2612 -0.66505 C -0.27448 -0.67292 -0.28659 -0.67639 -0.30078 -0.67801 C -0.32878 -0.69468 -0.36094 -0.68056 -0.39037 -0.67616 C -0.41211 -0.6632 -0.42669 -0.67824 -0.44349 -0.69468 C -0.44623 -0.69722 -0.44961 -0.69815 -0.45182 -0.70209 C -0.45547 -0.70857 -0.45821 -0.71088 -0.46328 -0.7132 C -0.46732 -0.72037 -0.4724 -0.72153 -0.47682 -0.72801 C -0.48099 -0.73426 -0.48451 -0.73704 -0.48932 -0.74283 C -0.49141 -0.74537 -0.4944 -0.74445 -0.49662 -0.74653 C -0.50313 -0.75301 -0.50612 -0.75625 -0.51328 -0.75949 C -0.51862 -0.76574 -0.52578 -0.76783 -0.53203 -0.7706 C -0.54219 -0.78264 -0.57383 -0.77778 -0.57787 -0.77801 C -0.58867 -0.78449 -0.57656 -0.77801 -0.60391 -0.77801 C -0.65287 -0.77801 -0.70182 -0.77917 -0.75078 -0.77986 C -0.76094 -0.78588 -0.76992 -0.79722 -0.77995 -0.80394 C -0.78334 -0.80625 -0.78568 -0.81134 -0.78932 -0.81134 " pathEditMode="relative" ptsTypes="fffffffffffffffffffffffffffffffffffffA">
                                      <p:cBhvr>
                                        <p:cTn id="31" dur="2000" fill="hold"/>
                                        <p:tgtEl>
                                          <p:spTgt spid="9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0" y="544744"/>
            <a:ext cx="9144000" cy="900246"/>
          </a:xfrm>
          <a:prstGeom prst="rect">
            <a:avLst/>
          </a:prstGeom>
          <a:noFill/>
        </p:spPr>
        <p:txBody>
          <a:bodyPr wrap="square" lIns="68580" tIns="34290" rIns="68580" bIns="34290" rtlCol="0">
            <a:spAutoFit/>
          </a:bodyPr>
          <a:lstStyle>
            <a:defPPr>
              <a:defRPr lang="zh-CN"/>
            </a:defPPr>
            <a:lvl1pPr>
              <a:defRPr sz="19900" b="1">
                <a:solidFill>
                  <a:srgbClr val="5FCACB"/>
                </a:solidFill>
              </a:defRPr>
            </a:lvl1pPr>
          </a:lstStyle>
          <a:p>
            <a:pPr algn="ctr"/>
            <a:r>
              <a:rPr lang="zh-CN" altLang="en-US" sz="5400" dirty="0" smtClean="0">
                <a:solidFill>
                  <a:schemeClr val="accent1"/>
                </a:solidFill>
                <a:latin typeface="隶书" panose="02010509060101010101" pitchFamily="49" charset="-122"/>
                <a:ea typeface="隶书" panose="02010509060101010101" pitchFamily="49" charset="-122"/>
              </a:rPr>
              <a:t>第三章 生命起源和生物进化</a:t>
            </a:r>
            <a:endParaRPr lang="zh-CN" altLang="en-US" sz="5400" dirty="0">
              <a:solidFill>
                <a:schemeClr val="accent1"/>
              </a:solidFill>
              <a:latin typeface="隶书" panose="02010509060101010101" pitchFamily="49" charset="-122"/>
              <a:ea typeface="隶书" panose="02010509060101010101" pitchFamily="49" charset="-122"/>
            </a:endParaRPr>
          </a:p>
        </p:txBody>
      </p:sp>
      <p:sp>
        <p:nvSpPr>
          <p:cNvPr id="64" name="文本框 78"/>
          <p:cNvSpPr txBox="1"/>
          <p:nvPr/>
        </p:nvSpPr>
        <p:spPr>
          <a:xfrm>
            <a:off x="2231063" y="1955576"/>
            <a:ext cx="4793620" cy="577081"/>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3300" dirty="0" smtClean="0">
                <a:solidFill>
                  <a:schemeClr val="accent1"/>
                </a:solidFill>
              </a:rPr>
              <a:t>第二节　生物进化的历程</a:t>
            </a:r>
            <a:endParaRPr lang="zh-CN" altLang="en-US" sz="3300" dirty="0" smtClean="0">
              <a:solidFill>
                <a:schemeClr val="accent1"/>
              </a:solidFill>
            </a:endParaRPr>
          </a:p>
        </p:txBody>
      </p:sp>
      <p:pic>
        <p:nvPicPr>
          <p:cNvPr id="25" name="Picture 12" descr="clouds1.png"/>
          <p:cNvPicPr>
            <a:picLocks noChangeAspect="1"/>
          </p:cNvPicPr>
          <p:nvPr/>
        </p:nvPicPr>
        <p:blipFill>
          <a:blip r:embed="rId1" cstate="print"/>
          <a:stretch>
            <a:fillRect/>
          </a:stretch>
        </p:blipFill>
        <p:spPr>
          <a:xfrm>
            <a:off x="1821839" y="3015674"/>
            <a:ext cx="4771653" cy="827958"/>
          </a:xfrm>
          <a:prstGeom prst="rect">
            <a:avLst/>
          </a:prstGeom>
        </p:spPr>
      </p:pic>
      <p:pic>
        <p:nvPicPr>
          <p:cNvPr id="26" name="Picture 10" descr="field1.png"/>
          <p:cNvPicPr>
            <a:picLocks noChangeAspect="1"/>
          </p:cNvPicPr>
          <p:nvPr/>
        </p:nvPicPr>
        <p:blipFill>
          <a:blip r:embed="rId2" cstate="print"/>
          <a:stretch>
            <a:fillRect/>
          </a:stretch>
        </p:blipFill>
        <p:spPr>
          <a:xfrm>
            <a:off x="88457" y="3838045"/>
            <a:ext cx="8916747" cy="1354442"/>
          </a:xfrm>
          <a:prstGeom prst="rect">
            <a:avLst/>
          </a:prstGeom>
        </p:spPr>
      </p:pic>
      <p:pic>
        <p:nvPicPr>
          <p:cNvPr id="27" name="Picture 11" descr="server.png"/>
          <p:cNvPicPr>
            <a:picLocks noChangeAspect="1"/>
          </p:cNvPicPr>
          <p:nvPr/>
        </p:nvPicPr>
        <p:blipFill>
          <a:blip r:embed="rId3" cstate="print"/>
          <a:stretch>
            <a:fillRect/>
          </a:stretch>
        </p:blipFill>
        <p:spPr>
          <a:xfrm>
            <a:off x="2759528" y="3294761"/>
            <a:ext cx="3559629" cy="195487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9" presetClass="entr" presetSubtype="0" fill="hold" grpId="0" nodeType="afterEffect">
                                  <p:stCondLst>
                                    <p:cond delay="0"/>
                                  </p:stCondLst>
                                  <p:iterate type="lt">
                                    <p:tmPct val="0"/>
                                  </p:iterate>
                                  <p:childTnLst>
                                    <p:set>
                                      <p:cBhvr>
                                        <p:cTn id="19" dur="1" fill="hold">
                                          <p:stCondLst>
                                            <p:cond delay="0"/>
                                          </p:stCondLst>
                                        </p:cTn>
                                        <p:tgtEl>
                                          <p:spTgt spid="62"/>
                                        </p:tgtEl>
                                        <p:attrNameLst>
                                          <p:attrName>style.visibility</p:attrName>
                                        </p:attrNameLst>
                                      </p:cBhvr>
                                      <p:to>
                                        <p:strVal val="visible"/>
                                      </p:to>
                                    </p:set>
                                    <p:anim calcmode="lin" valueType="num">
                                      <p:cBhvr>
                                        <p:cTn id="20" dur="1000" fill="hold"/>
                                        <p:tgtEl>
                                          <p:spTgt spid="62"/>
                                        </p:tgtEl>
                                        <p:attrNameLst>
                                          <p:attrName>ppt_x</p:attrName>
                                        </p:attrNameLst>
                                      </p:cBhvr>
                                      <p:tavLst>
                                        <p:tav tm="0">
                                          <p:val>
                                            <p:strVal val="#ppt_x-.2"/>
                                          </p:val>
                                        </p:tav>
                                        <p:tav tm="100000">
                                          <p:val>
                                            <p:strVal val="#ppt_x"/>
                                          </p:val>
                                        </p:tav>
                                      </p:tavLst>
                                    </p:anim>
                                    <p:anim calcmode="lin" valueType="num">
                                      <p:cBhvr>
                                        <p:cTn id="21"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2" dur="1000"/>
                                        <p:tgtEl>
                                          <p:spTgt spid="62"/>
                                        </p:tgtEl>
                                      </p:cBhvr>
                                    </p:animEffect>
                                  </p:childTnLst>
                                </p:cTn>
                              </p:par>
                              <p:par>
                                <p:cTn id="23" presetID="29" presetClass="entr" presetSubtype="0" fill="hold" grpId="0" nodeType="withEffect">
                                  <p:stCondLst>
                                    <p:cond delay="0"/>
                                  </p:stCondLst>
                                  <p:iterate type="lt">
                                    <p:tmPct val="0"/>
                                  </p:iterate>
                                  <p:childTnLst>
                                    <p:set>
                                      <p:cBhvr>
                                        <p:cTn id="24" dur="1" fill="hold">
                                          <p:stCondLst>
                                            <p:cond delay="0"/>
                                          </p:stCondLst>
                                        </p:cTn>
                                        <p:tgtEl>
                                          <p:spTgt spid="64"/>
                                        </p:tgtEl>
                                        <p:attrNameLst>
                                          <p:attrName>style.visibility</p:attrName>
                                        </p:attrNameLst>
                                      </p:cBhvr>
                                      <p:to>
                                        <p:strVal val="visible"/>
                                      </p:to>
                                    </p:set>
                                    <p:anim calcmode="lin" valueType="num">
                                      <p:cBhvr>
                                        <p:cTn id="25" dur="1000" fill="hold"/>
                                        <p:tgtEl>
                                          <p:spTgt spid="64"/>
                                        </p:tgtEl>
                                        <p:attrNameLst>
                                          <p:attrName>ppt_x</p:attrName>
                                        </p:attrNameLst>
                                      </p:cBhvr>
                                      <p:tavLst>
                                        <p:tav tm="0">
                                          <p:val>
                                            <p:strVal val="#ppt_x-.2"/>
                                          </p:val>
                                        </p:tav>
                                        <p:tav tm="100000">
                                          <p:val>
                                            <p:strVal val="#ppt_x"/>
                                          </p:val>
                                        </p:tav>
                                      </p:tavLst>
                                    </p:anim>
                                    <p:anim calcmode="lin" valueType="num">
                                      <p:cBhvr>
                                        <p:cTn id="26" dur="10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23" name="图片 22" descr="图片6.png"/>
          <p:cNvPicPr>
            <a:picLocks noChangeAspect="1"/>
          </p:cNvPicPr>
          <p:nvPr/>
        </p:nvPicPr>
        <p:blipFill>
          <a:blip r:embed="rId3"/>
          <a:stretch>
            <a:fillRect/>
          </a:stretch>
        </p:blipFill>
        <p:spPr>
          <a:xfrm>
            <a:off x="23279" y="188676"/>
            <a:ext cx="1545814" cy="655800"/>
          </a:xfrm>
          <a:prstGeom prst="rect">
            <a:avLst/>
          </a:prstGeom>
        </p:spPr>
      </p:pic>
      <p:sp>
        <p:nvSpPr>
          <p:cNvPr id="12" name="矩形 11"/>
          <p:cNvSpPr/>
          <p:nvPr/>
        </p:nvSpPr>
        <p:spPr>
          <a:xfrm>
            <a:off x="1041292" y="2840617"/>
            <a:ext cx="7322275" cy="530915"/>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鸟的骨骼化石           恐龙蛋化石               恐龙脚印化石</a:t>
            </a:r>
            <a:endParaRPr lang="zh-CN" altLang="en-US" sz="2000" dirty="0" smtClean="0">
              <a:latin typeface="微软雅黑" panose="020B0503020204020204" pitchFamily="34" charset="-122"/>
              <a:ea typeface="微软雅黑" panose="020B0503020204020204" pitchFamily="34" charset="-122"/>
            </a:endParaRPr>
          </a:p>
        </p:txBody>
      </p:sp>
      <p:pic>
        <p:nvPicPr>
          <p:cNvPr id="8" name="cj246.jpg" descr="id:2147504496;FounderCES"/>
          <p:cNvPicPr/>
          <p:nvPr/>
        </p:nvPicPr>
        <p:blipFill>
          <a:blip r:embed="rId4"/>
          <a:stretch>
            <a:fillRect/>
          </a:stretch>
        </p:blipFill>
        <p:spPr>
          <a:xfrm>
            <a:off x="1141290" y="1395722"/>
            <a:ext cx="1666974" cy="604528"/>
          </a:xfrm>
          <a:prstGeom prst="rect">
            <a:avLst/>
          </a:prstGeom>
        </p:spPr>
      </p:pic>
      <p:pic>
        <p:nvPicPr>
          <p:cNvPr id="9" name="cj247.jpg" descr="id:2147504503;FounderCES"/>
          <p:cNvPicPr/>
          <p:nvPr/>
        </p:nvPicPr>
        <p:blipFill>
          <a:blip r:embed="rId5"/>
          <a:stretch>
            <a:fillRect/>
          </a:stretch>
        </p:blipFill>
        <p:spPr>
          <a:xfrm>
            <a:off x="3268530" y="1160184"/>
            <a:ext cx="1663642" cy="1350906"/>
          </a:xfrm>
          <a:prstGeom prst="rect">
            <a:avLst/>
          </a:prstGeom>
        </p:spPr>
      </p:pic>
      <p:pic>
        <p:nvPicPr>
          <p:cNvPr id="10" name="cj248.jpg" descr="id:2147504510;FounderCES"/>
          <p:cNvPicPr/>
          <p:nvPr/>
        </p:nvPicPr>
        <p:blipFill>
          <a:blip r:embed="rId6"/>
          <a:stretch>
            <a:fillRect/>
          </a:stretch>
        </p:blipFill>
        <p:spPr>
          <a:xfrm>
            <a:off x="5793300" y="1314450"/>
            <a:ext cx="1666974" cy="10476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9"/>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26" name="图片 25" descr="图片2.png"/>
          <p:cNvPicPr>
            <a:picLocks noChangeAspect="1"/>
          </p:cNvPicPr>
          <p:nvPr/>
        </p:nvPicPr>
        <p:blipFill>
          <a:blip r:embed="rId3"/>
          <a:stretch>
            <a:fillRect/>
          </a:stretch>
        </p:blipFill>
        <p:spPr>
          <a:xfrm>
            <a:off x="108027" y="62788"/>
            <a:ext cx="1561357" cy="625405"/>
          </a:xfrm>
          <a:prstGeom prst="rect">
            <a:avLst/>
          </a:prstGeom>
        </p:spPr>
      </p:pic>
      <p:sp>
        <p:nvSpPr>
          <p:cNvPr id="6" name="矩形 5"/>
          <p:cNvSpPr/>
          <p:nvPr/>
        </p:nvSpPr>
        <p:spPr>
          <a:xfrm>
            <a:off x="852407" y="1223033"/>
            <a:ext cx="7137163" cy="1861535"/>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地球上各种生物并非是在同一时期出现的</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而是有早有晚</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它们有的一直繁衍下来</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有的却灭绝了。各类生物化石在地层中按照一定顺序出现的事实证明</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现代的各种各样的生物是经过漫长的年代逐渐进化而来的。</a:t>
            </a:r>
            <a:endParaRPr lang="zh-CN" altLang="en-US"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2" presetClass="entr" presetSubtype="4"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slide(fromBottom)">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893284" y="761289"/>
            <a:ext cx="7537142" cy="4169859"/>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口诀记忆法</a:t>
            </a:r>
            <a:r>
              <a:rPr lang="en-US" altLang="zh-CN"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rPr>
              <a:t>地层形成有早晚</a:t>
            </a:r>
            <a:r>
              <a:rPr lang="en-US" altLang="zh-CN"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rPr>
              <a:t>化石形成有特点。</a:t>
            </a:r>
            <a:endParaRPr lang="zh-CN" altLang="en-US" sz="2000" dirty="0" smtClean="0">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rPr>
              <a:t>地层越深越简单</a:t>
            </a:r>
            <a:r>
              <a:rPr lang="en-US" altLang="zh-CN"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rPr>
              <a:t>生物年代越久远。</a:t>
            </a:r>
            <a:endParaRPr lang="zh-CN" altLang="en-US" sz="2000" dirty="0" smtClean="0">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rPr>
              <a:t>由深到浅变复杂</a:t>
            </a:r>
            <a:r>
              <a:rPr lang="en-US" altLang="zh-CN"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rPr>
              <a:t>生物进化是必然。</a:t>
            </a:r>
            <a:endParaRPr lang="zh-CN" altLang="en-US" sz="2000" dirty="0" smtClean="0">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rPr>
              <a:t>化石证据最直接</a:t>
            </a:r>
            <a:r>
              <a:rPr lang="en-US" altLang="zh-CN"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rPr>
              <a:t>学好生物也不难。</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72834" y="23546"/>
            <a:ext cx="1631744" cy="7038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573244" y="1218489"/>
            <a:ext cx="7537142" cy="2323200"/>
          </a:xfrm>
          <a:prstGeom prst="rect">
            <a:avLst/>
          </a:prstGeom>
        </p:spPr>
        <p:txBody>
          <a:bodyPr wrap="square" lIns="68580" tIns="34290" rIns="68580" bIns="34290">
            <a:spAutoFit/>
          </a:bodyPr>
          <a:lstStyle/>
          <a:p>
            <a:pPr>
              <a:lnSpc>
                <a:spcPct val="150000"/>
              </a:lnSpc>
            </a:pPr>
            <a:r>
              <a:rPr lang="en-US" altLang="zh-CN" sz="2000" dirty="0" smtClean="0">
                <a:latin typeface="微软雅黑" panose="020B0503020204020204" pitchFamily="34" charset="-122"/>
                <a:ea typeface="微软雅黑" panose="020B0503020204020204" pitchFamily="34" charset="-122"/>
              </a:rPr>
              <a:t>1861</a:t>
            </a:r>
            <a:r>
              <a:rPr lang="zh-CN" altLang="en-US" sz="2000" dirty="0" smtClean="0">
                <a:latin typeface="微软雅黑" panose="020B0503020204020204" pitchFamily="34" charset="-122"/>
                <a:ea typeface="微软雅黑" panose="020B0503020204020204" pitchFamily="34" charset="-122"/>
              </a:rPr>
              <a:t>年</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在德国发现了一种动物的化石</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科学家把这种动物叫作始祖鸟。始祖鸟的大小和乌鸦差不多</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被覆羽毛</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它具有和鸟的翅膀一样的前肢</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但前肢的末端还有指</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指的末端有爪</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它的嘴里有牙齿</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但嘴的外形像鸟喙。也就是说</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它的身体结构既和爬行动物有相同之处</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又和鸟类有相同之处。</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35316" y="23546"/>
            <a:ext cx="1706780" cy="7038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1628678" y="1810733"/>
            <a:ext cx="6509481" cy="530915"/>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生物进化到现在</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适应环境的低等的生物仍然存在。</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108027" y="44293"/>
            <a:ext cx="1561357" cy="66239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790414" y="1047039"/>
            <a:ext cx="7324886" cy="1861535"/>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蕨类植物进化成为种子植物</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包括裸子植物和被子植物</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它们的生殖完全脱离了水的限制</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更加适应陆地生活。</a:t>
            </a:r>
            <a:endParaRPr lang="zh-CN" altLang="en-US" sz="2000" dirty="0" smtClean="0">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rPr>
              <a:t>在脊椎动物的进化中</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爬行类的一支进化成鸟类</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另一支进化成哺乳类</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而并非爬行类→鸟类→哺乳类。</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59122" y="23546"/>
            <a:ext cx="1659168" cy="7038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13" name="图片 12" descr="图片7.png"/>
          <p:cNvPicPr>
            <a:picLocks noChangeAspect="1"/>
          </p:cNvPicPr>
          <p:nvPr/>
        </p:nvPicPr>
        <p:blipFill>
          <a:blip r:embed="rId3"/>
          <a:stretch>
            <a:fillRect/>
          </a:stretch>
        </p:blipFill>
        <p:spPr>
          <a:xfrm>
            <a:off x="42099" y="182391"/>
            <a:ext cx="1376307" cy="583888"/>
          </a:xfrm>
          <a:prstGeom prst="rect">
            <a:avLst/>
          </a:prstGeom>
        </p:spPr>
      </p:pic>
      <p:pic>
        <p:nvPicPr>
          <p:cNvPr id="10" name="gc175.jpg" descr="id:2147504631;FounderCES"/>
          <p:cNvPicPr/>
          <p:nvPr/>
        </p:nvPicPr>
        <p:blipFill>
          <a:blip r:embed="rId4">
            <a:clrChange>
              <a:clrFrom>
                <a:srgbClr val="FFFFFF"/>
              </a:clrFrom>
              <a:clrTo>
                <a:srgbClr val="FFFFFF">
                  <a:alpha val="0"/>
                </a:srgbClr>
              </a:clrTo>
            </a:clrChange>
          </a:blip>
          <a:stretch>
            <a:fillRect/>
          </a:stretch>
        </p:blipFill>
        <p:spPr>
          <a:xfrm>
            <a:off x="2836170" y="1577609"/>
            <a:ext cx="2478780" cy="164124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549415" y="819792"/>
            <a:ext cx="8091665" cy="3762568"/>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在我们的地球上</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曾经有很多生物种类出现后又消失了</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这是一个生物演化史中的必然阶段。但是像恐龙这样一个庞大的占统治地位的家族</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为什么会突然之间就从地球上消失了</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这不能不引起我们的种种猜测。在</a:t>
            </a:r>
            <a:r>
              <a:rPr lang="en-US" altLang="zh-CN" sz="2000" dirty="0" smtClean="0">
                <a:latin typeface="微软雅黑" panose="020B0503020204020204" pitchFamily="34" charset="-122"/>
                <a:ea typeface="微软雅黑" panose="020B0503020204020204" pitchFamily="34" charset="-122"/>
              </a:rPr>
              <a:t>6500</a:t>
            </a:r>
            <a:r>
              <a:rPr lang="zh-CN" altLang="en-US" sz="2000" dirty="0" smtClean="0">
                <a:latin typeface="微软雅黑" panose="020B0503020204020204" pitchFamily="34" charset="-122"/>
                <a:ea typeface="微软雅黑" panose="020B0503020204020204" pitchFamily="34" charset="-122"/>
              </a:rPr>
              <a:t>万年前白垩纪末期的地球上究竟发生了什么</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使得恐龙和另外一大批生物统统死去</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科学家们对此一直争论不休。有的说是地球在</a:t>
            </a:r>
            <a:r>
              <a:rPr lang="en-US" altLang="zh-CN" sz="2000" dirty="0" smtClean="0">
                <a:latin typeface="微软雅黑" panose="020B0503020204020204" pitchFamily="34" charset="-122"/>
                <a:ea typeface="微软雅黑" panose="020B0503020204020204" pitchFamily="34" charset="-122"/>
              </a:rPr>
              <a:t>6500</a:t>
            </a:r>
            <a:r>
              <a:rPr lang="zh-CN" altLang="en-US" sz="2000" dirty="0" smtClean="0">
                <a:latin typeface="微软雅黑" panose="020B0503020204020204" pitchFamily="34" charset="-122"/>
                <a:ea typeface="微软雅黑" panose="020B0503020204020204" pitchFamily="34" charset="-122"/>
              </a:rPr>
              <a:t>万年前发生了地质上的造山运动</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有的说是超新星爆发引起地球气候发生强烈变化</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温度骤然升高后又降得很低的缘故。总之</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真可谓是五花八门</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无奇不有。但是</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普遍被大家认可的是陨石撞击说。</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108027" y="31992"/>
            <a:ext cx="1561357" cy="68699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0" y="544744"/>
            <a:ext cx="9144000" cy="900246"/>
          </a:xfrm>
          <a:prstGeom prst="rect">
            <a:avLst/>
          </a:prstGeom>
          <a:noFill/>
        </p:spPr>
        <p:txBody>
          <a:bodyPr wrap="square" lIns="68580" tIns="34290" rIns="68580" bIns="34290" rtlCol="0">
            <a:spAutoFit/>
          </a:bodyPr>
          <a:lstStyle>
            <a:defPPr>
              <a:defRPr lang="zh-CN"/>
            </a:defPPr>
            <a:lvl1pPr>
              <a:defRPr sz="19900" b="1">
                <a:solidFill>
                  <a:srgbClr val="5FCACB"/>
                </a:solidFill>
              </a:defRPr>
            </a:lvl1pPr>
          </a:lstStyle>
          <a:p>
            <a:pPr algn="ctr"/>
            <a:r>
              <a:rPr lang="zh-CN" altLang="en-US" sz="5400" dirty="0" smtClean="0">
                <a:solidFill>
                  <a:schemeClr val="accent1"/>
                </a:solidFill>
                <a:latin typeface="隶书" panose="02010509060101010101" pitchFamily="49" charset="-122"/>
                <a:ea typeface="隶书" panose="02010509060101010101" pitchFamily="49" charset="-122"/>
              </a:rPr>
              <a:t>第三章 生命起源和生物进化</a:t>
            </a:r>
            <a:endParaRPr lang="zh-CN" altLang="en-US" sz="5400" dirty="0">
              <a:solidFill>
                <a:schemeClr val="accent1"/>
              </a:solidFill>
              <a:latin typeface="隶书" panose="02010509060101010101" pitchFamily="49" charset="-122"/>
              <a:ea typeface="隶书" panose="02010509060101010101" pitchFamily="49" charset="-122"/>
            </a:endParaRPr>
          </a:p>
        </p:txBody>
      </p:sp>
      <p:sp>
        <p:nvSpPr>
          <p:cNvPr id="64" name="文本框 78"/>
          <p:cNvSpPr txBox="1"/>
          <p:nvPr/>
        </p:nvSpPr>
        <p:spPr>
          <a:xfrm>
            <a:off x="2231063" y="1955576"/>
            <a:ext cx="4793620" cy="577081"/>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3300" dirty="0" smtClean="0">
                <a:solidFill>
                  <a:schemeClr val="accent1"/>
                </a:solidFill>
              </a:rPr>
              <a:t>第三节　生物进化的原因</a:t>
            </a:r>
            <a:endParaRPr lang="zh-CN" altLang="en-US" sz="3300" dirty="0" smtClean="0">
              <a:solidFill>
                <a:schemeClr val="accent1"/>
              </a:solidFill>
            </a:endParaRPr>
          </a:p>
        </p:txBody>
      </p:sp>
      <p:pic>
        <p:nvPicPr>
          <p:cNvPr id="25" name="Picture 12" descr="clouds1.png"/>
          <p:cNvPicPr>
            <a:picLocks noChangeAspect="1"/>
          </p:cNvPicPr>
          <p:nvPr/>
        </p:nvPicPr>
        <p:blipFill>
          <a:blip r:embed="rId1" cstate="print"/>
          <a:stretch>
            <a:fillRect/>
          </a:stretch>
        </p:blipFill>
        <p:spPr>
          <a:xfrm>
            <a:off x="1821839" y="3015674"/>
            <a:ext cx="4771653" cy="827958"/>
          </a:xfrm>
          <a:prstGeom prst="rect">
            <a:avLst/>
          </a:prstGeom>
        </p:spPr>
      </p:pic>
      <p:pic>
        <p:nvPicPr>
          <p:cNvPr id="26" name="Picture 10" descr="field1.png"/>
          <p:cNvPicPr>
            <a:picLocks noChangeAspect="1"/>
          </p:cNvPicPr>
          <p:nvPr/>
        </p:nvPicPr>
        <p:blipFill>
          <a:blip r:embed="rId2" cstate="print"/>
          <a:stretch>
            <a:fillRect/>
          </a:stretch>
        </p:blipFill>
        <p:spPr>
          <a:xfrm>
            <a:off x="88457" y="3838045"/>
            <a:ext cx="8916747" cy="1354442"/>
          </a:xfrm>
          <a:prstGeom prst="rect">
            <a:avLst/>
          </a:prstGeom>
        </p:spPr>
      </p:pic>
      <p:pic>
        <p:nvPicPr>
          <p:cNvPr id="27" name="Picture 11" descr="server.png"/>
          <p:cNvPicPr>
            <a:picLocks noChangeAspect="1"/>
          </p:cNvPicPr>
          <p:nvPr/>
        </p:nvPicPr>
        <p:blipFill>
          <a:blip r:embed="rId3" cstate="print"/>
          <a:stretch>
            <a:fillRect/>
          </a:stretch>
        </p:blipFill>
        <p:spPr>
          <a:xfrm>
            <a:off x="2759528" y="3294761"/>
            <a:ext cx="3559629" cy="195487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9" presetClass="entr" presetSubtype="0" fill="hold" grpId="0" nodeType="afterEffect">
                                  <p:stCondLst>
                                    <p:cond delay="0"/>
                                  </p:stCondLst>
                                  <p:iterate type="lt">
                                    <p:tmPct val="0"/>
                                  </p:iterate>
                                  <p:childTnLst>
                                    <p:set>
                                      <p:cBhvr>
                                        <p:cTn id="19" dur="1" fill="hold">
                                          <p:stCondLst>
                                            <p:cond delay="0"/>
                                          </p:stCondLst>
                                        </p:cTn>
                                        <p:tgtEl>
                                          <p:spTgt spid="62"/>
                                        </p:tgtEl>
                                        <p:attrNameLst>
                                          <p:attrName>style.visibility</p:attrName>
                                        </p:attrNameLst>
                                      </p:cBhvr>
                                      <p:to>
                                        <p:strVal val="visible"/>
                                      </p:to>
                                    </p:set>
                                    <p:anim calcmode="lin" valueType="num">
                                      <p:cBhvr>
                                        <p:cTn id="20" dur="1000" fill="hold"/>
                                        <p:tgtEl>
                                          <p:spTgt spid="62"/>
                                        </p:tgtEl>
                                        <p:attrNameLst>
                                          <p:attrName>ppt_x</p:attrName>
                                        </p:attrNameLst>
                                      </p:cBhvr>
                                      <p:tavLst>
                                        <p:tav tm="0">
                                          <p:val>
                                            <p:strVal val="#ppt_x-.2"/>
                                          </p:val>
                                        </p:tav>
                                        <p:tav tm="100000">
                                          <p:val>
                                            <p:strVal val="#ppt_x"/>
                                          </p:val>
                                        </p:tav>
                                      </p:tavLst>
                                    </p:anim>
                                    <p:anim calcmode="lin" valueType="num">
                                      <p:cBhvr>
                                        <p:cTn id="21"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2" dur="1000"/>
                                        <p:tgtEl>
                                          <p:spTgt spid="62"/>
                                        </p:tgtEl>
                                      </p:cBhvr>
                                    </p:animEffect>
                                  </p:childTnLst>
                                </p:cTn>
                              </p:par>
                              <p:par>
                                <p:cTn id="23" presetID="29" presetClass="entr" presetSubtype="0" fill="hold" grpId="0" nodeType="withEffect">
                                  <p:stCondLst>
                                    <p:cond delay="0"/>
                                  </p:stCondLst>
                                  <p:iterate type="lt">
                                    <p:tmPct val="0"/>
                                  </p:iterate>
                                  <p:childTnLst>
                                    <p:set>
                                      <p:cBhvr>
                                        <p:cTn id="24" dur="1" fill="hold">
                                          <p:stCondLst>
                                            <p:cond delay="0"/>
                                          </p:stCondLst>
                                        </p:cTn>
                                        <p:tgtEl>
                                          <p:spTgt spid="64"/>
                                        </p:tgtEl>
                                        <p:attrNameLst>
                                          <p:attrName>style.visibility</p:attrName>
                                        </p:attrNameLst>
                                      </p:cBhvr>
                                      <p:to>
                                        <p:strVal val="visible"/>
                                      </p:to>
                                    </p:set>
                                    <p:anim calcmode="lin" valueType="num">
                                      <p:cBhvr>
                                        <p:cTn id="25" dur="1000" fill="hold"/>
                                        <p:tgtEl>
                                          <p:spTgt spid="64"/>
                                        </p:tgtEl>
                                        <p:attrNameLst>
                                          <p:attrName>ppt_x</p:attrName>
                                        </p:attrNameLst>
                                      </p:cBhvr>
                                      <p:tavLst>
                                        <p:tav tm="0">
                                          <p:val>
                                            <p:strVal val="#ppt_x-.2"/>
                                          </p:val>
                                        </p:tav>
                                        <p:tav tm="100000">
                                          <p:val>
                                            <p:strVal val="#ppt_x"/>
                                          </p:val>
                                        </p:tav>
                                      </p:tavLst>
                                    </p:anim>
                                    <p:anim calcmode="lin" valueType="num">
                                      <p:cBhvr>
                                        <p:cTn id="26" dur="10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0" y="544744"/>
            <a:ext cx="9144000" cy="900246"/>
          </a:xfrm>
          <a:prstGeom prst="rect">
            <a:avLst/>
          </a:prstGeom>
          <a:noFill/>
        </p:spPr>
        <p:txBody>
          <a:bodyPr wrap="square" lIns="68580" tIns="34290" rIns="68580" bIns="34290" rtlCol="0">
            <a:spAutoFit/>
          </a:bodyPr>
          <a:lstStyle>
            <a:defPPr>
              <a:defRPr lang="zh-CN"/>
            </a:defPPr>
            <a:lvl1pPr>
              <a:defRPr sz="19900" b="1">
                <a:solidFill>
                  <a:srgbClr val="5FCACB"/>
                </a:solidFill>
              </a:defRPr>
            </a:lvl1pPr>
          </a:lstStyle>
          <a:p>
            <a:pPr algn="ctr"/>
            <a:r>
              <a:rPr lang="zh-CN" altLang="en-US" sz="5400" dirty="0" smtClean="0">
                <a:solidFill>
                  <a:schemeClr val="accent1"/>
                </a:solidFill>
                <a:latin typeface="隶书" panose="02010509060101010101" pitchFamily="49" charset="-122"/>
                <a:ea typeface="隶书" panose="02010509060101010101" pitchFamily="49" charset="-122"/>
              </a:rPr>
              <a:t>第三章 生命起源和生物进化</a:t>
            </a:r>
            <a:endParaRPr lang="zh-CN" altLang="en-US" sz="5400" dirty="0">
              <a:solidFill>
                <a:schemeClr val="accent1"/>
              </a:solidFill>
              <a:latin typeface="隶书" panose="02010509060101010101" pitchFamily="49" charset="-122"/>
              <a:ea typeface="隶书" panose="02010509060101010101" pitchFamily="49" charset="-122"/>
            </a:endParaRPr>
          </a:p>
        </p:txBody>
      </p:sp>
      <p:sp>
        <p:nvSpPr>
          <p:cNvPr id="64" name="文本框 78"/>
          <p:cNvSpPr txBox="1"/>
          <p:nvPr/>
        </p:nvSpPr>
        <p:spPr>
          <a:xfrm>
            <a:off x="2231063" y="1955576"/>
            <a:ext cx="5216813" cy="577081"/>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3300" dirty="0" smtClean="0">
                <a:solidFill>
                  <a:schemeClr val="accent1"/>
                </a:solidFill>
              </a:rPr>
              <a:t>第一节　地球上生命的起源</a:t>
            </a:r>
            <a:endParaRPr lang="zh-CN" altLang="en-US" sz="3300" dirty="0" smtClean="0">
              <a:solidFill>
                <a:schemeClr val="accent1"/>
              </a:solidFill>
            </a:endParaRPr>
          </a:p>
        </p:txBody>
      </p:sp>
      <p:pic>
        <p:nvPicPr>
          <p:cNvPr id="25" name="Picture 12" descr="clouds1.png"/>
          <p:cNvPicPr>
            <a:picLocks noChangeAspect="1"/>
          </p:cNvPicPr>
          <p:nvPr/>
        </p:nvPicPr>
        <p:blipFill>
          <a:blip r:embed="rId1" cstate="print"/>
          <a:stretch>
            <a:fillRect/>
          </a:stretch>
        </p:blipFill>
        <p:spPr>
          <a:xfrm>
            <a:off x="1821839" y="3015674"/>
            <a:ext cx="4771653" cy="827958"/>
          </a:xfrm>
          <a:prstGeom prst="rect">
            <a:avLst/>
          </a:prstGeom>
        </p:spPr>
      </p:pic>
      <p:pic>
        <p:nvPicPr>
          <p:cNvPr id="26" name="Picture 10" descr="field1.png"/>
          <p:cNvPicPr>
            <a:picLocks noChangeAspect="1"/>
          </p:cNvPicPr>
          <p:nvPr/>
        </p:nvPicPr>
        <p:blipFill>
          <a:blip r:embed="rId2" cstate="print"/>
          <a:stretch>
            <a:fillRect/>
          </a:stretch>
        </p:blipFill>
        <p:spPr>
          <a:xfrm>
            <a:off x="88457" y="3838045"/>
            <a:ext cx="8916747" cy="1354442"/>
          </a:xfrm>
          <a:prstGeom prst="rect">
            <a:avLst/>
          </a:prstGeom>
        </p:spPr>
      </p:pic>
      <p:pic>
        <p:nvPicPr>
          <p:cNvPr id="27" name="Picture 11" descr="server.png"/>
          <p:cNvPicPr>
            <a:picLocks noChangeAspect="1"/>
          </p:cNvPicPr>
          <p:nvPr/>
        </p:nvPicPr>
        <p:blipFill>
          <a:blip r:embed="rId3" cstate="print"/>
          <a:stretch>
            <a:fillRect/>
          </a:stretch>
        </p:blipFill>
        <p:spPr>
          <a:xfrm>
            <a:off x="2759528" y="3294761"/>
            <a:ext cx="3559629" cy="195487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9" presetClass="entr" presetSubtype="0" fill="hold" grpId="0" nodeType="afterEffect">
                                  <p:stCondLst>
                                    <p:cond delay="0"/>
                                  </p:stCondLst>
                                  <p:iterate type="lt">
                                    <p:tmPct val="0"/>
                                  </p:iterate>
                                  <p:childTnLst>
                                    <p:set>
                                      <p:cBhvr>
                                        <p:cTn id="19" dur="1" fill="hold">
                                          <p:stCondLst>
                                            <p:cond delay="0"/>
                                          </p:stCondLst>
                                        </p:cTn>
                                        <p:tgtEl>
                                          <p:spTgt spid="62"/>
                                        </p:tgtEl>
                                        <p:attrNameLst>
                                          <p:attrName>style.visibility</p:attrName>
                                        </p:attrNameLst>
                                      </p:cBhvr>
                                      <p:to>
                                        <p:strVal val="visible"/>
                                      </p:to>
                                    </p:set>
                                    <p:anim calcmode="lin" valueType="num">
                                      <p:cBhvr>
                                        <p:cTn id="20" dur="1000" fill="hold"/>
                                        <p:tgtEl>
                                          <p:spTgt spid="62"/>
                                        </p:tgtEl>
                                        <p:attrNameLst>
                                          <p:attrName>ppt_x</p:attrName>
                                        </p:attrNameLst>
                                      </p:cBhvr>
                                      <p:tavLst>
                                        <p:tav tm="0">
                                          <p:val>
                                            <p:strVal val="#ppt_x-.2"/>
                                          </p:val>
                                        </p:tav>
                                        <p:tav tm="100000">
                                          <p:val>
                                            <p:strVal val="#ppt_x"/>
                                          </p:val>
                                        </p:tav>
                                      </p:tavLst>
                                    </p:anim>
                                    <p:anim calcmode="lin" valueType="num">
                                      <p:cBhvr>
                                        <p:cTn id="21"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2" dur="1000"/>
                                        <p:tgtEl>
                                          <p:spTgt spid="62"/>
                                        </p:tgtEl>
                                      </p:cBhvr>
                                    </p:animEffect>
                                  </p:childTnLst>
                                </p:cTn>
                              </p:par>
                              <p:par>
                                <p:cTn id="23" presetID="29" presetClass="entr" presetSubtype="0" fill="hold" grpId="0" nodeType="withEffect">
                                  <p:stCondLst>
                                    <p:cond delay="0"/>
                                  </p:stCondLst>
                                  <p:iterate type="lt">
                                    <p:tmPct val="0"/>
                                  </p:iterate>
                                  <p:childTnLst>
                                    <p:set>
                                      <p:cBhvr>
                                        <p:cTn id="24" dur="1" fill="hold">
                                          <p:stCondLst>
                                            <p:cond delay="0"/>
                                          </p:stCondLst>
                                        </p:cTn>
                                        <p:tgtEl>
                                          <p:spTgt spid="64"/>
                                        </p:tgtEl>
                                        <p:attrNameLst>
                                          <p:attrName>style.visibility</p:attrName>
                                        </p:attrNameLst>
                                      </p:cBhvr>
                                      <p:to>
                                        <p:strVal val="visible"/>
                                      </p:to>
                                    </p:set>
                                    <p:anim calcmode="lin" valueType="num">
                                      <p:cBhvr>
                                        <p:cTn id="25" dur="1000" fill="hold"/>
                                        <p:tgtEl>
                                          <p:spTgt spid="64"/>
                                        </p:tgtEl>
                                        <p:attrNameLst>
                                          <p:attrName>ppt_x</p:attrName>
                                        </p:attrNameLst>
                                      </p:cBhvr>
                                      <p:tavLst>
                                        <p:tav tm="0">
                                          <p:val>
                                            <p:strVal val="#ppt_x-.2"/>
                                          </p:val>
                                        </p:tav>
                                        <p:tav tm="100000">
                                          <p:val>
                                            <p:strVal val="#ppt_x"/>
                                          </p:val>
                                        </p:tav>
                                      </p:tavLst>
                                    </p:anim>
                                    <p:anim calcmode="lin" valueType="num">
                                      <p:cBhvr>
                                        <p:cTn id="26" dur="10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23" name="图片 22" descr="图片6.png"/>
          <p:cNvPicPr>
            <a:picLocks noChangeAspect="1"/>
          </p:cNvPicPr>
          <p:nvPr/>
        </p:nvPicPr>
        <p:blipFill>
          <a:blip r:embed="rId3"/>
          <a:stretch>
            <a:fillRect/>
          </a:stretch>
        </p:blipFill>
        <p:spPr>
          <a:xfrm>
            <a:off x="23279" y="188676"/>
            <a:ext cx="1545814" cy="655800"/>
          </a:xfrm>
          <a:prstGeom prst="rect">
            <a:avLst/>
          </a:prstGeom>
        </p:spPr>
      </p:pic>
      <p:sp>
        <p:nvSpPr>
          <p:cNvPr id="12" name="矩形 11"/>
          <p:cNvSpPr/>
          <p:nvPr/>
        </p:nvSpPr>
        <p:spPr>
          <a:xfrm>
            <a:off x="891540" y="1046107"/>
            <a:ext cx="3060047" cy="478208"/>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保护色</a:t>
            </a:r>
            <a:r>
              <a:rPr lang="en-US" altLang="zh-CN"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p:txBody>
      </p:sp>
      <p:pic>
        <p:nvPicPr>
          <p:cNvPr id="7" name="cj260.jpg" descr="id:2147504928;FounderCES"/>
          <p:cNvPicPr/>
          <p:nvPr/>
        </p:nvPicPr>
        <p:blipFill>
          <a:blip r:embed="rId4"/>
          <a:stretch>
            <a:fillRect/>
          </a:stretch>
        </p:blipFill>
        <p:spPr>
          <a:xfrm>
            <a:off x="718380" y="1836179"/>
            <a:ext cx="2093400" cy="1569751"/>
          </a:xfrm>
          <a:prstGeom prst="rect">
            <a:avLst/>
          </a:prstGeom>
        </p:spPr>
      </p:pic>
      <p:pic>
        <p:nvPicPr>
          <p:cNvPr id="9" name="cj261.jpg" descr="id:2147504935;FounderCES"/>
          <p:cNvPicPr/>
          <p:nvPr/>
        </p:nvPicPr>
        <p:blipFill>
          <a:blip r:embed="rId5"/>
          <a:stretch>
            <a:fillRect/>
          </a:stretch>
        </p:blipFill>
        <p:spPr>
          <a:xfrm>
            <a:off x="3221550" y="1910340"/>
            <a:ext cx="2093400" cy="1399386"/>
          </a:xfrm>
          <a:prstGeom prst="rect">
            <a:avLst/>
          </a:prstGeom>
        </p:spPr>
      </p:pic>
      <p:pic>
        <p:nvPicPr>
          <p:cNvPr id="10" name="cj262.jpg" descr="id:2147504942;FounderCES"/>
          <p:cNvPicPr/>
          <p:nvPr/>
        </p:nvPicPr>
        <p:blipFill>
          <a:blip r:embed="rId6"/>
          <a:stretch>
            <a:fillRect/>
          </a:stretch>
        </p:blipFill>
        <p:spPr>
          <a:xfrm>
            <a:off x="5736150" y="1966230"/>
            <a:ext cx="2093400" cy="14035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9"/>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445771" y="1033657"/>
            <a:ext cx="5692140" cy="3300904"/>
          </a:xfrm>
          <a:prstGeom prst="rect">
            <a:avLst/>
          </a:prstGeom>
        </p:spPr>
        <p:txBody>
          <a:bodyPr wrap="square" lIns="68580" tIns="34290" rIns="68580" bIns="34290">
            <a:spAutoFit/>
          </a:bodyPr>
          <a:lstStyle/>
          <a:p>
            <a:pPr>
              <a:lnSpc>
                <a:spcPct val="150000"/>
              </a:lnSpc>
            </a:pPr>
            <a:r>
              <a:rPr lang="en-US" altLang="zh-CN" sz="2000" dirty="0" smtClean="0">
                <a:latin typeface="微软雅黑" panose="020B0503020204020204" pitchFamily="34" charset="-122"/>
                <a:ea typeface="微软雅黑" panose="020B0503020204020204" pitchFamily="34" charset="-122"/>
              </a:rPr>
              <a:t>(1)</a:t>
            </a:r>
            <a:r>
              <a:rPr lang="zh-CN" altLang="en-US" sz="2000" dirty="0" smtClean="0">
                <a:latin typeface="微软雅黑" panose="020B0503020204020204" pitchFamily="34" charset="-122"/>
                <a:ea typeface="微软雅黑" panose="020B0503020204020204" pitchFamily="34" charset="-122"/>
              </a:rPr>
              <a:t>警戒色</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某些有恶臭或毒刺的动物所具有的鲜艳色彩和斑纹</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叫作警戒色。警戒色的特点是色彩鲜艳、容易识别</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能够对敌害起到预先警示的作用</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因而有利于动物的自我保护。</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en-US" altLang="zh-CN" sz="2000" dirty="0" smtClean="0">
                <a:latin typeface="微软雅黑" panose="020B0503020204020204" pitchFamily="34" charset="-122"/>
                <a:ea typeface="微软雅黑" panose="020B0503020204020204" pitchFamily="34" charset="-122"/>
              </a:rPr>
              <a:t>(2)</a:t>
            </a:r>
            <a:r>
              <a:rPr lang="zh-CN" altLang="en-US" sz="2000" dirty="0" smtClean="0">
                <a:latin typeface="微软雅黑" panose="020B0503020204020204" pitchFamily="34" charset="-122"/>
                <a:ea typeface="微软雅黑" panose="020B0503020204020204" pitchFamily="34" charset="-122"/>
              </a:rPr>
              <a:t>拟态</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某些生物在进化过程中形成的外表形状或色泽斑纹</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与其他生物或非生物异常相似的状态</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叫作拟态。</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108027" y="31992"/>
            <a:ext cx="1561357" cy="686997"/>
          </a:xfrm>
          <a:prstGeom prst="rect">
            <a:avLst/>
          </a:prstGeom>
        </p:spPr>
      </p:pic>
      <p:pic>
        <p:nvPicPr>
          <p:cNvPr id="6" name="ss289.jpg" descr="id:2147504956;FounderCES"/>
          <p:cNvPicPr/>
          <p:nvPr/>
        </p:nvPicPr>
        <p:blipFill>
          <a:blip r:embed="rId4">
            <a:clrChange>
              <a:clrFrom>
                <a:srgbClr val="FFFFFF"/>
              </a:clrFrom>
              <a:clrTo>
                <a:srgbClr val="FFFFFF">
                  <a:alpha val="0"/>
                </a:srgbClr>
              </a:clrTo>
            </a:clrChange>
          </a:blip>
          <a:stretch>
            <a:fillRect/>
          </a:stretch>
        </p:blipFill>
        <p:spPr>
          <a:xfrm>
            <a:off x="6503040" y="1317423"/>
            <a:ext cx="1410562" cy="1145157"/>
          </a:xfrm>
          <a:prstGeom prst="rect">
            <a:avLst/>
          </a:prstGeom>
        </p:spPr>
      </p:pic>
      <p:pic>
        <p:nvPicPr>
          <p:cNvPr id="7" name="ss290.jpg" descr="id:2147504963;FounderCES"/>
          <p:cNvPicPr/>
          <p:nvPr/>
        </p:nvPicPr>
        <p:blipFill>
          <a:blip r:embed="rId5">
            <a:clrChange>
              <a:clrFrom>
                <a:srgbClr val="FFFFFF"/>
              </a:clrFrom>
              <a:clrTo>
                <a:srgbClr val="FFFFFF">
                  <a:alpha val="0"/>
                </a:srgbClr>
              </a:clrTo>
            </a:clrChange>
          </a:blip>
          <a:stretch>
            <a:fillRect/>
          </a:stretch>
        </p:blipFill>
        <p:spPr>
          <a:xfrm>
            <a:off x="6423210" y="3140660"/>
            <a:ext cx="1520640" cy="11351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903357" y="1214635"/>
            <a:ext cx="7051923" cy="476541"/>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长颈鹿的长颈是为了吃到高处的树叶经常伸长脖子所致吗</a:t>
            </a:r>
            <a:r>
              <a:rPr lang="en-US" altLang="zh-CN" sz="2000" dirty="0" smtClean="0">
                <a:latin typeface="微软雅黑" panose="020B0503020204020204" pitchFamily="34" charset="-122"/>
                <a:ea typeface="微软雅黑" panose="020B0503020204020204" pitchFamily="34" charset="-122"/>
              </a:rPr>
              <a:t>?</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91417" y="266664"/>
            <a:ext cx="1547818" cy="656650"/>
          </a:xfrm>
          <a:prstGeom prst="rect">
            <a:avLst/>
          </a:prstGeom>
        </p:spPr>
      </p:pic>
      <p:sp>
        <p:nvSpPr>
          <p:cNvPr id="6" name="矩形 5"/>
          <p:cNvSpPr/>
          <p:nvPr/>
        </p:nvSpPr>
        <p:spPr>
          <a:xfrm>
            <a:off x="815727" y="2007115"/>
            <a:ext cx="7051923" cy="1399870"/>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不是</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意愿不能决定进化方向。在长颈鹿长颈的形成过程中</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环境条件决定着长颈鹿的进化方向</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并对长颈鹿的不同个体起选择作用。</a:t>
            </a:r>
            <a:endParaRPr lang="zh-CN" altLang="en-US"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1028700" y="989889"/>
            <a:ext cx="7018020" cy="1861535"/>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通过自然选择保留下来的变异是适应当时的环境条件的</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但是如果环境发生改变</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有利变异成为不适应环境的不利变异时</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不利变异将被不断淘汰</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新的有利变异将会不断积累。可见</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生物进化的方向是由自然选择决定的。</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35316" y="33664"/>
            <a:ext cx="1706780" cy="68365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415548" y="752761"/>
            <a:ext cx="6659622" cy="4224233"/>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用进废退学说是法国博物学家拉马克最早提出来的生物进化学说</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后来被达尔文推翻了。拉马克在</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动物的哲学</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中系统地阐述了他的进化学说</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被后人称为“拉马克学说”</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提出了两个法则</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一个是用进废退</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一个是获得性遗传</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并认为这两者既是变异产生的原因</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又是适应形成的过程。这个学说的中心论点是</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环境变化是物种变化的原因。环境变化使得生活在这个环境的生物</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有的器官由于经常使用而发达</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有的器官则由于不用而退化。这些变化了的性状能够遗传下去。</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84489" y="21635"/>
            <a:ext cx="1608434" cy="707711"/>
          </a:xfrm>
          <a:prstGeom prst="rect">
            <a:avLst/>
          </a:prstGeom>
        </p:spPr>
      </p:pic>
      <p:pic>
        <p:nvPicPr>
          <p:cNvPr id="6" name="cj273.jpg" descr="id:2147505072;FounderCES"/>
          <p:cNvPicPr/>
          <p:nvPr/>
        </p:nvPicPr>
        <p:blipFill>
          <a:blip r:embed="rId4"/>
          <a:stretch>
            <a:fillRect/>
          </a:stretch>
        </p:blipFill>
        <p:spPr>
          <a:xfrm>
            <a:off x="7040880" y="1330638"/>
            <a:ext cx="1886400" cy="223939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文本框 78"/>
          <p:cNvSpPr txBox="1"/>
          <p:nvPr/>
        </p:nvSpPr>
        <p:spPr>
          <a:xfrm>
            <a:off x="3711968" y="2078424"/>
            <a:ext cx="2123477" cy="655252"/>
          </a:xfrm>
          <a:prstGeom prst="rect">
            <a:avLst/>
          </a:prstGeom>
          <a:noFill/>
        </p:spPr>
        <p:txBody>
          <a:bodyPr wrap="none" lIns="68580" tIns="34290" rIns="68580" bIns="34290" rtlCol="0">
            <a:prstTxWarp prst="textArchUp">
              <a:avLst/>
            </a:prstTxWarp>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5400" dirty="0" smtClean="0">
                <a:solidFill>
                  <a:schemeClr val="accent5"/>
                </a:solidFill>
              </a:rPr>
              <a:t>谢    谢</a:t>
            </a:r>
            <a:endParaRPr lang="zh-CN" altLang="en-US" sz="5400" dirty="0">
              <a:solidFill>
                <a:schemeClr val="accent5"/>
              </a:solidFill>
            </a:endParaRPr>
          </a:p>
        </p:txBody>
      </p:sp>
      <p:pic>
        <p:nvPicPr>
          <p:cNvPr id="44" name="Picture 4" descr="clouds.png"/>
          <p:cNvPicPr>
            <a:picLocks noChangeAspect="1"/>
          </p:cNvPicPr>
          <p:nvPr/>
        </p:nvPicPr>
        <p:blipFill>
          <a:blip r:embed="rId1" cstate="print"/>
          <a:stretch>
            <a:fillRect/>
          </a:stretch>
        </p:blipFill>
        <p:spPr>
          <a:xfrm>
            <a:off x="5705475" y="123144"/>
            <a:ext cx="3228975" cy="611433"/>
          </a:xfrm>
          <a:prstGeom prst="rect">
            <a:avLst/>
          </a:prstGeom>
        </p:spPr>
      </p:pic>
      <p:pic>
        <p:nvPicPr>
          <p:cNvPr id="45" name="Picture 3" descr="field.png"/>
          <p:cNvPicPr>
            <a:picLocks noChangeAspect="1"/>
          </p:cNvPicPr>
          <p:nvPr/>
        </p:nvPicPr>
        <p:blipFill>
          <a:blip r:embed="rId2" cstate="print"/>
          <a:stretch>
            <a:fillRect/>
          </a:stretch>
        </p:blipFill>
        <p:spPr>
          <a:xfrm>
            <a:off x="1" y="4076700"/>
            <a:ext cx="9183278" cy="1066800"/>
          </a:xfrm>
          <a:prstGeom prst="rect">
            <a:avLst/>
          </a:prstGeom>
        </p:spPr>
      </p:pic>
      <p:pic>
        <p:nvPicPr>
          <p:cNvPr id="47" name="Picture 4" descr="cloud_ballon.png"/>
          <p:cNvPicPr>
            <a:picLocks noChangeAspect="1"/>
          </p:cNvPicPr>
          <p:nvPr/>
        </p:nvPicPr>
        <p:blipFill>
          <a:blip r:embed="rId3" cstate="print"/>
          <a:stretch>
            <a:fillRect/>
          </a:stretch>
        </p:blipFill>
        <p:spPr>
          <a:xfrm>
            <a:off x="7796518" y="5143500"/>
            <a:ext cx="842657" cy="689895"/>
          </a:xfrm>
          <a:prstGeom prst="rect">
            <a:avLst/>
          </a:prstGeom>
        </p:spPr>
      </p:pic>
      <p:pic>
        <p:nvPicPr>
          <p:cNvPr id="48" name="Picture 4" descr="clouds.png"/>
          <p:cNvPicPr>
            <a:picLocks noChangeAspect="1"/>
          </p:cNvPicPr>
          <p:nvPr/>
        </p:nvPicPr>
        <p:blipFill>
          <a:blip r:embed="rId1" cstate="print"/>
          <a:stretch>
            <a:fillRect/>
          </a:stretch>
        </p:blipFill>
        <p:spPr>
          <a:xfrm>
            <a:off x="323850" y="513669"/>
            <a:ext cx="5134350" cy="972232"/>
          </a:xfrm>
          <a:prstGeom prst="rect">
            <a:avLst/>
          </a:prstGeom>
        </p:spPr>
      </p:pic>
      <p:pic>
        <p:nvPicPr>
          <p:cNvPr id="49" name="Picture 10" descr="together.png"/>
          <p:cNvPicPr>
            <a:picLocks noChangeAspect="1"/>
          </p:cNvPicPr>
          <p:nvPr/>
        </p:nvPicPr>
        <p:blipFill>
          <a:blip r:embed="rId4" cstate="print"/>
          <a:stretch>
            <a:fillRect/>
          </a:stretch>
        </p:blipFill>
        <p:spPr>
          <a:xfrm>
            <a:off x="2654378" y="3448050"/>
            <a:ext cx="4251379" cy="1200150"/>
          </a:xfrm>
          <a:prstGeom prst="rect">
            <a:avLst/>
          </a:prstGeom>
        </p:spPr>
      </p:pic>
      <p:pic>
        <p:nvPicPr>
          <p:cNvPr id="50" name="Picture 2" descr="C:\Users\Administrator\Desktop\兔子.png"/>
          <p:cNvPicPr>
            <a:picLocks noChangeAspect="1" noChangeArrowheads="1"/>
          </p:cNvPicPr>
          <p:nvPr/>
        </p:nvPicPr>
        <p:blipFill>
          <a:blip r:embed="rId5" cstate="print"/>
          <a:srcRect/>
          <a:stretch>
            <a:fillRect/>
          </a:stretch>
        </p:blipFill>
        <p:spPr bwMode="auto">
          <a:xfrm>
            <a:off x="5876925" y="4352925"/>
            <a:ext cx="800100" cy="790575"/>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p:cTn id="13" dur="1000" fill="hold"/>
                                        <p:tgtEl>
                                          <p:spTgt spid="44"/>
                                        </p:tgtEl>
                                        <p:attrNameLst>
                                          <p:attrName>ppt_x</p:attrName>
                                        </p:attrNameLst>
                                      </p:cBhvr>
                                      <p:tavLst>
                                        <p:tav tm="0">
                                          <p:val>
                                            <p:strVal val="#ppt_x-.2"/>
                                          </p:val>
                                        </p:tav>
                                        <p:tav tm="100000">
                                          <p:val>
                                            <p:strVal val="#ppt_x"/>
                                          </p:val>
                                        </p:tav>
                                      </p:tavLst>
                                    </p:anim>
                                    <p:anim calcmode="lin" valueType="num">
                                      <p:cBhvr>
                                        <p:cTn id="14" dur="1000" fill="hold"/>
                                        <p:tgtEl>
                                          <p:spTgt spid="44"/>
                                        </p:tgtEl>
                                        <p:attrNameLst>
                                          <p:attrName>ppt_y</p:attrName>
                                        </p:attrNameLst>
                                      </p:cBhvr>
                                      <p:tavLst>
                                        <p:tav tm="0">
                                          <p:val>
                                            <p:strVal val="#ppt_y"/>
                                          </p:val>
                                        </p:tav>
                                        <p:tav tm="100000">
                                          <p:val>
                                            <p:strVal val="#ppt_y"/>
                                          </p:val>
                                        </p:tav>
                                      </p:tavLst>
                                    </p:anim>
                                    <p:animEffect transition="in" filter="wipe(right)" prLst="gradientSize: 0.1">
                                      <p:cBhvr>
                                        <p:cTn id="15" dur="1000"/>
                                        <p:tgtEl>
                                          <p:spTgt spid="44"/>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p:cTn id="19" dur="1000" fill="hold"/>
                                        <p:tgtEl>
                                          <p:spTgt spid="48"/>
                                        </p:tgtEl>
                                        <p:attrNameLst>
                                          <p:attrName>ppt_x</p:attrName>
                                        </p:attrNameLst>
                                      </p:cBhvr>
                                      <p:tavLst>
                                        <p:tav tm="0">
                                          <p:val>
                                            <p:strVal val="#ppt_x-.2"/>
                                          </p:val>
                                        </p:tav>
                                        <p:tav tm="100000">
                                          <p:val>
                                            <p:strVal val="#ppt_x"/>
                                          </p:val>
                                        </p:tav>
                                      </p:tavLst>
                                    </p:anim>
                                    <p:anim calcmode="lin" valueType="num">
                                      <p:cBhvr>
                                        <p:cTn id="20" dur="1000" fill="hold"/>
                                        <p:tgtEl>
                                          <p:spTgt spid="48"/>
                                        </p:tgtEl>
                                        <p:attrNameLst>
                                          <p:attrName>ppt_y</p:attrName>
                                        </p:attrNameLst>
                                      </p:cBhvr>
                                      <p:tavLst>
                                        <p:tav tm="0">
                                          <p:val>
                                            <p:strVal val="#ppt_y"/>
                                          </p:val>
                                        </p:tav>
                                        <p:tav tm="100000">
                                          <p:val>
                                            <p:strVal val="#ppt_y"/>
                                          </p:val>
                                        </p:tav>
                                      </p:tavLst>
                                    </p:anim>
                                    <p:animEffect transition="in" filter="wipe(right)" prLst="gradientSize: 0.1">
                                      <p:cBhvr>
                                        <p:cTn id="21" dur="1000"/>
                                        <p:tgtEl>
                                          <p:spTgt spid="48"/>
                                        </p:tgtEl>
                                      </p:cBhvr>
                                    </p:animEffect>
                                  </p:childTnLst>
                                </p:cTn>
                              </p:par>
                            </p:childTnLst>
                          </p:cTn>
                        </p:par>
                        <p:par>
                          <p:cTn id="22" fill="hold">
                            <p:stCondLst>
                              <p:cond delay="3000"/>
                            </p:stCondLst>
                            <p:childTnLst>
                              <p:par>
                                <p:cTn id="23" presetID="0" presetClass="path" presetSubtype="0" accel="50000" decel="50000" fill="hold" nodeType="afterEffect">
                                  <p:stCondLst>
                                    <p:cond delay="0"/>
                                  </p:stCondLst>
                                  <p:childTnLst>
                                    <p:animMotion origin="layout" path="M 0.03984 -0.24838 C 0.03346 -0.25232 0.02799 -0.25787 0.02213 -0.2625 C 0.01888 -0.26505 0.01549 -0.26597 0.01237 -0.26783 C 0.0112 -0.26852 0.01041 -0.27084 0.00937 -0.27153 C 0.0082 -0.27222 -0.00065 -0.27477 -0.00143 -0.275 C -0.00834 -0.27732 -0.01393 -0.28079 -0.0211 -0.28195 C -0.02539 -0.28403 -0.02956 -0.28634 -0.03386 -0.28912 C -0.03711 -0.29097 -0.03867 -0.29005 -0.04167 -0.29259 C -0.04714 -0.29746 -0.05222 -0.30232 -0.05834 -0.30486 C -0.05925 -0.30602 -0.06016 -0.30764 -0.0612 -0.30857 C -0.06224 -0.30949 -0.06328 -0.30949 -0.06419 -0.31019 C -0.07031 -0.31644 -0.07513 -0.32384 -0.0819 -0.32801 C -0.08477 -0.3331 -0.08776 -0.33843 -0.09076 -0.34375 C -0.09232 -0.34676 -0.09479 -0.34699 -0.09662 -0.34908 C -0.09948 -0.35695 -0.10456 -0.36343 -0.10834 -0.37037 C -0.11406 -0.38056 -0.11979 -0.39074 -0.125 -0.40209 C -0.13268 -0.41829 -0.13607 -0.44236 -0.13972 -0.46204 C -0.14063 -0.47315 -0.14219 -0.4831 -0.14362 -0.49375 C -0.14388 -0.51945 -0.14102 -0.57824 -0.14753 -0.61389 C -0.15026 -0.65695 -0.14948 -0.69468 -0.16029 -0.7338 C -0.16224 -0.74028 -0.1638 -0.74954 -0.16628 -0.75509 C -0.17318 -0.7713 -0.16966 -0.76088 -0.175 -0.76921 C -0.17865 -0.77431 -0.18229 -0.78241 -0.18685 -0.78496 C -0.19935 -0.79259 -0.21068 -0.79584 -0.22409 -0.79746 C -0.25052 -0.8132 -0.28073 -0.79977 -0.30847 -0.7956 C -0.32891 -0.78334 -0.34271 -0.79769 -0.35847 -0.8132 C -0.36107 -0.81574 -0.36432 -0.81644 -0.36641 -0.82037 C -0.36979 -0.82639 -0.3724 -0.82871 -0.37709 -0.83079 C -0.38099 -0.83773 -0.38568 -0.83889 -0.38985 -0.84491 C -0.39375 -0.85093 -0.39714 -0.85371 -0.40169 -0.85903 C -0.40365 -0.86158 -0.40638 -0.86065 -0.40847 -0.86273 C -0.41472 -0.86875 -0.41745 -0.87199 -0.42422 -0.875 C -0.4293 -0.88102 -0.43594 -0.88287 -0.44193 -0.88565 C -0.45143 -0.89699 -0.48125 -0.89236 -0.48503 -0.89259 C -0.49518 -0.89884 -0.48386 -0.89259 -0.50951 -0.89259 C -0.55573 -0.89259 -0.60182 -0.89375 -0.64792 -0.89445 C -0.65742 -0.90023 -0.66589 -0.91088 -0.67539 -0.91736 C -0.67852 -0.91968 -0.68073 -0.92431 -0.68412 -0.92431 " pathEditMode="relative" rAng="0" ptsTypes="fffffffffffffffffffffffffffffffffffffA">
                                      <p:cBhvr>
                                        <p:cTn id="24" dur="2000" fill="hold"/>
                                        <p:tgtEl>
                                          <p:spTgt spid="47"/>
                                        </p:tgtEl>
                                        <p:attrNameLst>
                                          <p:attrName>ppt_x</p:attrName>
                                          <p:attrName>ppt_y</p:attrName>
                                        </p:attrNameLst>
                                      </p:cBhvr>
                                      <p:rCtr x="-362" y="-338"/>
                                    </p:animMotion>
                                  </p:childTnLst>
                                </p:cTn>
                              </p:par>
                            </p:childTnLst>
                          </p:cTn>
                        </p:par>
                        <p:par>
                          <p:cTn id="25" fill="hold">
                            <p:stCondLst>
                              <p:cond delay="5000"/>
                            </p:stCondLst>
                            <p:childTnLst>
                              <p:par>
                                <p:cTn id="26" presetID="23" presetClass="entr" presetSubtype="16" fill="hold" nodeType="afterEffect">
                                  <p:stCondLst>
                                    <p:cond delay="0"/>
                                  </p:stCondLst>
                                  <p:childTnLst>
                                    <p:set>
                                      <p:cBhvr>
                                        <p:cTn id="27" dur="1" fill="hold">
                                          <p:stCondLst>
                                            <p:cond delay="0"/>
                                          </p:stCondLst>
                                        </p:cTn>
                                        <p:tgtEl>
                                          <p:spTgt spid="49"/>
                                        </p:tgtEl>
                                        <p:attrNameLst>
                                          <p:attrName>style.visibility</p:attrName>
                                        </p:attrNameLst>
                                      </p:cBhvr>
                                      <p:to>
                                        <p:strVal val="visible"/>
                                      </p:to>
                                    </p:set>
                                    <p:anim calcmode="lin" valueType="num">
                                      <p:cBhvr>
                                        <p:cTn id="28" dur="500" fill="hold"/>
                                        <p:tgtEl>
                                          <p:spTgt spid="49"/>
                                        </p:tgtEl>
                                        <p:attrNameLst>
                                          <p:attrName>ppt_w</p:attrName>
                                        </p:attrNameLst>
                                      </p:cBhvr>
                                      <p:tavLst>
                                        <p:tav tm="0">
                                          <p:val>
                                            <p:fltVal val="0"/>
                                          </p:val>
                                        </p:tav>
                                        <p:tav tm="100000">
                                          <p:val>
                                            <p:strVal val="#ppt_w"/>
                                          </p:val>
                                        </p:tav>
                                      </p:tavLst>
                                    </p:anim>
                                    <p:anim calcmode="lin" valueType="num">
                                      <p:cBhvr>
                                        <p:cTn id="29" dur="500" fill="hold"/>
                                        <p:tgtEl>
                                          <p:spTgt spid="49"/>
                                        </p:tgtEl>
                                        <p:attrNameLst>
                                          <p:attrName>ppt_h</p:attrName>
                                        </p:attrNameLst>
                                      </p:cBhvr>
                                      <p:tavLst>
                                        <p:tav tm="0">
                                          <p:val>
                                            <p:fltVal val="0"/>
                                          </p:val>
                                        </p:tav>
                                        <p:tav tm="100000">
                                          <p:val>
                                            <p:strVal val="#ppt_h"/>
                                          </p:val>
                                        </p:tav>
                                      </p:tavLst>
                                    </p:anim>
                                  </p:childTnLst>
                                </p:cTn>
                              </p:par>
                              <p:par>
                                <p:cTn id="30" presetID="1" presetClass="entr" presetSubtype="0" fill="hold" nodeType="withEffect">
                                  <p:stCondLst>
                                    <p:cond delay="0"/>
                                  </p:stCondLst>
                                  <p:childTnLst>
                                    <p:set>
                                      <p:cBhvr>
                                        <p:cTn id="31" dur="1" fill="hold">
                                          <p:stCondLst>
                                            <p:cond delay="0"/>
                                          </p:stCondLst>
                                        </p:cTn>
                                        <p:tgtEl>
                                          <p:spTgt spid="50"/>
                                        </p:tgtEl>
                                        <p:attrNameLst>
                                          <p:attrName>style.visibility</p:attrName>
                                        </p:attrNameLst>
                                      </p:cBhvr>
                                      <p:to>
                                        <p:strVal val="visible"/>
                                      </p:to>
                                    </p:set>
                                  </p:childTnLst>
                                </p:cTn>
                              </p:par>
                              <p:par>
                                <p:cTn id="32" presetID="0" presetClass="path" presetSubtype="0" accel="50000" decel="50000" fill="hold" nodeType="withEffect">
                                  <p:stCondLst>
                                    <p:cond delay="0"/>
                                  </p:stCondLst>
                                  <p:childTnLst>
                                    <p:animMotion origin="layout" path="M -0.05104 0.01759 C -0.05638 0.01134 -0.05586 0.00416 -0.05938 -0.00463 C -0.06029 -0.00671 -0.06159 -0.0081 -0.0625 -0.01019 C -0.06706 -0.0206 -0.06836 -0.03033 -0.075 -0.03611 C -0.08464 -0.03033 -0.09271 -0.02685 -0.1 -0.01389 C -0.10195 -0.00324 -0.10039 0.00926 -0.10313 0.01944 C -0.10404 0.02291 -0.10938 0.02315 -0.10938 0.02338 C -0.11498 0.02199 -0.1207 0.02222 -0.12604 0.01944 C -0.12722 0.01875 -0.12761 0.01597 -0.12813 0.01389 C -0.13307 -0.00671 -0.12266 0.02407 -0.13333 -0.00463 C -0.13477 -0.00857 -0.13503 -0.01366 -0.13646 -0.01759 C -0.13867 -0.02338 -0.14154 -0.02847 -0.14375 -0.03426 C -0.1444 -0.03611 -0.14466 -0.03912 -0.14583 -0.03982 C -0.15013 -0.04236 -0.14805 -0.04051 -0.15208 -0.04537 C -0.16315 -0.04468 -0.17435 -0.04584 -0.18542 -0.04352 C -0.18672 -0.04329 -0.18724 -0.04005 -0.1875 -0.03796 C -0.18841 -0.02871 -0.18737 -0.01921 -0.18854 -0.01019 C -0.18906 -0.00579 -0.19128 -0.00278 -0.19271 0.00092 C -0.1957 0.00879 -0.19623 0.01643 -0.2 0.02315 C -0.20169 0.03241 -0.20534 0.0368 -0.21042 0.03981 C -0.21862 0.03773 -0.22214 0.03704 -0.22917 0.0287 C -0.23125 0.02616 -0.23542 0.02129 -0.23542 0.02153 C -0.23685 0.01759 -0.23815 0.01389 -0.23958 0.01018 C -0.24505 -0.00417 -0.24219 -0.02477 -0.25104 -0.03611 C -0.25404 -0.03982 -0.25599 -0.04028 -0.25938 -0.04167 C -0.26914 -0.04097 -0.27891 -0.04213 -0.28854 -0.03982 C -0.29219 -0.03889 -0.2918 -0.03056 -0.29271 -0.02685 C -0.29518 -0.0169 -0.29857 -0.01412 -0.30208 -0.00463 C -0.30352 -0.00093 -0.3043 0.0037 -0.30625 0.00648 C -0.31133 0.01342 -0.31693 0.01597 -0.32292 0.01944 C -0.32852 0.02268 -0.33281 0.03079 -0.33854 0.03426 C -0.34037 0.03403 -0.34974 0.0331 -0.35313 0.03055 C -0.35625 0.02824 -0.35768 0.025 -0.36146 0.025 " pathEditMode="relative" rAng="0" ptsTypes="ffffffffffffffffffffffffffffffffA">
                                      <p:cBhvr>
                                        <p:cTn id="33" dur="2000" fill="hold"/>
                                        <p:tgtEl>
                                          <p:spTgt spid="50"/>
                                        </p:tgtEl>
                                        <p:attrNameLst>
                                          <p:attrName>ppt_x</p:attrName>
                                          <p:attrName>ppt_y</p:attrName>
                                        </p:attrNameLst>
                                      </p:cBhvr>
                                      <p:rCtr x="-155" y="-21"/>
                                    </p:animMotion>
                                  </p:childTnLst>
                                </p:cTn>
                              </p:par>
                            </p:childTnLst>
                          </p:cTn>
                        </p:par>
                        <p:par>
                          <p:cTn id="34" fill="hold">
                            <p:stCondLst>
                              <p:cond delay="5500"/>
                            </p:stCondLst>
                            <p:childTnLst>
                              <p:par>
                                <p:cTn id="35" presetID="26" presetClass="entr" presetSubtype="0" fill="hold" grpId="0" nodeType="afterEffect">
                                  <p:stCondLst>
                                    <p:cond delay="0"/>
                                  </p:stCondLst>
                                  <p:childTnLst>
                                    <p:set>
                                      <p:cBhvr>
                                        <p:cTn id="36" dur="1" fill="hold">
                                          <p:stCondLst>
                                            <p:cond delay="0"/>
                                          </p:stCondLst>
                                        </p:cTn>
                                        <p:tgtEl>
                                          <p:spTgt spid="64"/>
                                        </p:tgtEl>
                                        <p:attrNameLst>
                                          <p:attrName>style.visibility</p:attrName>
                                        </p:attrNameLst>
                                      </p:cBhvr>
                                      <p:to>
                                        <p:strVal val="visible"/>
                                      </p:to>
                                    </p:set>
                                    <p:animEffect transition="in" filter="wipe(down)">
                                      <p:cBhvr>
                                        <p:cTn id="37" dur="580">
                                          <p:stCondLst>
                                            <p:cond delay="0"/>
                                          </p:stCondLst>
                                        </p:cTn>
                                        <p:tgtEl>
                                          <p:spTgt spid="64"/>
                                        </p:tgtEl>
                                      </p:cBhvr>
                                    </p:animEffect>
                                    <p:anim calcmode="lin" valueType="num">
                                      <p:cBhvr>
                                        <p:cTn id="38" dur="1822" tmFilter="0,0; 0.14,0.36; 0.43,0.73; 0.71,0.91; 1.0,1.0">
                                          <p:stCondLst>
                                            <p:cond delay="0"/>
                                          </p:stCondLst>
                                        </p:cTn>
                                        <p:tgtEl>
                                          <p:spTgt spid="64"/>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64"/>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64"/>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64"/>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64"/>
                                        </p:tgtEl>
                                        <p:attrNameLst>
                                          <p:attrName>ppt_y</p:attrName>
                                        </p:attrNameLst>
                                      </p:cBhvr>
                                      <p:tavLst>
                                        <p:tav tm="0" fmla="#ppt_y-sin(pi*$)/81">
                                          <p:val>
                                            <p:fltVal val="0"/>
                                          </p:val>
                                        </p:tav>
                                        <p:tav tm="100000">
                                          <p:val>
                                            <p:fltVal val="1"/>
                                          </p:val>
                                        </p:tav>
                                      </p:tavLst>
                                    </p:anim>
                                    <p:animScale>
                                      <p:cBhvr>
                                        <p:cTn id="43" dur="26">
                                          <p:stCondLst>
                                            <p:cond delay="650"/>
                                          </p:stCondLst>
                                        </p:cTn>
                                        <p:tgtEl>
                                          <p:spTgt spid="64"/>
                                        </p:tgtEl>
                                      </p:cBhvr>
                                      <p:to x="100000" y="60000"/>
                                    </p:animScale>
                                    <p:animScale>
                                      <p:cBhvr>
                                        <p:cTn id="44" dur="166" decel="50000">
                                          <p:stCondLst>
                                            <p:cond delay="676"/>
                                          </p:stCondLst>
                                        </p:cTn>
                                        <p:tgtEl>
                                          <p:spTgt spid="64"/>
                                        </p:tgtEl>
                                      </p:cBhvr>
                                      <p:to x="100000" y="100000"/>
                                    </p:animScale>
                                    <p:animScale>
                                      <p:cBhvr>
                                        <p:cTn id="45" dur="26">
                                          <p:stCondLst>
                                            <p:cond delay="1312"/>
                                          </p:stCondLst>
                                        </p:cTn>
                                        <p:tgtEl>
                                          <p:spTgt spid="64"/>
                                        </p:tgtEl>
                                      </p:cBhvr>
                                      <p:to x="100000" y="80000"/>
                                    </p:animScale>
                                    <p:animScale>
                                      <p:cBhvr>
                                        <p:cTn id="46" dur="166" decel="50000">
                                          <p:stCondLst>
                                            <p:cond delay="1338"/>
                                          </p:stCondLst>
                                        </p:cTn>
                                        <p:tgtEl>
                                          <p:spTgt spid="64"/>
                                        </p:tgtEl>
                                      </p:cBhvr>
                                      <p:to x="100000" y="100000"/>
                                    </p:animScale>
                                    <p:animScale>
                                      <p:cBhvr>
                                        <p:cTn id="47" dur="26">
                                          <p:stCondLst>
                                            <p:cond delay="1642"/>
                                          </p:stCondLst>
                                        </p:cTn>
                                        <p:tgtEl>
                                          <p:spTgt spid="64"/>
                                        </p:tgtEl>
                                      </p:cBhvr>
                                      <p:to x="100000" y="90000"/>
                                    </p:animScale>
                                    <p:animScale>
                                      <p:cBhvr>
                                        <p:cTn id="48" dur="166" decel="50000">
                                          <p:stCondLst>
                                            <p:cond delay="1668"/>
                                          </p:stCondLst>
                                        </p:cTn>
                                        <p:tgtEl>
                                          <p:spTgt spid="64"/>
                                        </p:tgtEl>
                                      </p:cBhvr>
                                      <p:to x="100000" y="100000"/>
                                    </p:animScale>
                                    <p:animScale>
                                      <p:cBhvr>
                                        <p:cTn id="49" dur="26">
                                          <p:stCondLst>
                                            <p:cond delay="1808"/>
                                          </p:stCondLst>
                                        </p:cTn>
                                        <p:tgtEl>
                                          <p:spTgt spid="64"/>
                                        </p:tgtEl>
                                      </p:cBhvr>
                                      <p:to x="100000" y="95000"/>
                                    </p:animScale>
                                    <p:animScale>
                                      <p:cBhvr>
                                        <p:cTn id="50" dur="166" decel="50000">
                                          <p:stCondLst>
                                            <p:cond delay="1834"/>
                                          </p:stCondLst>
                                        </p:cTn>
                                        <p:tgtEl>
                                          <p:spTgt spid="6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23" name="图片 22" descr="图片6.png"/>
          <p:cNvPicPr>
            <a:picLocks noChangeAspect="1"/>
          </p:cNvPicPr>
          <p:nvPr/>
        </p:nvPicPr>
        <p:blipFill>
          <a:blip r:embed="rId3"/>
          <a:stretch>
            <a:fillRect/>
          </a:stretch>
        </p:blipFill>
        <p:spPr>
          <a:xfrm>
            <a:off x="178130" y="240818"/>
            <a:ext cx="1358390" cy="579237"/>
          </a:xfrm>
          <a:prstGeom prst="rect">
            <a:avLst/>
          </a:prstGeom>
        </p:spPr>
      </p:pic>
      <p:sp>
        <p:nvSpPr>
          <p:cNvPr id="12" name="矩形 11"/>
          <p:cNvSpPr/>
          <p:nvPr/>
        </p:nvSpPr>
        <p:spPr>
          <a:xfrm>
            <a:off x="1345707" y="1779855"/>
            <a:ext cx="6270576" cy="992579"/>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推测是根据已知的事物</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通过思维活动</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对未知事物的真相提出的一定的看法。</a:t>
            </a:r>
            <a:endParaRPr lang="zh-CN" altLang="en-US"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13" name="图片 12" descr="图片7.png"/>
          <p:cNvPicPr>
            <a:picLocks noChangeAspect="1"/>
          </p:cNvPicPr>
          <p:nvPr/>
        </p:nvPicPr>
        <p:blipFill>
          <a:blip r:embed="rId3"/>
          <a:stretch>
            <a:fillRect/>
          </a:stretch>
        </p:blipFill>
        <p:spPr>
          <a:xfrm>
            <a:off x="42099" y="182391"/>
            <a:ext cx="1376307" cy="583888"/>
          </a:xfrm>
          <a:prstGeom prst="rect">
            <a:avLst/>
          </a:prstGeom>
        </p:spPr>
      </p:pic>
      <p:pic>
        <p:nvPicPr>
          <p:cNvPr id="7" name="cj232.jpg" descr="id:2147504111;FounderCES"/>
          <p:cNvPicPr/>
          <p:nvPr/>
        </p:nvPicPr>
        <p:blipFill>
          <a:blip r:embed="rId4">
            <a:clrChange>
              <a:clrFrom>
                <a:srgbClr val="FFFFFF"/>
              </a:clrFrom>
              <a:clrTo>
                <a:srgbClr val="FFFFFF">
                  <a:alpha val="0"/>
                </a:srgbClr>
              </a:clrTo>
            </a:clrChange>
          </a:blip>
          <a:stretch>
            <a:fillRect/>
          </a:stretch>
        </p:blipFill>
        <p:spPr>
          <a:xfrm>
            <a:off x="662760" y="2045519"/>
            <a:ext cx="2000430" cy="1297655"/>
          </a:xfrm>
          <a:prstGeom prst="rect">
            <a:avLst/>
          </a:prstGeom>
        </p:spPr>
      </p:pic>
      <p:pic>
        <p:nvPicPr>
          <p:cNvPr id="8" name="cj233.jpg" descr="id:2147504118;FounderCES"/>
          <p:cNvPicPr/>
          <p:nvPr/>
        </p:nvPicPr>
        <p:blipFill>
          <a:blip r:embed="rId5">
            <a:clrChange>
              <a:clrFrom>
                <a:srgbClr val="FFFFFF"/>
              </a:clrFrom>
              <a:clrTo>
                <a:srgbClr val="FFFFFF">
                  <a:alpha val="0"/>
                </a:srgbClr>
              </a:clrTo>
            </a:clrChange>
          </a:blip>
          <a:stretch>
            <a:fillRect/>
          </a:stretch>
        </p:blipFill>
        <p:spPr>
          <a:xfrm>
            <a:off x="3508830" y="1722780"/>
            <a:ext cx="2000430" cy="1824882"/>
          </a:xfrm>
          <a:prstGeom prst="rect">
            <a:avLst/>
          </a:prstGeom>
        </p:spPr>
      </p:pic>
      <p:pic>
        <p:nvPicPr>
          <p:cNvPr id="9" name="cj234.jpg" descr="id:2147504125;FounderCES"/>
          <p:cNvPicPr/>
          <p:nvPr/>
        </p:nvPicPr>
        <p:blipFill>
          <a:blip r:embed="rId6">
            <a:clrChange>
              <a:clrFrom>
                <a:srgbClr val="FFFFFF"/>
              </a:clrFrom>
              <a:clrTo>
                <a:srgbClr val="FFFFFF">
                  <a:alpha val="0"/>
                </a:srgbClr>
              </a:clrTo>
            </a:clrChange>
          </a:blip>
          <a:stretch>
            <a:fillRect/>
          </a:stretch>
        </p:blipFill>
        <p:spPr>
          <a:xfrm>
            <a:off x="6160590" y="1887389"/>
            <a:ext cx="2000430" cy="169890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1061634" y="1073869"/>
            <a:ext cx="7110816" cy="938206"/>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米勒实验仅能证明原始地球上的无机物在特殊条件下形成了有机小分子物质。</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68107" y="329411"/>
            <a:ext cx="1423807" cy="60403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800487" y="1020325"/>
            <a:ext cx="7330694" cy="476541"/>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现在的地球还能形成新的生命吗</a:t>
            </a:r>
            <a:r>
              <a:rPr lang="en-US" altLang="zh-CN" sz="2000" dirty="0" smtClean="0">
                <a:latin typeface="微软雅黑" panose="020B0503020204020204" pitchFamily="34" charset="-122"/>
                <a:ea typeface="微软雅黑" panose="020B0503020204020204" pitchFamily="34" charset="-122"/>
              </a:rPr>
              <a:t>?</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91417" y="266664"/>
            <a:ext cx="1547818" cy="656650"/>
          </a:xfrm>
          <a:prstGeom prst="rect">
            <a:avLst/>
          </a:prstGeom>
        </p:spPr>
      </p:pic>
      <p:sp>
        <p:nvSpPr>
          <p:cNvPr id="6" name="矩形 5"/>
          <p:cNvSpPr/>
          <p:nvPr/>
        </p:nvSpPr>
        <p:spPr>
          <a:xfrm>
            <a:off x="998607" y="1858525"/>
            <a:ext cx="6556623" cy="1915909"/>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原始</a:t>
            </a:r>
            <a:r>
              <a:rPr lang="zh-CN" altLang="en-US" sz="2000" dirty="0" smtClean="0">
                <a:latin typeface="微软雅黑" panose="020B0503020204020204" pitchFamily="34" charset="-122"/>
                <a:ea typeface="微软雅黑" panose="020B0503020204020204" pitchFamily="34" charset="-122"/>
              </a:rPr>
              <a:t>地球上生命的出现有三个条件</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物质条件</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原始大气</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、能量条件</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宇宙射线、紫外线、高温、雷电等</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和一定的环境场所</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原始海洋</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现在地球的这三个条件已经发生了巨大改变</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所以不能形成新的生命。</a:t>
            </a:r>
            <a:endParaRPr lang="zh-CN" altLang="en-US"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1084881" y="1180831"/>
            <a:ext cx="7205268" cy="3246530"/>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地球上的生命是如何起源的</a:t>
            </a:r>
            <a:r>
              <a:rPr lang="en-US" altLang="zh-CN"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rPr>
              <a:t>科学家们对这个问题一直探究不止。很多人都达成了一种共识</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那就是地球上的生命起源于水</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最早诞生在海中。可是最近一段时间</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西方有些科学家又提出了一种新的看法。他们认为</a:t>
            </a:r>
            <a:r>
              <a:rPr lang="en-US" altLang="zh-CN" sz="2000" dirty="0" smtClean="0">
                <a:latin typeface="微软雅黑" panose="020B0503020204020204" pitchFamily="34" charset="-122"/>
                <a:ea typeface="微软雅黑" panose="020B0503020204020204" pitchFamily="34" charset="-122"/>
              </a:rPr>
              <a:t>40</a:t>
            </a:r>
            <a:r>
              <a:rPr lang="zh-CN" altLang="en-US" sz="2000" dirty="0" smtClean="0">
                <a:latin typeface="微软雅黑" panose="020B0503020204020204" pitchFamily="34" charset="-122"/>
                <a:ea typeface="微软雅黑" panose="020B0503020204020204" pitchFamily="34" charset="-122"/>
              </a:rPr>
              <a:t>多亿年前最早在地球上出现的第一批生命</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即原始生物</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起源于火</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也就是说生命是从火里诞生的。这种新看法得到了全球科学界的关注。</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68107" y="318193"/>
            <a:ext cx="1423807" cy="6264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929899" y="769775"/>
            <a:ext cx="7265412" cy="2781531"/>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在生命起源的过程中</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由生物大分子物质组成多分子体系</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细胞</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是完全有可能的。其理由如下</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球状小滴可看成是一个细胞</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其内部成分与细胞的成分基本相同</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它有类似于细胞膜那样的边界</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并能从外界吸收某些分子</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发生特定的化学反应</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反应产物也能从球状小滴中释放出去</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这些特征和功能与细胞所具有的特征和功能基本相同。</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20206" y="0"/>
            <a:ext cx="1341764" cy="59037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883403" y="698322"/>
            <a:ext cx="7494787" cy="476541"/>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生命起源的几种不同学说</a:t>
            </a:r>
            <a:r>
              <a:rPr lang="en-US" altLang="zh-CN"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60267" y="43657"/>
            <a:ext cx="1656878" cy="663666"/>
          </a:xfrm>
          <a:prstGeom prst="rect">
            <a:avLst/>
          </a:prstGeom>
        </p:spPr>
      </p:pic>
      <p:graphicFrame>
        <p:nvGraphicFramePr>
          <p:cNvPr id="7" name="表格 6"/>
          <p:cNvGraphicFramePr>
            <a:graphicFrameLocks noGrp="1"/>
          </p:cNvGraphicFramePr>
          <p:nvPr/>
        </p:nvGraphicFramePr>
        <p:xfrm>
          <a:off x="602290" y="1651241"/>
          <a:ext cx="7724057" cy="2438400"/>
        </p:xfrm>
        <a:graphic>
          <a:graphicData uri="http://schemas.openxmlformats.org/drawingml/2006/table">
            <a:tbl>
              <a:tblPr/>
              <a:tblGrid>
                <a:gridCol w="1344613"/>
                <a:gridCol w="3230887"/>
                <a:gridCol w="3148557"/>
              </a:tblGrid>
              <a:tr h="0">
                <a:tc>
                  <a:txBody>
                    <a:bodyPr/>
                    <a:lstStyle/>
                    <a:p>
                      <a:pPr algn="ctr">
                        <a:lnSpc>
                          <a:spcPct val="100000"/>
                        </a:lnSpc>
                        <a:spcAft>
                          <a:spcPts val="0"/>
                        </a:spcAft>
                      </a:pPr>
                      <a:r>
                        <a:rPr lang="zh-CN" altLang="en-US" sz="2000" kern="1200" dirty="0" smtClean="0">
                          <a:solidFill>
                            <a:schemeClr val="tx1"/>
                          </a:solidFill>
                          <a:latin typeface="微软雅黑" panose="020B0503020204020204" pitchFamily="34" charset="-122"/>
                          <a:ea typeface="微软雅黑" panose="020B0503020204020204" pitchFamily="34" charset="-122"/>
                          <a:cs typeface="+mn-cs"/>
                        </a:rPr>
                        <a:t>不同学说</a:t>
                      </a:r>
                      <a:endParaRPr lang="zh-CN" altLang="en-US" sz="2000" kern="1200" dirty="0" smtClean="0">
                        <a:solidFill>
                          <a:schemeClr val="tx1"/>
                        </a:solidFill>
                        <a:latin typeface="微软雅黑" panose="020B0503020204020204" pitchFamily="34" charset="-122"/>
                        <a:ea typeface="微软雅黑" panose="020B0503020204020204" pitchFamily="34" charset="-122"/>
                        <a:cs typeface="+mn-cs"/>
                      </a:endParaRPr>
                    </a:p>
                  </a:txBody>
                  <a:tcPr marL="0" marR="0" marT="0" marB="0" anchor="ctr">
                    <a:lnL w="12700" cap="flat" cmpd="sng" algn="ctr">
                      <a:solidFill>
                        <a:srgbClr val="00FFFF"/>
                      </a:solidFill>
                      <a:prstDash val="solid"/>
                      <a:round/>
                      <a:headEnd type="none" w="med" len="med"/>
                      <a:tailEnd type="none" w="med" len="med"/>
                    </a:lnL>
                    <a:lnR w="12700" cap="flat" cmpd="sng" algn="ctr">
                      <a:solidFill>
                        <a:srgbClr val="00FFFF"/>
                      </a:solidFill>
                      <a:prstDash val="solid"/>
                      <a:round/>
                      <a:headEnd type="none" w="med" len="med"/>
                      <a:tailEnd type="none" w="med" len="med"/>
                    </a:lnR>
                    <a:lnT w="12700" cap="flat" cmpd="sng" algn="ctr">
                      <a:solidFill>
                        <a:srgbClr val="00FFFF"/>
                      </a:solidFill>
                      <a:prstDash val="solid"/>
                      <a:round/>
                      <a:headEnd type="none" w="med" len="med"/>
                      <a:tailEnd type="none" w="med" len="med"/>
                    </a:lnT>
                    <a:lnB w="12700" cap="flat" cmpd="sng" algn="ctr">
                      <a:solidFill>
                        <a:srgbClr val="00FFFF"/>
                      </a:solidFill>
                      <a:prstDash val="solid"/>
                      <a:round/>
                      <a:headEnd type="none" w="med" len="med"/>
                      <a:tailEnd type="none" w="med" len="med"/>
                    </a:lnB>
                  </a:tcPr>
                </a:tc>
                <a:tc>
                  <a:txBody>
                    <a:bodyPr/>
                    <a:lstStyle/>
                    <a:p>
                      <a:pPr algn="ctr">
                        <a:lnSpc>
                          <a:spcPct val="100000"/>
                        </a:lnSpc>
                        <a:spcAft>
                          <a:spcPts val="0"/>
                        </a:spcAft>
                      </a:pPr>
                      <a:r>
                        <a:rPr lang="zh-CN" altLang="en-US" sz="2000" kern="1200" dirty="0" smtClean="0">
                          <a:solidFill>
                            <a:schemeClr val="tx1"/>
                          </a:solidFill>
                          <a:latin typeface="微软雅黑" panose="020B0503020204020204" pitchFamily="34" charset="-122"/>
                          <a:ea typeface="微软雅黑" panose="020B0503020204020204" pitchFamily="34" charset="-122"/>
                          <a:cs typeface="+mn-cs"/>
                        </a:rPr>
                        <a:t>对于生命起源的观点</a:t>
                      </a:r>
                      <a:endParaRPr lang="zh-CN" altLang="en-US" sz="2000" kern="1200" dirty="0" smtClean="0">
                        <a:solidFill>
                          <a:schemeClr val="tx1"/>
                        </a:solidFill>
                        <a:latin typeface="微软雅黑" panose="020B0503020204020204" pitchFamily="34" charset="-122"/>
                        <a:ea typeface="微软雅黑" panose="020B0503020204020204" pitchFamily="34" charset="-122"/>
                        <a:cs typeface="+mn-cs"/>
                      </a:endParaRPr>
                    </a:p>
                  </a:txBody>
                  <a:tcPr marL="27305" marR="27305" marT="0" marB="0" anchor="ctr">
                    <a:lnL w="12700" cap="flat" cmpd="sng" algn="ctr">
                      <a:solidFill>
                        <a:srgbClr val="00FFFF"/>
                      </a:solidFill>
                      <a:prstDash val="solid"/>
                      <a:round/>
                      <a:headEnd type="none" w="med" len="med"/>
                      <a:tailEnd type="none" w="med" len="med"/>
                    </a:lnL>
                    <a:lnR w="12700" cap="flat" cmpd="sng" algn="ctr">
                      <a:solidFill>
                        <a:srgbClr val="00FFFF"/>
                      </a:solidFill>
                      <a:prstDash val="solid"/>
                      <a:round/>
                      <a:headEnd type="none" w="med" len="med"/>
                      <a:tailEnd type="none" w="med" len="med"/>
                    </a:lnR>
                    <a:lnT w="12700" cap="flat" cmpd="sng" algn="ctr">
                      <a:solidFill>
                        <a:srgbClr val="00FFFF"/>
                      </a:solidFill>
                      <a:prstDash val="solid"/>
                      <a:round/>
                      <a:headEnd type="none" w="med" len="med"/>
                      <a:tailEnd type="none" w="med" len="med"/>
                    </a:lnT>
                    <a:lnB w="12700" cap="flat" cmpd="sng" algn="ctr">
                      <a:solidFill>
                        <a:srgbClr val="00FFFF"/>
                      </a:solidFill>
                      <a:prstDash val="solid"/>
                      <a:round/>
                      <a:headEnd type="none" w="med" len="med"/>
                      <a:tailEnd type="none" w="med" len="med"/>
                    </a:lnB>
                  </a:tcPr>
                </a:tc>
                <a:tc>
                  <a:txBody>
                    <a:bodyPr/>
                    <a:lstStyle/>
                    <a:p>
                      <a:pPr algn="ctr">
                        <a:lnSpc>
                          <a:spcPct val="100000"/>
                        </a:lnSpc>
                        <a:spcAft>
                          <a:spcPts val="0"/>
                        </a:spcAft>
                      </a:pPr>
                      <a:r>
                        <a:rPr lang="zh-CN" altLang="en-US" sz="2000" kern="1200" dirty="0" smtClean="0">
                          <a:solidFill>
                            <a:schemeClr val="tx1"/>
                          </a:solidFill>
                          <a:latin typeface="微软雅黑" panose="020B0503020204020204" pitchFamily="34" charset="-122"/>
                          <a:ea typeface="微软雅黑" panose="020B0503020204020204" pitchFamily="34" charset="-122"/>
                          <a:cs typeface="+mn-cs"/>
                        </a:rPr>
                        <a:t>依据</a:t>
                      </a:r>
                      <a:endParaRPr lang="zh-CN" altLang="en-US" sz="2000" kern="1200" dirty="0" smtClean="0">
                        <a:solidFill>
                          <a:schemeClr val="tx1"/>
                        </a:solidFill>
                        <a:latin typeface="微软雅黑" panose="020B0503020204020204" pitchFamily="34" charset="-122"/>
                        <a:ea typeface="微软雅黑" panose="020B0503020204020204" pitchFamily="34" charset="-122"/>
                        <a:cs typeface="+mn-cs"/>
                      </a:endParaRPr>
                    </a:p>
                  </a:txBody>
                  <a:tcPr marL="0" marR="0" marT="0" marB="0" anchor="ctr">
                    <a:lnL w="12700" cap="flat" cmpd="sng" algn="ctr">
                      <a:solidFill>
                        <a:srgbClr val="00FFFF"/>
                      </a:solidFill>
                      <a:prstDash val="solid"/>
                      <a:round/>
                      <a:headEnd type="none" w="med" len="med"/>
                      <a:tailEnd type="none" w="med" len="med"/>
                    </a:lnL>
                    <a:lnR w="12700" cap="flat" cmpd="sng" algn="ctr">
                      <a:solidFill>
                        <a:srgbClr val="00FFFF"/>
                      </a:solidFill>
                      <a:prstDash val="solid"/>
                      <a:round/>
                      <a:headEnd type="none" w="med" len="med"/>
                      <a:tailEnd type="none" w="med" len="med"/>
                    </a:lnR>
                    <a:lnT w="12700" cap="flat" cmpd="sng" algn="ctr">
                      <a:solidFill>
                        <a:srgbClr val="00FFFF"/>
                      </a:solidFill>
                      <a:prstDash val="solid"/>
                      <a:round/>
                      <a:headEnd type="none" w="med" len="med"/>
                      <a:tailEnd type="none" w="med" len="med"/>
                    </a:lnT>
                    <a:lnB w="12700" cap="flat" cmpd="sng" algn="ctr">
                      <a:solidFill>
                        <a:srgbClr val="00FFFF"/>
                      </a:solidFill>
                      <a:prstDash val="solid"/>
                      <a:round/>
                      <a:headEnd type="none" w="med" len="med"/>
                      <a:tailEnd type="none" w="med" len="med"/>
                    </a:lnB>
                  </a:tcPr>
                </a:tc>
              </a:tr>
              <a:tr h="0">
                <a:tc>
                  <a:txBody>
                    <a:bodyPr/>
                    <a:lstStyle/>
                    <a:p>
                      <a:pPr algn="ctr">
                        <a:lnSpc>
                          <a:spcPct val="100000"/>
                        </a:lnSpc>
                        <a:spcAft>
                          <a:spcPts val="0"/>
                        </a:spcAft>
                      </a:pPr>
                      <a:r>
                        <a:rPr lang="zh-CN" altLang="en-US" sz="2000" kern="1200" dirty="0" smtClean="0">
                          <a:solidFill>
                            <a:schemeClr val="tx1"/>
                          </a:solidFill>
                          <a:latin typeface="微软雅黑" panose="020B0503020204020204" pitchFamily="34" charset="-122"/>
                          <a:ea typeface="微软雅黑" panose="020B0503020204020204" pitchFamily="34" charset="-122"/>
                          <a:cs typeface="+mn-cs"/>
                        </a:rPr>
                        <a:t>化学起源说</a:t>
                      </a:r>
                      <a:endParaRPr lang="zh-CN" altLang="en-US" sz="2000" kern="1200" dirty="0" smtClean="0">
                        <a:solidFill>
                          <a:schemeClr val="tx1"/>
                        </a:solidFill>
                        <a:latin typeface="微软雅黑" panose="020B0503020204020204" pitchFamily="34" charset="-122"/>
                        <a:ea typeface="微软雅黑" panose="020B0503020204020204" pitchFamily="34" charset="-122"/>
                        <a:cs typeface="+mn-cs"/>
                      </a:endParaRPr>
                    </a:p>
                  </a:txBody>
                  <a:tcPr marL="0" marR="0" marT="0" marB="0" anchor="ctr">
                    <a:lnL w="12700" cap="flat" cmpd="sng" algn="ctr">
                      <a:solidFill>
                        <a:srgbClr val="00FFFF"/>
                      </a:solidFill>
                      <a:prstDash val="solid"/>
                      <a:round/>
                      <a:headEnd type="none" w="med" len="med"/>
                      <a:tailEnd type="none" w="med" len="med"/>
                    </a:lnL>
                    <a:lnR w="12700" cap="flat" cmpd="sng" algn="ctr">
                      <a:solidFill>
                        <a:srgbClr val="00FFFF"/>
                      </a:solidFill>
                      <a:prstDash val="solid"/>
                      <a:round/>
                      <a:headEnd type="none" w="med" len="med"/>
                      <a:tailEnd type="none" w="med" len="med"/>
                    </a:lnR>
                    <a:lnT w="12700" cap="flat" cmpd="sng" algn="ctr">
                      <a:solidFill>
                        <a:srgbClr val="00FFFF"/>
                      </a:solidFill>
                      <a:prstDash val="solid"/>
                      <a:round/>
                      <a:headEnd type="none" w="med" len="med"/>
                      <a:tailEnd type="none" w="med" len="med"/>
                    </a:lnT>
                    <a:lnB w="12700" cap="flat" cmpd="sng" algn="ctr">
                      <a:solidFill>
                        <a:srgbClr val="00FFFF"/>
                      </a:solidFill>
                      <a:prstDash val="solid"/>
                      <a:round/>
                      <a:headEnd type="none" w="med" len="med"/>
                      <a:tailEnd type="none" w="med" len="med"/>
                    </a:lnB>
                  </a:tcPr>
                </a:tc>
                <a:tc>
                  <a:txBody>
                    <a:bodyPr/>
                    <a:lstStyle/>
                    <a:p>
                      <a:pPr>
                        <a:lnSpc>
                          <a:spcPct val="100000"/>
                        </a:lnSpc>
                        <a:spcAft>
                          <a:spcPts val="0"/>
                        </a:spcAft>
                      </a:pPr>
                      <a:r>
                        <a:rPr lang="zh-CN" altLang="en-US" sz="2000" kern="1200" dirty="0" smtClean="0">
                          <a:solidFill>
                            <a:schemeClr val="tx1"/>
                          </a:solidFill>
                          <a:latin typeface="微软雅黑" panose="020B0503020204020204" pitchFamily="34" charset="-122"/>
                          <a:ea typeface="微软雅黑" panose="020B0503020204020204" pitchFamily="34" charset="-122"/>
                          <a:cs typeface="+mn-cs"/>
                        </a:rPr>
                        <a:t>原始的生命诞生于原始海洋</a:t>
                      </a:r>
                      <a:endParaRPr lang="zh-CN" altLang="en-US" sz="2000" kern="1200" dirty="0" smtClean="0">
                        <a:solidFill>
                          <a:schemeClr val="tx1"/>
                        </a:solidFill>
                        <a:latin typeface="微软雅黑" panose="020B0503020204020204" pitchFamily="34" charset="-122"/>
                        <a:ea typeface="微软雅黑" panose="020B0503020204020204" pitchFamily="34" charset="-122"/>
                        <a:cs typeface="+mn-cs"/>
                      </a:endParaRPr>
                    </a:p>
                  </a:txBody>
                  <a:tcPr marL="27305" marR="27305" marT="0" marB="0" anchor="ctr">
                    <a:lnL w="12700" cap="flat" cmpd="sng" algn="ctr">
                      <a:solidFill>
                        <a:srgbClr val="00FFFF"/>
                      </a:solidFill>
                      <a:prstDash val="solid"/>
                      <a:round/>
                      <a:headEnd type="none" w="med" len="med"/>
                      <a:tailEnd type="none" w="med" len="med"/>
                    </a:lnL>
                    <a:lnR w="12700" cap="flat" cmpd="sng" algn="ctr">
                      <a:solidFill>
                        <a:srgbClr val="00FFFF"/>
                      </a:solidFill>
                      <a:prstDash val="solid"/>
                      <a:round/>
                      <a:headEnd type="none" w="med" len="med"/>
                      <a:tailEnd type="none" w="med" len="med"/>
                    </a:lnR>
                    <a:lnT w="12700" cap="flat" cmpd="sng" algn="ctr">
                      <a:solidFill>
                        <a:srgbClr val="00FFFF"/>
                      </a:solidFill>
                      <a:prstDash val="solid"/>
                      <a:round/>
                      <a:headEnd type="none" w="med" len="med"/>
                      <a:tailEnd type="none" w="med" len="med"/>
                    </a:lnT>
                    <a:lnB w="12700" cap="flat" cmpd="sng" algn="ctr">
                      <a:solidFill>
                        <a:srgbClr val="00FFFF"/>
                      </a:solidFill>
                      <a:prstDash val="solid"/>
                      <a:round/>
                      <a:headEnd type="none" w="med" len="med"/>
                      <a:tailEnd type="none" w="med" len="med"/>
                    </a:lnB>
                  </a:tcPr>
                </a:tc>
                <a:tc>
                  <a:txBody>
                    <a:bodyPr/>
                    <a:lstStyle/>
                    <a:p>
                      <a:pPr>
                        <a:lnSpc>
                          <a:spcPct val="100000"/>
                        </a:lnSpc>
                        <a:spcAft>
                          <a:spcPts val="0"/>
                        </a:spcAft>
                      </a:pPr>
                      <a:r>
                        <a:rPr lang="zh-CN" altLang="en-US" sz="2000" kern="1200" dirty="0" smtClean="0">
                          <a:solidFill>
                            <a:schemeClr val="tx1"/>
                          </a:solidFill>
                          <a:latin typeface="微软雅黑" panose="020B0503020204020204" pitchFamily="34" charset="-122"/>
                          <a:ea typeface="微软雅黑" panose="020B0503020204020204" pitchFamily="34" charset="-122"/>
                          <a:cs typeface="+mn-cs"/>
                        </a:rPr>
                        <a:t>米勒模拟原始地球实验</a:t>
                      </a:r>
                      <a:endParaRPr lang="zh-CN" altLang="en-US" sz="2000" kern="1200" dirty="0" smtClean="0">
                        <a:solidFill>
                          <a:schemeClr val="tx1"/>
                        </a:solidFill>
                        <a:latin typeface="微软雅黑" panose="020B0503020204020204" pitchFamily="34" charset="-122"/>
                        <a:ea typeface="微软雅黑" panose="020B0503020204020204" pitchFamily="34" charset="-122"/>
                        <a:cs typeface="+mn-cs"/>
                      </a:endParaRPr>
                    </a:p>
                  </a:txBody>
                  <a:tcPr marL="0" marR="0" marT="0" marB="0" anchor="ctr">
                    <a:lnL w="12700" cap="flat" cmpd="sng" algn="ctr">
                      <a:solidFill>
                        <a:srgbClr val="00FFFF"/>
                      </a:solidFill>
                      <a:prstDash val="solid"/>
                      <a:round/>
                      <a:headEnd type="none" w="med" len="med"/>
                      <a:tailEnd type="none" w="med" len="med"/>
                    </a:lnL>
                    <a:lnR w="12700" cap="flat" cmpd="sng" algn="ctr">
                      <a:solidFill>
                        <a:srgbClr val="00FFFF"/>
                      </a:solidFill>
                      <a:prstDash val="solid"/>
                      <a:round/>
                      <a:headEnd type="none" w="med" len="med"/>
                      <a:tailEnd type="none" w="med" len="med"/>
                    </a:lnR>
                    <a:lnT w="12700" cap="flat" cmpd="sng" algn="ctr">
                      <a:solidFill>
                        <a:srgbClr val="00FFFF"/>
                      </a:solidFill>
                      <a:prstDash val="solid"/>
                      <a:round/>
                      <a:headEnd type="none" w="med" len="med"/>
                      <a:tailEnd type="none" w="med" len="med"/>
                    </a:lnT>
                    <a:lnB w="12700" cap="flat" cmpd="sng" algn="ctr">
                      <a:solidFill>
                        <a:srgbClr val="00FFFF"/>
                      </a:solidFill>
                      <a:prstDash val="solid"/>
                      <a:round/>
                      <a:headEnd type="none" w="med" len="med"/>
                      <a:tailEnd type="none" w="med" len="med"/>
                    </a:lnB>
                  </a:tcPr>
                </a:tc>
              </a:tr>
              <a:tr h="0">
                <a:tc>
                  <a:txBody>
                    <a:bodyPr/>
                    <a:lstStyle/>
                    <a:p>
                      <a:pPr algn="ctr">
                        <a:lnSpc>
                          <a:spcPct val="100000"/>
                        </a:lnSpc>
                        <a:spcAft>
                          <a:spcPts val="0"/>
                        </a:spcAft>
                      </a:pPr>
                      <a:r>
                        <a:rPr lang="zh-CN" altLang="en-US" sz="2000" kern="1200" dirty="0" smtClean="0">
                          <a:solidFill>
                            <a:schemeClr val="tx1"/>
                          </a:solidFill>
                          <a:latin typeface="微软雅黑" panose="020B0503020204020204" pitchFamily="34" charset="-122"/>
                          <a:ea typeface="微软雅黑" panose="020B0503020204020204" pitchFamily="34" charset="-122"/>
                          <a:cs typeface="+mn-cs"/>
                        </a:rPr>
                        <a:t>自然发生说</a:t>
                      </a:r>
                      <a:endParaRPr lang="zh-CN" altLang="en-US" sz="2000" kern="1200" dirty="0" smtClean="0">
                        <a:solidFill>
                          <a:schemeClr val="tx1"/>
                        </a:solidFill>
                        <a:latin typeface="微软雅黑" panose="020B0503020204020204" pitchFamily="34" charset="-122"/>
                        <a:ea typeface="微软雅黑" panose="020B0503020204020204" pitchFamily="34" charset="-122"/>
                        <a:cs typeface="+mn-cs"/>
                      </a:endParaRPr>
                    </a:p>
                  </a:txBody>
                  <a:tcPr marL="0" marR="0" marT="0" marB="0" anchor="ctr">
                    <a:lnL w="12700" cap="flat" cmpd="sng" algn="ctr">
                      <a:solidFill>
                        <a:srgbClr val="00FFFF"/>
                      </a:solidFill>
                      <a:prstDash val="solid"/>
                      <a:round/>
                      <a:headEnd type="none" w="med" len="med"/>
                      <a:tailEnd type="none" w="med" len="med"/>
                    </a:lnL>
                    <a:lnR w="12700" cap="flat" cmpd="sng" algn="ctr">
                      <a:solidFill>
                        <a:srgbClr val="00FFFF"/>
                      </a:solidFill>
                      <a:prstDash val="solid"/>
                      <a:round/>
                      <a:headEnd type="none" w="med" len="med"/>
                      <a:tailEnd type="none" w="med" len="med"/>
                    </a:lnR>
                    <a:lnT w="12700" cap="flat" cmpd="sng" algn="ctr">
                      <a:solidFill>
                        <a:srgbClr val="00FFFF"/>
                      </a:solidFill>
                      <a:prstDash val="solid"/>
                      <a:round/>
                      <a:headEnd type="none" w="med" len="med"/>
                      <a:tailEnd type="none" w="med" len="med"/>
                    </a:lnT>
                    <a:lnB w="12700" cap="flat" cmpd="sng" algn="ctr">
                      <a:solidFill>
                        <a:srgbClr val="00FFFF"/>
                      </a:solidFill>
                      <a:prstDash val="solid"/>
                      <a:round/>
                      <a:headEnd type="none" w="med" len="med"/>
                      <a:tailEnd type="none" w="med" len="med"/>
                    </a:lnB>
                  </a:tcPr>
                </a:tc>
                <a:tc>
                  <a:txBody>
                    <a:bodyPr/>
                    <a:lstStyle/>
                    <a:p>
                      <a:pPr>
                        <a:lnSpc>
                          <a:spcPct val="100000"/>
                        </a:lnSpc>
                        <a:spcAft>
                          <a:spcPts val="0"/>
                        </a:spcAft>
                      </a:pPr>
                      <a:r>
                        <a:rPr lang="zh-CN" altLang="en-US" sz="2000" kern="1200" dirty="0" smtClean="0">
                          <a:solidFill>
                            <a:schemeClr val="tx1"/>
                          </a:solidFill>
                          <a:latin typeface="微软雅黑" panose="020B0503020204020204" pitchFamily="34" charset="-122"/>
                          <a:ea typeface="微软雅黑" panose="020B0503020204020204" pitchFamily="34" charset="-122"/>
                          <a:cs typeface="+mn-cs"/>
                        </a:rPr>
                        <a:t>生命物质是从非生命的物质中自然发生的</a:t>
                      </a:r>
                      <a:endParaRPr lang="zh-CN" altLang="en-US" sz="2000" kern="1200" dirty="0" smtClean="0">
                        <a:solidFill>
                          <a:schemeClr val="tx1"/>
                        </a:solidFill>
                        <a:latin typeface="微软雅黑" panose="020B0503020204020204" pitchFamily="34" charset="-122"/>
                        <a:ea typeface="微软雅黑" panose="020B0503020204020204" pitchFamily="34" charset="-122"/>
                        <a:cs typeface="+mn-cs"/>
                      </a:endParaRPr>
                    </a:p>
                  </a:txBody>
                  <a:tcPr marL="27305" marR="27305" marT="0" marB="0" anchor="ctr">
                    <a:lnL w="12700" cap="flat" cmpd="sng" algn="ctr">
                      <a:solidFill>
                        <a:srgbClr val="00FFFF"/>
                      </a:solidFill>
                      <a:prstDash val="solid"/>
                      <a:round/>
                      <a:headEnd type="none" w="med" len="med"/>
                      <a:tailEnd type="none" w="med" len="med"/>
                    </a:lnL>
                    <a:lnR w="12700" cap="flat" cmpd="sng" algn="ctr">
                      <a:solidFill>
                        <a:srgbClr val="00FFFF"/>
                      </a:solidFill>
                      <a:prstDash val="solid"/>
                      <a:round/>
                      <a:headEnd type="none" w="med" len="med"/>
                      <a:tailEnd type="none" w="med" len="med"/>
                    </a:lnR>
                    <a:lnT w="12700" cap="flat" cmpd="sng" algn="ctr">
                      <a:solidFill>
                        <a:srgbClr val="00FFFF"/>
                      </a:solidFill>
                      <a:prstDash val="solid"/>
                      <a:round/>
                      <a:headEnd type="none" w="med" len="med"/>
                      <a:tailEnd type="none" w="med" len="med"/>
                    </a:lnT>
                    <a:lnB w="12700" cap="flat" cmpd="sng" algn="ctr">
                      <a:solidFill>
                        <a:srgbClr val="00FFFF"/>
                      </a:solidFill>
                      <a:prstDash val="solid"/>
                      <a:round/>
                      <a:headEnd type="none" w="med" len="med"/>
                      <a:tailEnd type="none" w="med" len="med"/>
                    </a:lnB>
                  </a:tcPr>
                </a:tc>
                <a:tc>
                  <a:txBody>
                    <a:bodyPr/>
                    <a:lstStyle/>
                    <a:p>
                      <a:pPr>
                        <a:lnSpc>
                          <a:spcPct val="100000"/>
                        </a:lnSpc>
                        <a:spcAft>
                          <a:spcPts val="0"/>
                        </a:spcAft>
                      </a:pPr>
                      <a:r>
                        <a:rPr lang="zh-CN" altLang="en-US" sz="2000" kern="1200" dirty="0" smtClean="0">
                          <a:solidFill>
                            <a:schemeClr val="tx1"/>
                          </a:solidFill>
                          <a:latin typeface="微软雅黑" panose="020B0503020204020204" pitchFamily="34" charset="-122"/>
                          <a:ea typeface="微软雅黑" panose="020B0503020204020204" pitchFamily="34" charset="-122"/>
                          <a:cs typeface="+mn-cs"/>
                        </a:rPr>
                        <a:t>“腐肉生蛆”实验</a:t>
                      </a:r>
                      <a:endParaRPr lang="zh-CN" altLang="en-US" sz="2000" kern="1200" dirty="0" smtClean="0">
                        <a:solidFill>
                          <a:schemeClr val="tx1"/>
                        </a:solidFill>
                        <a:latin typeface="微软雅黑" panose="020B0503020204020204" pitchFamily="34" charset="-122"/>
                        <a:ea typeface="微软雅黑" panose="020B0503020204020204" pitchFamily="34" charset="-122"/>
                        <a:cs typeface="+mn-cs"/>
                      </a:endParaRPr>
                    </a:p>
                  </a:txBody>
                  <a:tcPr marL="0" marR="0" marT="0" marB="0" anchor="ctr">
                    <a:lnL w="12700" cap="flat" cmpd="sng" algn="ctr">
                      <a:solidFill>
                        <a:srgbClr val="00FFFF"/>
                      </a:solidFill>
                      <a:prstDash val="solid"/>
                      <a:round/>
                      <a:headEnd type="none" w="med" len="med"/>
                      <a:tailEnd type="none" w="med" len="med"/>
                    </a:lnL>
                    <a:lnR w="12700" cap="flat" cmpd="sng" algn="ctr">
                      <a:solidFill>
                        <a:srgbClr val="00FFFF"/>
                      </a:solidFill>
                      <a:prstDash val="solid"/>
                      <a:round/>
                      <a:headEnd type="none" w="med" len="med"/>
                      <a:tailEnd type="none" w="med" len="med"/>
                    </a:lnR>
                    <a:lnT w="12700" cap="flat" cmpd="sng" algn="ctr">
                      <a:solidFill>
                        <a:srgbClr val="00FFFF"/>
                      </a:solidFill>
                      <a:prstDash val="solid"/>
                      <a:round/>
                      <a:headEnd type="none" w="med" len="med"/>
                      <a:tailEnd type="none" w="med" len="med"/>
                    </a:lnT>
                    <a:lnB w="12700" cap="flat" cmpd="sng" algn="ctr">
                      <a:solidFill>
                        <a:srgbClr val="00FFFF"/>
                      </a:solidFill>
                      <a:prstDash val="solid"/>
                      <a:round/>
                      <a:headEnd type="none" w="med" len="med"/>
                      <a:tailEnd type="none" w="med" len="med"/>
                    </a:lnB>
                  </a:tcPr>
                </a:tc>
              </a:tr>
              <a:tr h="0">
                <a:tc>
                  <a:txBody>
                    <a:bodyPr/>
                    <a:lstStyle/>
                    <a:p>
                      <a:pPr algn="ctr">
                        <a:lnSpc>
                          <a:spcPct val="100000"/>
                        </a:lnSpc>
                        <a:spcAft>
                          <a:spcPts val="0"/>
                        </a:spcAft>
                      </a:pPr>
                      <a:r>
                        <a:rPr lang="zh-CN" altLang="en-US" sz="2000" kern="1200" dirty="0" smtClean="0">
                          <a:solidFill>
                            <a:schemeClr val="tx1"/>
                          </a:solidFill>
                          <a:latin typeface="微软雅黑" panose="020B0503020204020204" pitchFamily="34" charset="-122"/>
                          <a:ea typeface="微软雅黑" panose="020B0503020204020204" pitchFamily="34" charset="-122"/>
                          <a:cs typeface="+mn-cs"/>
                        </a:rPr>
                        <a:t>宇宙起源说</a:t>
                      </a:r>
                      <a:endParaRPr lang="zh-CN" altLang="en-US" sz="2000" kern="1200" dirty="0" smtClean="0">
                        <a:solidFill>
                          <a:schemeClr val="tx1"/>
                        </a:solidFill>
                        <a:latin typeface="微软雅黑" panose="020B0503020204020204" pitchFamily="34" charset="-122"/>
                        <a:ea typeface="微软雅黑" panose="020B0503020204020204" pitchFamily="34" charset="-122"/>
                        <a:cs typeface="+mn-cs"/>
                      </a:endParaRPr>
                    </a:p>
                  </a:txBody>
                  <a:tcPr marL="0" marR="0" marT="0" marB="0" anchor="ctr">
                    <a:lnL w="12700" cap="flat" cmpd="sng" algn="ctr">
                      <a:solidFill>
                        <a:srgbClr val="00FFFF"/>
                      </a:solidFill>
                      <a:prstDash val="solid"/>
                      <a:round/>
                      <a:headEnd type="none" w="med" len="med"/>
                      <a:tailEnd type="none" w="med" len="med"/>
                    </a:lnL>
                    <a:lnR w="12700" cap="flat" cmpd="sng" algn="ctr">
                      <a:solidFill>
                        <a:srgbClr val="00FFFF"/>
                      </a:solidFill>
                      <a:prstDash val="solid"/>
                      <a:round/>
                      <a:headEnd type="none" w="med" len="med"/>
                      <a:tailEnd type="none" w="med" len="med"/>
                    </a:lnR>
                    <a:lnT w="12700" cap="flat" cmpd="sng" algn="ctr">
                      <a:solidFill>
                        <a:srgbClr val="00FFFF"/>
                      </a:solidFill>
                      <a:prstDash val="solid"/>
                      <a:round/>
                      <a:headEnd type="none" w="med" len="med"/>
                      <a:tailEnd type="none" w="med" len="med"/>
                    </a:lnT>
                    <a:lnB w="12700" cap="flat" cmpd="sng" algn="ctr">
                      <a:solidFill>
                        <a:srgbClr val="00FFFF"/>
                      </a:solidFill>
                      <a:prstDash val="solid"/>
                      <a:round/>
                      <a:headEnd type="none" w="med" len="med"/>
                      <a:tailEnd type="none" w="med" len="med"/>
                    </a:lnB>
                  </a:tcPr>
                </a:tc>
                <a:tc>
                  <a:txBody>
                    <a:bodyPr/>
                    <a:lstStyle/>
                    <a:p>
                      <a:pPr>
                        <a:lnSpc>
                          <a:spcPct val="100000"/>
                        </a:lnSpc>
                        <a:spcAft>
                          <a:spcPts val="0"/>
                        </a:spcAft>
                      </a:pPr>
                      <a:r>
                        <a:rPr lang="zh-CN" altLang="en-US" sz="2000" kern="1200" dirty="0" smtClean="0">
                          <a:solidFill>
                            <a:schemeClr val="tx1"/>
                          </a:solidFill>
                          <a:latin typeface="微软雅黑" panose="020B0503020204020204" pitchFamily="34" charset="-122"/>
                          <a:ea typeface="微软雅黑" panose="020B0503020204020204" pitchFamily="34" charset="-122"/>
                          <a:cs typeface="+mn-cs"/>
                        </a:rPr>
                        <a:t>倡导一切生命来自于宇宙的观点</a:t>
                      </a:r>
                      <a:endParaRPr lang="zh-CN" altLang="en-US" sz="2000" kern="1200" dirty="0" smtClean="0">
                        <a:solidFill>
                          <a:schemeClr val="tx1"/>
                        </a:solidFill>
                        <a:latin typeface="微软雅黑" panose="020B0503020204020204" pitchFamily="34" charset="-122"/>
                        <a:ea typeface="微软雅黑" panose="020B0503020204020204" pitchFamily="34" charset="-122"/>
                        <a:cs typeface="+mn-cs"/>
                      </a:endParaRPr>
                    </a:p>
                  </a:txBody>
                  <a:tcPr marL="27305" marR="27305" marT="0" marB="0" anchor="ctr">
                    <a:lnL w="12700" cap="flat" cmpd="sng" algn="ctr">
                      <a:solidFill>
                        <a:srgbClr val="00FFFF"/>
                      </a:solidFill>
                      <a:prstDash val="solid"/>
                      <a:round/>
                      <a:headEnd type="none" w="med" len="med"/>
                      <a:tailEnd type="none" w="med" len="med"/>
                    </a:lnL>
                    <a:lnR w="12700" cap="flat" cmpd="sng" algn="ctr">
                      <a:solidFill>
                        <a:srgbClr val="00FFFF"/>
                      </a:solidFill>
                      <a:prstDash val="solid"/>
                      <a:round/>
                      <a:headEnd type="none" w="med" len="med"/>
                      <a:tailEnd type="none" w="med" len="med"/>
                    </a:lnR>
                    <a:lnT w="12700" cap="flat" cmpd="sng" algn="ctr">
                      <a:solidFill>
                        <a:srgbClr val="00FFFF"/>
                      </a:solidFill>
                      <a:prstDash val="solid"/>
                      <a:round/>
                      <a:headEnd type="none" w="med" len="med"/>
                      <a:tailEnd type="none" w="med" len="med"/>
                    </a:lnT>
                    <a:lnB w="12700" cap="flat" cmpd="sng" algn="ctr">
                      <a:solidFill>
                        <a:srgbClr val="00FFFF"/>
                      </a:solidFill>
                      <a:prstDash val="solid"/>
                      <a:round/>
                      <a:headEnd type="none" w="med" len="med"/>
                      <a:tailEnd type="none" w="med" len="med"/>
                    </a:lnB>
                  </a:tcPr>
                </a:tc>
                <a:tc>
                  <a:txBody>
                    <a:bodyPr/>
                    <a:lstStyle/>
                    <a:p>
                      <a:pPr>
                        <a:lnSpc>
                          <a:spcPct val="100000"/>
                        </a:lnSpc>
                        <a:spcAft>
                          <a:spcPts val="0"/>
                        </a:spcAft>
                      </a:pPr>
                      <a:r>
                        <a:rPr lang="zh-CN" altLang="en-US" sz="2000" kern="1200" dirty="0" smtClean="0">
                          <a:solidFill>
                            <a:schemeClr val="tx1"/>
                          </a:solidFill>
                          <a:latin typeface="微软雅黑" panose="020B0503020204020204" pitchFamily="34" charset="-122"/>
                          <a:ea typeface="微软雅黑" panose="020B0503020204020204" pitchFamily="34" charset="-122"/>
                          <a:cs typeface="+mn-cs"/>
                        </a:rPr>
                        <a:t>陨石中含有氨基酸</a:t>
                      </a:r>
                      <a:endParaRPr lang="zh-CN" altLang="en-US" sz="2000" kern="1200" dirty="0" smtClean="0">
                        <a:solidFill>
                          <a:schemeClr val="tx1"/>
                        </a:solidFill>
                        <a:latin typeface="微软雅黑" panose="020B0503020204020204" pitchFamily="34" charset="-122"/>
                        <a:ea typeface="微软雅黑" panose="020B0503020204020204" pitchFamily="34" charset="-122"/>
                        <a:cs typeface="+mn-cs"/>
                      </a:endParaRPr>
                    </a:p>
                  </a:txBody>
                  <a:tcPr marL="0" marR="0" marT="0" marB="0" anchor="ctr">
                    <a:lnL w="12700" cap="flat" cmpd="sng" algn="ctr">
                      <a:solidFill>
                        <a:srgbClr val="00FFFF"/>
                      </a:solidFill>
                      <a:prstDash val="solid"/>
                      <a:round/>
                      <a:headEnd type="none" w="med" len="med"/>
                      <a:tailEnd type="none" w="med" len="med"/>
                    </a:lnL>
                    <a:lnR w="12700" cap="flat" cmpd="sng" algn="ctr">
                      <a:solidFill>
                        <a:srgbClr val="00FFFF"/>
                      </a:solidFill>
                      <a:prstDash val="solid"/>
                      <a:round/>
                      <a:headEnd type="none" w="med" len="med"/>
                      <a:tailEnd type="none" w="med" len="med"/>
                    </a:lnR>
                    <a:lnT w="12700" cap="flat" cmpd="sng" algn="ctr">
                      <a:solidFill>
                        <a:srgbClr val="00FFFF"/>
                      </a:solidFill>
                      <a:prstDash val="solid"/>
                      <a:round/>
                      <a:headEnd type="none" w="med" len="med"/>
                      <a:tailEnd type="none" w="med" len="med"/>
                    </a:lnT>
                    <a:lnB w="12700" cap="flat" cmpd="sng" algn="ctr">
                      <a:solidFill>
                        <a:srgbClr val="00FFFF"/>
                      </a:solidFill>
                      <a:prstDash val="solid"/>
                      <a:round/>
                      <a:headEnd type="none" w="med" len="med"/>
                      <a:tailEnd type="none" w="med" len="med"/>
                    </a:lnB>
                  </a:tcPr>
                </a:tc>
              </a:tr>
              <a:tr h="0">
                <a:tc>
                  <a:txBody>
                    <a:bodyPr/>
                    <a:lstStyle/>
                    <a:p>
                      <a:pPr algn="ctr">
                        <a:lnSpc>
                          <a:spcPct val="100000"/>
                        </a:lnSpc>
                        <a:spcAft>
                          <a:spcPts val="0"/>
                        </a:spcAft>
                      </a:pPr>
                      <a:r>
                        <a:rPr lang="zh-CN" altLang="en-US" sz="2000" kern="1200" dirty="0" smtClean="0">
                          <a:solidFill>
                            <a:schemeClr val="tx1"/>
                          </a:solidFill>
                          <a:latin typeface="微软雅黑" panose="020B0503020204020204" pitchFamily="34" charset="-122"/>
                          <a:ea typeface="微软雅黑" panose="020B0503020204020204" pitchFamily="34" charset="-122"/>
                          <a:cs typeface="+mn-cs"/>
                        </a:rPr>
                        <a:t>神创论</a:t>
                      </a:r>
                      <a:endParaRPr lang="zh-CN" altLang="en-US" sz="2000" kern="1200" dirty="0" smtClean="0">
                        <a:solidFill>
                          <a:schemeClr val="tx1"/>
                        </a:solidFill>
                        <a:latin typeface="微软雅黑" panose="020B0503020204020204" pitchFamily="34" charset="-122"/>
                        <a:ea typeface="微软雅黑" panose="020B0503020204020204" pitchFamily="34" charset="-122"/>
                        <a:cs typeface="+mn-cs"/>
                      </a:endParaRPr>
                    </a:p>
                  </a:txBody>
                  <a:tcPr marL="0" marR="0" marT="0" marB="0" anchor="ctr">
                    <a:lnL w="12700" cap="flat" cmpd="sng" algn="ctr">
                      <a:solidFill>
                        <a:srgbClr val="00FFFF"/>
                      </a:solidFill>
                      <a:prstDash val="solid"/>
                      <a:round/>
                      <a:headEnd type="none" w="med" len="med"/>
                      <a:tailEnd type="none" w="med" len="med"/>
                    </a:lnL>
                    <a:lnR w="12700" cap="flat" cmpd="sng" algn="ctr">
                      <a:solidFill>
                        <a:srgbClr val="00FFFF"/>
                      </a:solidFill>
                      <a:prstDash val="solid"/>
                      <a:round/>
                      <a:headEnd type="none" w="med" len="med"/>
                      <a:tailEnd type="none" w="med" len="med"/>
                    </a:lnR>
                    <a:lnT w="12700" cap="flat" cmpd="sng" algn="ctr">
                      <a:solidFill>
                        <a:srgbClr val="00FFFF"/>
                      </a:solidFill>
                      <a:prstDash val="solid"/>
                      <a:round/>
                      <a:headEnd type="none" w="med" len="med"/>
                      <a:tailEnd type="none" w="med" len="med"/>
                    </a:lnT>
                    <a:lnB w="12700" cap="flat" cmpd="sng" algn="ctr">
                      <a:solidFill>
                        <a:srgbClr val="00FFFF"/>
                      </a:solidFill>
                      <a:prstDash val="solid"/>
                      <a:round/>
                      <a:headEnd type="none" w="med" len="med"/>
                      <a:tailEnd type="none" w="med" len="med"/>
                    </a:lnB>
                  </a:tcPr>
                </a:tc>
                <a:tc>
                  <a:txBody>
                    <a:bodyPr/>
                    <a:lstStyle/>
                    <a:p>
                      <a:pPr>
                        <a:lnSpc>
                          <a:spcPct val="100000"/>
                        </a:lnSpc>
                        <a:spcAft>
                          <a:spcPts val="0"/>
                        </a:spcAft>
                      </a:pPr>
                      <a:r>
                        <a:rPr lang="zh-CN" altLang="en-US" sz="2000" kern="1200" dirty="0" smtClean="0">
                          <a:solidFill>
                            <a:schemeClr val="tx1"/>
                          </a:solidFill>
                          <a:latin typeface="微软雅黑" panose="020B0503020204020204" pitchFamily="34" charset="-122"/>
                          <a:ea typeface="微软雅黑" panose="020B0503020204020204" pitchFamily="34" charset="-122"/>
                          <a:cs typeface="+mn-cs"/>
                        </a:rPr>
                        <a:t>生命由神、上帝等超自然力量创造</a:t>
                      </a:r>
                      <a:endParaRPr lang="zh-CN" altLang="en-US" sz="2000" kern="1200" dirty="0" smtClean="0">
                        <a:solidFill>
                          <a:schemeClr val="tx1"/>
                        </a:solidFill>
                        <a:latin typeface="微软雅黑" panose="020B0503020204020204" pitchFamily="34" charset="-122"/>
                        <a:ea typeface="微软雅黑" panose="020B0503020204020204" pitchFamily="34" charset="-122"/>
                        <a:cs typeface="+mn-cs"/>
                      </a:endParaRPr>
                    </a:p>
                  </a:txBody>
                  <a:tcPr marL="27305" marR="27305" marT="0" marB="0" anchor="ctr">
                    <a:lnL w="12700" cap="flat" cmpd="sng" algn="ctr">
                      <a:solidFill>
                        <a:srgbClr val="00FFFF"/>
                      </a:solidFill>
                      <a:prstDash val="solid"/>
                      <a:round/>
                      <a:headEnd type="none" w="med" len="med"/>
                      <a:tailEnd type="none" w="med" len="med"/>
                    </a:lnL>
                    <a:lnR w="12700" cap="flat" cmpd="sng" algn="ctr">
                      <a:solidFill>
                        <a:srgbClr val="00FFFF"/>
                      </a:solidFill>
                      <a:prstDash val="solid"/>
                      <a:round/>
                      <a:headEnd type="none" w="med" len="med"/>
                      <a:tailEnd type="none" w="med" len="med"/>
                    </a:lnR>
                    <a:lnT w="12700" cap="flat" cmpd="sng" algn="ctr">
                      <a:solidFill>
                        <a:srgbClr val="00FFFF"/>
                      </a:solidFill>
                      <a:prstDash val="solid"/>
                      <a:round/>
                      <a:headEnd type="none" w="med" len="med"/>
                      <a:tailEnd type="none" w="med" len="med"/>
                    </a:lnT>
                    <a:lnB w="12700" cap="flat" cmpd="sng" algn="ctr">
                      <a:solidFill>
                        <a:srgbClr val="00FFFF"/>
                      </a:solidFill>
                      <a:prstDash val="solid"/>
                      <a:round/>
                      <a:headEnd type="none" w="med" len="med"/>
                      <a:tailEnd type="none" w="med" len="med"/>
                    </a:lnB>
                  </a:tcPr>
                </a:tc>
                <a:tc>
                  <a:txBody>
                    <a:bodyPr/>
                    <a:lstStyle/>
                    <a:p>
                      <a:pPr>
                        <a:lnSpc>
                          <a:spcPct val="100000"/>
                        </a:lnSpc>
                        <a:spcAft>
                          <a:spcPts val="0"/>
                        </a:spcAft>
                      </a:pPr>
                      <a:r>
                        <a:rPr lang="zh-CN" altLang="en-US" sz="2000" kern="1200" dirty="0" smtClean="0">
                          <a:solidFill>
                            <a:schemeClr val="tx1"/>
                          </a:solidFill>
                          <a:latin typeface="微软雅黑" panose="020B0503020204020204" pitchFamily="34" charset="-122"/>
                          <a:ea typeface="微软雅黑" panose="020B0503020204020204" pitchFamily="34" charset="-122"/>
                          <a:cs typeface="+mn-cs"/>
                        </a:rPr>
                        <a:t>各种传说和宗教书籍</a:t>
                      </a:r>
                      <a:endParaRPr lang="zh-CN" altLang="en-US" sz="2000" kern="1200" dirty="0" smtClean="0">
                        <a:solidFill>
                          <a:schemeClr val="tx1"/>
                        </a:solidFill>
                        <a:latin typeface="微软雅黑" panose="020B0503020204020204" pitchFamily="34" charset="-122"/>
                        <a:ea typeface="微软雅黑" panose="020B0503020204020204" pitchFamily="34" charset="-122"/>
                        <a:cs typeface="+mn-cs"/>
                      </a:endParaRPr>
                    </a:p>
                  </a:txBody>
                  <a:tcPr marL="0" marR="0" marT="0" marB="0" anchor="ctr">
                    <a:lnL w="12700" cap="flat" cmpd="sng" algn="ctr">
                      <a:solidFill>
                        <a:srgbClr val="00FFFF"/>
                      </a:solidFill>
                      <a:prstDash val="solid"/>
                      <a:round/>
                      <a:headEnd type="none" w="med" len="med"/>
                      <a:tailEnd type="none" w="med" len="med"/>
                    </a:lnL>
                    <a:lnR w="12700" cap="flat" cmpd="sng" algn="ctr">
                      <a:solidFill>
                        <a:srgbClr val="00FFFF"/>
                      </a:solidFill>
                      <a:prstDash val="solid"/>
                      <a:round/>
                      <a:headEnd type="none" w="med" len="med"/>
                      <a:tailEnd type="none" w="med" len="med"/>
                    </a:lnR>
                    <a:lnT w="12700" cap="flat" cmpd="sng" algn="ctr">
                      <a:solidFill>
                        <a:srgbClr val="00FFFF"/>
                      </a:solidFill>
                      <a:prstDash val="solid"/>
                      <a:round/>
                      <a:headEnd type="none" w="med" len="med"/>
                      <a:tailEnd type="none" w="med" len="med"/>
                    </a:lnT>
                    <a:lnB w="12700" cap="flat" cmpd="sng" algn="ctr">
                      <a:solidFill>
                        <a:srgbClr val="00FFFF"/>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theme/theme1.xml><?xml version="1.0" encoding="utf-8"?>
<a:theme xmlns:a="http://schemas.openxmlformats.org/drawingml/2006/main" name="Office 主题">
  <a:themeElements>
    <a:clrScheme name="自定义 33">
      <a:dk1>
        <a:sysClr val="windowText" lastClr="000000"/>
      </a:dk1>
      <a:lt1>
        <a:sysClr val="window" lastClr="FFFFFF"/>
      </a:lt1>
      <a:dk2>
        <a:srgbClr val="44546A"/>
      </a:dk2>
      <a:lt2>
        <a:srgbClr val="E7E6E6"/>
      </a:lt2>
      <a:accent1>
        <a:srgbClr val="826C4A"/>
      </a:accent1>
      <a:accent2>
        <a:srgbClr val="5FCACB"/>
      </a:accent2>
      <a:accent3>
        <a:srgbClr val="A0BF0D"/>
      </a:accent3>
      <a:accent4>
        <a:srgbClr val="FDB900"/>
      </a:accent4>
      <a:accent5>
        <a:srgbClr val="319095"/>
      </a:accent5>
      <a:accent6>
        <a:srgbClr val="F5841C"/>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1955</Words>
  <Application>WPS 演示</Application>
  <PresentationFormat>全屏显示(16:9)</PresentationFormat>
  <Paragraphs>100</Paragraphs>
  <Slides>25</Slides>
  <Notes>5</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25</vt:i4>
      </vt:variant>
    </vt:vector>
  </HeadingPairs>
  <TitlesOfParts>
    <vt:vector size="33" baseType="lpstr">
      <vt:lpstr>Arial</vt:lpstr>
      <vt:lpstr>宋体</vt:lpstr>
      <vt:lpstr>Wingdings</vt:lpstr>
      <vt:lpstr>微软雅黑</vt:lpstr>
      <vt:lpstr>隶书</vt:lpstr>
      <vt:lpstr>Calibri</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Manager>唐华</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th8154</dc:creator>
  <dc:subject>教学设计</dc:subject>
  <cp:lastModifiedBy>lenovop</cp:lastModifiedBy>
  <cp:revision>587</cp:revision>
  <dcterms:created xsi:type="dcterms:W3CDTF">2015-03-10T09:38:00Z</dcterms:created>
  <dcterms:modified xsi:type="dcterms:W3CDTF">2021-09-10T06:22:10Z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2052-11.1.0.9098</vt:lpwstr>
  </property>
</Properties>
</file>