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400" r:id="rId2"/>
    <p:sldId id="401" r:id="rId3"/>
    <p:sldId id="760" r:id="rId4"/>
    <p:sldId id="969" r:id="rId5"/>
    <p:sldId id="970" r:id="rId6"/>
    <p:sldId id="954" r:id="rId7"/>
    <p:sldId id="971" r:id="rId8"/>
    <p:sldId id="942" r:id="rId9"/>
    <p:sldId id="972" r:id="rId10"/>
    <p:sldId id="973" r:id="rId11"/>
    <p:sldId id="955" r:id="rId12"/>
    <p:sldId id="974" r:id="rId13"/>
    <p:sldId id="915" r:id="rId14"/>
    <p:sldId id="975" r:id="rId15"/>
    <p:sldId id="956" r:id="rId16"/>
    <p:sldId id="976" r:id="rId17"/>
    <p:sldId id="878" r:id="rId18"/>
    <p:sldId id="977" r:id="rId19"/>
    <p:sldId id="968" r:id="rId20"/>
    <p:sldId id="978" r:id="rId21"/>
    <p:sldId id="957" r:id="rId22"/>
    <p:sldId id="302" r:id="rId23"/>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296" autoAdjust="0"/>
    <p:restoredTop sz="99816" autoAdjust="0"/>
  </p:normalViewPr>
  <p:slideViewPr>
    <p:cSldViewPr snapToGrid="0" showGuides="1">
      <p:cViewPr varScale="1">
        <p:scale>
          <a:sx n="136" d="100"/>
          <a:sy n="136" d="100"/>
        </p:scale>
        <p:origin x="-552" y="-90"/>
      </p:cViewPr>
      <p:guideLst>
        <p:guide orient="horz" pos="1620"/>
        <p:guide pos="2880"/>
      </p:guideLst>
    </p:cSldViewPr>
  </p:slideViewPr>
  <p:notesTextViewPr>
    <p:cViewPr>
      <p:scale>
        <a:sx n="1" d="1"/>
        <a:sy n="1" d="1"/>
      </p:scale>
      <p:origin x="0" y="0"/>
    </p:cViewPr>
  </p:notesTextViewPr>
  <p:sorterViewPr>
    <p:cViewPr>
      <p:scale>
        <a:sx n="100" d="100"/>
        <a:sy n="100" d="100"/>
      </p:scale>
      <p:origin x="0" y="511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pPr/>
              <a:t>2021/9/6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pPr/>
              <a:t>‹#›</a:t>
            </a:fld>
            <a:endParaRPr lang="zh-CN" altLang="en-US"/>
          </a:p>
        </p:txBody>
      </p:sp>
    </p:spTree>
    <p:extLst>
      <p:ext uri="{BB962C8B-B14F-4D97-AF65-F5344CB8AC3E}">
        <p14:creationId xmlns:p14="http://schemas.microsoft.com/office/powerpoint/2010/main" xmlns="" val="428578372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a:t>
            </a:fld>
            <a:endParaRPr lang="zh-CN" altLang="en-US"/>
          </a:p>
        </p:txBody>
      </p:sp>
    </p:spTree>
    <p:extLst>
      <p:ext uri="{BB962C8B-B14F-4D97-AF65-F5344CB8AC3E}">
        <p14:creationId xmlns="" xmlns:p14="http://schemas.microsoft.com/office/powerpoint/2010/main" val="3035247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2</a:t>
            </a:fld>
            <a:endParaRPr lang="zh-CN" altLang="en-US"/>
          </a:p>
        </p:txBody>
      </p:sp>
    </p:spTree>
    <p:extLst>
      <p:ext uri="{BB962C8B-B14F-4D97-AF65-F5344CB8AC3E}">
        <p14:creationId xmlns="" xmlns:p14="http://schemas.microsoft.com/office/powerpoint/2010/main" val="823661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7</a:t>
            </a:fld>
            <a:endParaRPr lang="zh-CN" altLang="en-US"/>
          </a:p>
        </p:txBody>
      </p:sp>
    </p:spTree>
    <p:extLst>
      <p:ext uri="{BB962C8B-B14F-4D97-AF65-F5344CB8AC3E}">
        <p14:creationId xmlns="" xmlns:p14="http://schemas.microsoft.com/office/powerpoint/2010/main" val="823661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12</a:t>
            </a:fld>
            <a:endParaRPr lang="zh-CN" altLang="en-US"/>
          </a:p>
        </p:txBody>
      </p:sp>
    </p:spTree>
    <p:extLst>
      <p:ext uri="{BB962C8B-B14F-4D97-AF65-F5344CB8AC3E}">
        <p14:creationId xmlns="" xmlns:p14="http://schemas.microsoft.com/office/powerpoint/2010/main" val="8236610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22</a:t>
            </a:fld>
            <a:endParaRPr lang="zh-CN" altLang="en-US"/>
          </a:p>
        </p:txBody>
      </p:sp>
    </p:spTree>
    <p:extLst>
      <p:ext uri="{BB962C8B-B14F-4D97-AF65-F5344CB8AC3E}">
        <p14:creationId xmlns:p14="http://schemas.microsoft.com/office/powerpoint/2010/main" xmlns="" val="2345598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0059880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7781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xmlns="" val="3087967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xmlns="" val="2918004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xmlns="" val="2536864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xmlns="" val="25368643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1264482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5.png"/><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3"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4"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2" name="组合 87"/>
          <p:cNvGrpSpPr/>
          <p:nvPr/>
        </p:nvGrpSpPr>
        <p:grpSpPr>
          <a:xfrm>
            <a:off x="2589452" y="3034515"/>
            <a:ext cx="3778980" cy="1578944"/>
            <a:chOff x="6240567" y="2900570"/>
            <a:chExt cx="3915294" cy="1916713"/>
          </a:xfrm>
        </p:grpSpPr>
        <p:grpSp>
          <p:nvGrpSpPr>
            <p:cNvPr id="3" name="组合 72"/>
            <p:cNvGrpSpPr/>
            <p:nvPr/>
          </p:nvGrpSpPr>
          <p:grpSpPr>
            <a:xfrm>
              <a:off x="6341196" y="2900570"/>
              <a:ext cx="3814665" cy="1916713"/>
              <a:chOff x="6341196" y="2900570"/>
              <a:chExt cx="3814665" cy="1916713"/>
            </a:xfrm>
          </p:grpSpPr>
          <p:sp>
            <p:nvSpPr>
              <p:cNvPr id="94" name="文本框 79"/>
              <p:cNvSpPr txBox="1"/>
              <p:nvPr/>
            </p:nvSpPr>
            <p:spPr>
              <a:xfrm>
                <a:off x="6341196" y="2900570"/>
                <a:ext cx="3814665" cy="1905443"/>
              </a:xfrm>
              <a:prstGeom prst="rect">
                <a:avLst/>
              </a:prstGeom>
              <a:noFill/>
            </p:spPr>
            <p:txBody>
              <a:bodyPr wrap="squar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ctr">
                  <a:lnSpc>
                    <a:spcPct val="150000"/>
                  </a:lnSpc>
                </a:pPr>
                <a:r>
                  <a:rPr lang="zh-CN" altLang="en-US" smtClean="0">
                    <a:solidFill>
                      <a:schemeClr val="accent3"/>
                    </a:solidFill>
                  </a:rPr>
                  <a:t>人</a:t>
                </a:r>
                <a:r>
                  <a:rPr lang="zh-CN" altLang="en-US" dirty="0" smtClean="0">
                    <a:solidFill>
                      <a:schemeClr val="accent3"/>
                    </a:solidFill>
                  </a:rPr>
                  <a:t>教版</a:t>
                </a:r>
                <a:r>
                  <a:rPr lang="en-US" altLang="zh-CN" dirty="0" smtClean="0">
                    <a:solidFill>
                      <a:schemeClr val="accent3"/>
                    </a:solidFill>
                  </a:rPr>
                  <a:t>·</a:t>
                </a:r>
                <a:r>
                  <a:rPr lang="zh-CN" altLang="en-US" dirty="0" smtClean="0">
                    <a:solidFill>
                      <a:schemeClr val="accent3"/>
                    </a:solidFill>
                  </a:rPr>
                  <a:t>数学</a:t>
                </a:r>
                <a:endParaRPr lang="en-US" altLang="zh-CN" dirty="0" smtClean="0">
                  <a:solidFill>
                    <a:schemeClr val="accent3"/>
                  </a:solidFill>
                </a:endParaRPr>
              </a:p>
              <a:p>
                <a:pPr algn="ctr">
                  <a:lnSpc>
                    <a:spcPct val="150000"/>
                  </a:lnSpc>
                </a:pPr>
                <a:r>
                  <a:rPr lang="zh-CN" altLang="en-US" dirty="0" smtClean="0">
                    <a:solidFill>
                      <a:schemeClr val="accent3"/>
                    </a:solidFill>
                  </a:rPr>
                  <a:t> </a:t>
                </a:r>
                <a:r>
                  <a:rPr lang="zh-CN" altLang="en-US" dirty="0" smtClean="0">
                    <a:solidFill>
                      <a:srgbClr val="D16809"/>
                    </a:solidFill>
                  </a:rPr>
                  <a:t>七年级下</a:t>
                </a:r>
                <a:endParaRPr lang="zh-CN" altLang="en-US" dirty="0">
                  <a:solidFill>
                    <a:srgbClr val="D16809"/>
                  </a:solidFill>
                </a:endParaRPr>
              </a:p>
            </p:txBody>
          </p:sp>
          <p:sp>
            <p:nvSpPr>
              <p:cNvPr id="95" name="圆角矩形 94"/>
              <p:cNvSpPr/>
              <p:nvPr/>
            </p:nvSpPr>
            <p:spPr>
              <a:xfrm>
                <a:off x="6409827" y="3087476"/>
                <a:ext cx="3695730" cy="1729807"/>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45"/>
            <p:cNvGrpSpPr/>
            <p:nvPr/>
          </p:nvGrpSpPr>
          <p:grpSpPr>
            <a:xfrm rot="2731254">
              <a:off x="6341934" y="2879007"/>
              <a:ext cx="109793" cy="312528"/>
              <a:chOff x="4454660" y="3810474"/>
              <a:chExt cx="406107" cy="1155987"/>
            </a:xfrm>
          </p:grpSpPr>
          <p:sp>
            <p:nvSpPr>
              <p:cNvPr id="91"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5"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6"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7" cstate="print"/>
          <a:stretch>
            <a:fillRect/>
          </a:stretch>
        </p:blipFill>
        <p:spPr>
          <a:xfrm>
            <a:off x="2215711" y="1129337"/>
            <a:ext cx="4731629" cy="1284626"/>
          </a:xfrm>
          <a:prstGeom prst="rect">
            <a:avLst/>
          </a:prstGeom>
        </p:spPr>
      </p:pic>
    </p:spTree>
    <p:extLst>
      <p:ext uri="{BB962C8B-B14F-4D97-AF65-F5344CB8AC3E}">
        <p14:creationId xmlns="" xmlns:p14="http://schemas.microsoft.com/office/powerpoint/2010/main" val="2526401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63012" y="998440"/>
            <a:ext cx="993809" cy="423775"/>
          </a:xfrm>
          <a:prstGeom prst="rect">
            <a:avLst/>
          </a:prstGeom>
        </p:spPr>
      </p:pic>
      <p:grpSp>
        <p:nvGrpSpPr>
          <p:cNvPr id="2" name="组合 18"/>
          <p:cNvGrpSpPr/>
          <p:nvPr/>
        </p:nvGrpSpPr>
        <p:grpSpPr>
          <a:xfrm>
            <a:off x="253094" y="0"/>
            <a:ext cx="2502464"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2421176"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立方根</a:t>
            </a:r>
          </a:p>
        </p:txBody>
      </p:sp>
      <p:sp>
        <p:nvSpPr>
          <p:cNvPr id="14" name="矩形 13"/>
          <p:cNvSpPr/>
          <p:nvPr/>
        </p:nvSpPr>
        <p:spPr>
          <a:xfrm>
            <a:off x="403869" y="1390734"/>
            <a:ext cx="7703127" cy="478208"/>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判断一个数</a:t>
            </a:r>
            <a:r>
              <a:rPr lang="en-US" altLang="zh-CN" sz="2000" i="1" dirty="0" smtClean="0">
                <a:latin typeface="Times New Roman" pitchFamily="18" charset="0"/>
                <a:ea typeface="微软雅黑" pitchFamily="34" charset="-122"/>
                <a:cs typeface="Times New Roman" pitchFamily="18" charset="0"/>
              </a:rPr>
              <a:t>x</a:t>
            </a:r>
            <a:r>
              <a:rPr lang="zh-CN" altLang="en-US" sz="2000" dirty="0" smtClean="0">
                <a:latin typeface="Times New Roman" pitchFamily="18" charset="0"/>
                <a:ea typeface="微软雅黑" pitchFamily="34" charset="-122"/>
                <a:cs typeface="Times New Roman" pitchFamily="18" charset="0"/>
              </a:rPr>
              <a:t>是不是某数</a:t>
            </a:r>
            <a:r>
              <a:rPr lang="en-US" altLang="zh-CN" sz="2000" i="1" dirty="0" smtClean="0">
                <a:latin typeface="Times New Roman" pitchFamily="18" charset="0"/>
                <a:ea typeface="微软雅黑" pitchFamily="34" charset="-122"/>
                <a:cs typeface="Times New Roman" pitchFamily="18" charset="0"/>
              </a:rPr>
              <a:t>a</a:t>
            </a:r>
            <a:r>
              <a:rPr lang="zh-CN" altLang="en-US" sz="2000" dirty="0" smtClean="0">
                <a:latin typeface="Times New Roman" pitchFamily="18" charset="0"/>
                <a:ea typeface="微软雅黑" pitchFamily="34" charset="-122"/>
                <a:cs typeface="Times New Roman" pitchFamily="18" charset="0"/>
              </a:rPr>
              <a:t>的立方根</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就看</a:t>
            </a:r>
            <a:r>
              <a:rPr lang="en-US" altLang="zh-CN" sz="2000" i="1" dirty="0" smtClean="0">
                <a:latin typeface="Times New Roman" pitchFamily="18" charset="0"/>
                <a:ea typeface="微软雅黑" pitchFamily="34" charset="-122"/>
                <a:cs typeface="Times New Roman" pitchFamily="18" charset="0"/>
              </a:rPr>
              <a:t>x</a:t>
            </a:r>
            <a:r>
              <a:rPr lang="zh-CN" altLang="en-US" sz="2000" dirty="0" smtClean="0">
                <a:latin typeface="Times New Roman" pitchFamily="18" charset="0"/>
                <a:ea typeface="微软雅黑" pitchFamily="34" charset="-122"/>
                <a:cs typeface="Times New Roman" pitchFamily="18" charset="0"/>
              </a:rPr>
              <a:t>的立方是不是等于</a:t>
            </a:r>
            <a:r>
              <a:rPr lang="en-US" altLang="zh-CN" sz="2000" i="1" dirty="0" smtClean="0">
                <a:latin typeface="Times New Roman" pitchFamily="18" charset="0"/>
                <a:ea typeface="微软雅黑" pitchFamily="34" charset="-122"/>
                <a:cs typeface="Times New Roman" pitchFamily="18" charset="0"/>
              </a:rPr>
              <a:t>a</a:t>
            </a:r>
            <a:r>
              <a:rPr lang="en-US" altLang="zh-CN" sz="2000" dirty="0" smtClean="0">
                <a:latin typeface="Times New Roman" pitchFamily="18" charset="0"/>
                <a:ea typeface="微软雅黑" pitchFamily="34" charset="-122"/>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60468" y="998440"/>
            <a:ext cx="998897" cy="423775"/>
          </a:xfrm>
          <a:prstGeom prst="rect">
            <a:avLst/>
          </a:prstGeom>
        </p:spPr>
      </p:pic>
      <p:grpSp>
        <p:nvGrpSpPr>
          <p:cNvPr id="2" name="组合 18"/>
          <p:cNvGrpSpPr/>
          <p:nvPr/>
        </p:nvGrpSpPr>
        <p:grpSpPr>
          <a:xfrm>
            <a:off x="253093" y="0"/>
            <a:ext cx="4182983"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15241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用计算器求立方根</a:t>
            </a:r>
          </a:p>
        </p:txBody>
      </p:sp>
      <p:sp>
        <p:nvSpPr>
          <p:cNvPr id="14" name="矩形 13"/>
          <p:cNvSpPr/>
          <p:nvPr/>
        </p:nvSpPr>
        <p:spPr>
          <a:xfrm>
            <a:off x="403869" y="1390734"/>
            <a:ext cx="7703127" cy="1915909"/>
          </a:xfrm>
          <a:prstGeom prst="rect">
            <a:avLst/>
          </a:prstGeom>
        </p:spPr>
        <p:txBody>
          <a:bodyPr wrap="square" lIns="68580" tIns="34290" rIns="68580" bIns="34290">
            <a:spAutoFit/>
          </a:bodyPr>
          <a:lstStyle/>
          <a:p>
            <a:pPr>
              <a:lnSpc>
                <a:spcPct val="200000"/>
              </a:lnSpc>
            </a:pPr>
            <a:r>
              <a:rPr lang="zh-CN" altLang="en-US" sz="2000" dirty="0" smtClean="0">
                <a:latin typeface="Times New Roman" pitchFamily="18" charset="0"/>
                <a:ea typeface="微软雅黑" pitchFamily="34" charset="-122"/>
                <a:cs typeface="Times New Roman" pitchFamily="18" charset="0"/>
              </a:rPr>
              <a:t>一个篮球的体积是</a:t>
            </a:r>
            <a:r>
              <a:rPr lang="en-US" altLang="zh-CN" sz="2000" dirty="0" smtClean="0">
                <a:latin typeface="Times New Roman" pitchFamily="18" charset="0"/>
                <a:ea typeface="微软雅黑" pitchFamily="34" charset="-122"/>
                <a:cs typeface="Times New Roman" pitchFamily="18" charset="0"/>
              </a:rPr>
              <a:t>3930π cm</a:t>
            </a:r>
            <a:r>
              <a:rPr lang="en-US" altLang="zh-CN" sz="2000" baseline="30000" dirty="0" smtClean="0">
                <a:latin typeface="Times New Roman" pitchFamily="18" charset="0"/>
                <a:ea typeface="微软雅黑" pitchFamily="34" charset="-122"/>
                <a:cs typeface="Times New Roman" pitchFamily="18" charset="0"/>
              </a:rPr>
              <a:t>3</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若该篮球的半径为</a:t>
            </a:r>
            <a:r>
              <a:rPr lang="en-US" altLang="zh-CN" sz="2000" i="1" dirty="0" smtClean="0">
                <a:latin typeface="Times New Roman" pitchFamily="18" charset="0"/>
                <a:ea typeface="微软雅黑" pitchFamily="34" charset="-122"/>
                <a:cs typeface="Times New Roman" pitchFamily="18" charset="0"/>
              </a:rPr>
              <a:t>r</a:t>
            </a:r>
            <a:r>
              <a:rPr lang="en-US" altLang="zh-CN" sz="2000" dirty="0" smtClean="0">
                <a:latin typeface="Times New Roman" pitchFamily="18" charset="0"/>
                <a:ea typeface="微软雅黑" pitchFamily="34" charset="-122"/>
                <a:cs typeface="Times New Roman" pitchFamily="18" charset="0"/>
              </a:rPr>
              <a:t> cm,</a:t>
            </a:r>
            <a:r>
              <a:rPr lang="zh-CN" altLang="en-US" sz="2000" dirty="0" smtClean="0">
                <a:latin typeface="Times New Roman" pitchFamily="18" charset="0"/>
                <a:ea typeface="微软雅黑" pitchFamily="34" charset="-122"/>
                <a:cs typeface="Times New Roman" pitchFamily="18" charset="0"/>
              </a:rPr>
              <a:t>利用球的体积公式可得          </a:t>
            </a:r>
            <a:r>
              <a:rPr lang="en-US" altLang="zh-CN" sz="2000" dirty="0" smtClean="0">
                <a:latin typeface="Times New Roman" pitchFamily="18" charset="0"/>
                <a:ea typeface="微软雅黑" pitchFamily="34" charset="-122"/>
                <a:cs typeface="Times New Roman" pitchFamily="18" charset="0"/>
              </a:rPr>
              <a:t>π</a:t>
            </a:r>
            <a:r>
              <a:rPr lang="en-US" altLang="zh-CN" sz="2000" i="1" dirty="0" smtClean="0">
                <a:latin typeface="Times New Roman" pitchFamily="18" charset="0"/>
                <a:ea typeface="微软雅黑" pitchFamily="34" charset="-122"/>
                <a:cs typeface="Times New Roman" pitchFamily="18" charset="0"/>
              </a:rPr>
              <a:t>r</a:t>
            </a:r>
            <a:r>
              <a:rPr lang="en-US" altLang="zh-CN" sz="2000" baseline="30000" dirty="0" smtClean="0">
                <a:latin typeface="Times New Roman" pitchFamily="18" charset="0"/>
                <a:ea typeface="微软雅黑" pitchFamily="34" charset="-122"/>
                <a:cs typeface="Times New Roman" pitchFamily="18" charset="0"/>
              </a:rPr>
              <a:t>3</a:t>
            </a:r>
            <a:r>
              <a:rPr lang="en-US" altLang="zh-CN" sz="2000" dirty="0" smtClean="0">
                <a:latin typeface="Times New Roman" pitchFamily="18" charset="0"/>
                <a:ea typeface="微软雅黑" pitchFamily="34" charset="-122"/>
                <a:cs typeface="Times New Roman" pitchFamily="18" charset="0"/>
              </a:rPr>
              <a:t>=3930π,</a:t>
            </a:r>
            <a:r>
              <a:rPr lang="zh-CN" altLang="en-US" sz="2000" dirty="0" smtClean="0">
                <a:latin typeface="Times New Roman" pitchFamily="18" charset="0"/>
                <a:ea typeface="微软雅黑" pitchFamily="34" charset="-122"/>
                <a:cs typeface="Times New Roman" pitchFamily="18" charset="0"/>
              </a:rPr>
              <a:t>即</a:t>
            </a:r>
            <a:r>
              <a:rPr lang="en-US" altLang="zh-CN" sz="2000" i="1" dirty="0" smtClean="0">
                <a:latin typeface="Times New Roman" pitchFamily="18" charset="0"/>
                <a:ea typeface="微软雅黑" pitchFamily="34" charset="-122"/>
                <a:cs typeface="Times New Roman" pitchFamily="18" charset="0"/>
              </a:rPr>
              <a:t>r</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　                          </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用计算器求得</a:t>
            </a:r>
            <a:r>
              <a:rPr lang="en-US" altLang="zh-CN" sz="2000" i="1" dirty="0" smtClean="0">
                <a:latin typeface="Times New Roman" pitchFamily="18" charset="0"/>
                <a:ea typeface="微软雅黑" pitchFamily="34" charset="-122"/>
                <a:cs typeface="Times New Roman" pitchFamily="18" charset="0"/>
              </a:rPr>
              <a:t>r</a:t>
            </a:r>
            <a:r>
              <a:rPr lang="en-US" altLang="zh-CN" sz="2000" dirty="0" smtClean="0">
                <a:latin typeface="Times New Roman" pitchFamily="18" charset="0"/>
                <a:ea typeface="微软雅黑" pitchFamily="34" charset="-122"/>
                <a:cs typeface="Times New Roman" pitchFamily="18" charset="0"/>
              </a:rPr>
              <a:t>≈14,</a:t>
            </a:r>
            <a:r>
              <a:rPr lang="zh-CN" altLang="en-US" sz="2000" dirty="0" smtClean="0">
                <a:latin typeface="Times New Roman" pitchFamily="18" charset="0"/>
                <a:ea typeface="微软雅黑" pitchFamily="34" charset="-122"/>
                <a:cs typeface="Times New Roman" pitchFamily="18" charset="0"/>
              </a:rPr>
              <a:t>即该篮球半径</a:t>
            </a:r>
            <a:r>
              <a:rPr lang="en-US" altLang="zh-CN" sz="2000" dirty="0" smtClean="0">
                <a:latin typeface="Times New Roman" pitchFamily="18" charset="0"/>
                <a:ea typeface="微软雅黑" pitchFamily="34" charset="-122"/>
                <a:cs typeface="Times New Roman" pitchFamily="18" charset="0"/>
              </a:rPr>
              <a:t>r</a:t>
            </a:r>
            <a:r>
              <a:rPr lang="zh-CN" altLang="en-US" sz="2000" dirty="0" smtClean="0">
                <a:latin typeface="Times New Roman" pitchFamily="18" charset="0"/>
                <a:ea typeface="微软雅黑" pitchFamily="34" charset="-122"/>
                <a:cs typeface="Times New Roman" pitchFamily="18" charset="0"/>
              </a:rPr>
              <a:t>约为</a:t>
            </a:r>
            <a:r>
              <a:rPr lang="en-US" altLang="zh-CN" sz="2000" dirty="0" smtClean="0">
                <a:latin typeface="Times New Roman" pitchFamily="18" charset="0"/>
                <a:ea typeface="微软雅黑" pitchFamily="34" charset="-122"/>
                <a:cs typeface="Times New Roman" pitchFamily="18" charset="0"/>
              </a:rPr>
              <a:t>14 cm.</a:t>
            </a:r>
          </a:p>
        </p:txBody>
      </p:sp>
      <p:graphicFrame>
        <p:nvGraphicFramePr>
          <p:cNvPr id="11" name="表格 10"/>
          <p:cNvGraphicFramePr>
            <a:graphicFrameLocks noGrp="1"/>
          </p:cNvGraphicFramePr>
          <p:nvPr/>
        </p:nvGraphicFramePr>
        <p:xfrm>
          <a:off x="1351005" y="1985491"/>
          <a:ext cx="354227" cy="792480"/>
        </p:xfrm>
        <a:graphic>
          <a:graphicData uri="http://schemas.openxmlformats.org/drawingml/2006/table">
            <a:tbl>
              <a:tblPr firstRow="1" bandRow="1">
                <a:tableStyleId>{5C22544A-7EE6-4342-B048-85BDC9FD1C3A}</a:tableStyleId>
              </a:tblPr>
              <a:tblGrid>
                <a:gridCol w="354227"/>
              </a:tblGrid>
              <a:tr h="370840">
                <a:tc>
                  <a:txBody>
                    <a:bodyPr/>
                    <a:lstStyle/>
                    <a:p>
                      <a:pPr algn="ctr"/>
                      <a:r>
                        <a:rPr lang="en-US" altLang="zh-CN" sz="2000" b="0" dirty="0" smtClean="0">
                          <a:solidFill>
                            <a:schemeClr val="tx1"/>
                          </a:solidFill>
                          <a:latin typeface="Times New Roman" pitchFamily="18" charset="0"/>
                          <a:cs typeface="Times New Roman" pitchFamily="18" charset="0"/>
                        </a:rPr>
                        <a:t>4</a:t>
                      </a:r>
                      <a:endParaRPr lang="zh-CN" altLang="en-US" sz="2000" b="0" dirty="0">
                        <a:solidFill>
                          <a:schemeClr val="tx1"/>
                        </a:solidFill>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000" b="0" dirty="0" smtClean="0">
                          <a:solidFill>
                            <a:schemeClr val="tx1"/>
                          </a:solidFill>
                          <a:latin typeface="Times New Roman" pitchFamily="18" charset="0"/>
                          <a:cs typeface="Times New Roman" pitchFamily="18" charset="0"/>
                        </a:rPr>
                        <a:t>3</a:t>
                      </a:r>
                      <a:endParaRPr lang="zh-CN" altLang="en-US" sz="2000" b="0" dirty="0">
                        <a:solidFill>
                          <a:schemeClr val="tx1"/>
                        </a:solidFill>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grpSp>
        <p:nvGrpSpPr>
          <p:cNvPr id="12" name="组合 11"/>
          <p:cNvGrpSpPr/>
          <p:nvPr/>
        </p:nvGrpSpPr>
        <p:grpSpPr>
          <a:xfrm>
            <a:off x="3494046" y="2088289"/>
            <a:ext cx="2993253" cy="584775"/>
            <a:chOff x="5446962" y="1090311"/>
            <a:chExt cx="969432" cy="269212"/>
          </a:xfrm>
        </p:grpSpPr>
        <p:cxnSp>
          <p:nvCxnSpPr>
            <p:cNvPr id="13" name="直接连接符 12"/>
            <p:cNvCxnSpPr/>
            <p:nvPr/>
          </p:nvCxnSpPr>
          <p:spPr>
            <a:xfrm>
              <a:off x="5572103" y="1120700"/>
              <a:ext cx="439427" cy="374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5446962" y="1090311"/>
              <a:ext cx="969432" cy="269212"/>
            </a:xfrm>
            <a:prstGeom prst="rect">
              <a:avLst/>
            </a:prstGeom>
            <a:noFill/>
            <a:ln w="9525">
              <a:noFill/>
            </a:ln>
          </p:spPr>
          <p:txBody>
            <a:bodyPr wrap="squar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en-US" altLang="zh-CN" sz="2000" baseline="30000" dirty="0" smtClean="0">
                  <a:latin typeface="Times New Roman" pitchFamily="18" charset="0"/>
                  <a:ea typeface="微软雅黑" pitchFamily="34" charset="-122"/>
                  <a:cs typeface="Times New Roman" pitchFamily="18" charset="0"/>
                </a:rPr>
                <a:t>3</a:t>
              </a:r>
              <a:r>
                <a:rPr lang="zh-CN" altLang="en-US" sz="3200" b="1" i="1" dirty="0" smtClean="0">
                  <a:latin typeface="Times New Roman" pitchFamily="18" charset="0"/>
                  <a:ea typeface="微软雅黑" pitchFamily="34" charset="-122"/>
                  <a:cs typeface="Times New Roman" pitchFamily="18" charset="0"/>
                </a:rPr>
                <a:t>√</a:t>
              </a:r>
              <a:r>
                <a:rPr lang="en-US" altLang="zh-CN" sz="2000" dirty="0" smtClean="0">
                  <a:latin typeface="Times New Roman" pitchFamily="18" charset="0"/>
                  <a:ea typeface="微软雅黑" pitchFamily="34" charset="-122"/>
                  <a:cs typeface="Times New Roman" pitchFamily="18" charset="0"/>
                </a:rPr>
                <a:t> 3930π×</a:t>
              </a:r>
              <a:endParaRPr lang="zh-CN" altLang="en-US" sz="2000" b="1" i="1" dirty="0">
                <a:latin typeface="Times New Roman" pitchFamily="18" charset="0"/>
                <a:ea typeface="微软雅黑" pitchFamily="34" charset="-122"/>
                <a:cs typeface="Times New Roman" pitchFamily="18" charset="0"/>
              </a:endParaRPr>
            </a:p>
          </p:txBody>
        </p:sp>
      </p:grpSp>
      <p:graphicFrame>
        <p:nvGraphicFramePr>
          <p:cNvPr id="19" name="表格 18"/>
          <p:cNvGraphicFramePr>
            <a:graphicFrameLocks noGrp="1"/>
          </p:cNvGraphicFramePr>
          <p:nvPr/>
        </p:nvGraphicFramePr>
        <p:xfrm>
          <a:off x="4790305" y="2063751"/>
          <a:ext cx="498389" cy="792480"/>
        </p:xfrm>
        <a:graphic>
          <a:graphicData uri="http://schemas.openxmlformats.org/drawingml/2006/table">
            <a:tbl>
              <a:tblPr firstRow="1" bandRow="1">
                <a:tableStyleId>{5C22544A-7EE6-4342-B048-85BDC9FD1C3A}</a:tableStyleId>
              </a:tblPr>
              <a:tblGrid>
                <a:gridCol w="498389"/>
              </a:tblGrid>
              <a:tr h="370840">
                <a:tc>
                  <a:txBody>
                    <a:bodyPr/>
                    <a:lstStyle/>
                    <a:p>
                      <a:pPr algn="ctr"/>
                      <a:r>
                        <a:rPr lang="en-US" altLang="zh-CN" sz="2000" b="0" dirty="0" smtClean="0">
                          <a:solidFill>
                            <a:schemeClr val="tx1"/>
                          </a:solidFill>
                          <a:latin typeface="Times New Roman" pitchFamily="18" charset="0"/>
                          <a:cs typeface="Times New Roman" pitchFamily="18" charset="0"/>
                        </a:rPr>
                        <a:t>4</a:t>
                      </a:r>
                      <a:endParaRPr lang="zh-CN" altLang="en-US" sz="2000" b="0" dirty="0">
                        <a:solidFill>
                          <a:schemeClr val="tx1"/>
                        </a:solidFill>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000" b="0" dirty="0" smtClean="0">
                          <a:solidFill>
                            <a:schemeClr val="tx1"/>
                          </a:solidFill>
                          <a:latin typeface="Times New Roman" pitchFamily="18" charset="0"/>
                          <a:cs typeface="Times New Roman" pitchFamily="18" charset="0"/>
                        </a:rPr>
                        <a:t>3</a:t>
                      </a:r>
                      <a:r>
                        <a:rPr lang="en-US" altLang="zh-CN" sz="2000" dirty="0" smtClean="0">
                          <a:latin typeface="Times New Roman" pitchFamily="18" charset="0"/>
                          <a:ea typeface="微软雅黑" pitchFamily="34" charset="-122"/>
                          <a:cs typeface="Times New Roman" pitchFamily="18" charset="0"/>
                        </a:rPr>
                        <a:t>π</a:t>
                      </a:r>
                      <a:endParaRPr lang="zh-CN" altLang="en-US" sz="2000" b="0" dirty="0">
                        <a:solidFill>
                          <a:schemeClr val="tx1"/>
                        </a:solidFill>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pic>
        <p:nvPicPr>
          <p:cNvPr id="26" name="t198.jpg" descr="id:2147516173;FounderCES"/>
          <p:cNvPicPr/>
          <p:nvPr/>
        </p:nvPicPr>
        <p:blipFill>
          <a:blip r:embed="rId5"/>
          <a:stretch>
            <a:fillRect/>
          </a:stretch>
        </p:blipFill>
        <p:spPr>
          <a:xfrm>
            <a:off x="4301592" y="3017799"/>
            <a:ext cx="1110668" cy="102285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slide(fromBottom)">
                                      <p:cBhvr>
                                        <p:cTn id="36" dur="500"/>
                                        <p:tgtEl>
                                          <p:spTgt spid="11"/>
                                        </p:tgtEl>
                                      </p:cBhvr>
                                    </p:animEffect>
                                  </p:childTnLst>
                                </p:cTn>
                              </p:par>
                              <p:par>
                                <p:cTn id="37" presetID="12" presetClass="entr" presetSubtype="4"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slide(fromBottom)">
                                      <p:cBhvr>
                                        <p:cTn id="39" dur="500"/>
                                        <p:tgtEl>
                                          <p:spTgt spid="19"/>
                                        </p:tgtEl>
                                      </p:cBhvr>
                                    </p:animEffect>
                                  </p:childTnLst>
                                </p:cTn>
                              </p:par>
                              <p:par>
                                <p:cTn id="40" presetID="12" presetClass="entr" presetSubtype="4"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slide(fromBottom)">
                                      <p:cBhvr>
                                        <p:cTn id="42" dur="500"/>
                                        <p:tgtEl>
                                          <p:spTgt spid="12"/>
                                        </p:tgtEl>
                                      </p:cBhvr>
                                    </p:animEffect>
                                  </p:childTnLst>
                                </p:cTn>
                              </p:par>
                              <p:par>
                                <p:cTn id="43" presetID="12" presetClass="entr" presetSubtype="4"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slide(fromBottom)">
                                      <p:cBhvr>
                                        <p:cTn id="4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770080" y="538438"/>
            <a:ext cx="5011628" cy="900246"/>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第六章  实　数</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3354719" y="1904344"/>
            <a:ext cx="2474075"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ctr"/>
            <a:r>
              <a:rPr lang="en-US" altLang="zh-CN" sz="3300" dirty="0" smtClean="0">
                <a:solidFill>
                  <a:schemeClr val="accent1"/>
                </a:solidFill>
              </a:rPr>
              <a:t>6.3</a:t>
            </a:r>
            <a:r>
              <a:rPr lang="zh-CN" altLang="en-US" sz="3300" dirty="0" smtClean="0">
                <a:solidFill>
                  <a:schemeClr val="accent1"/>
                </a:solidFill>
              </a:rPr>
              <a:t>　实　数</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 xmlns:p14="http://schemas.microsoft.com/office/powerpoint/2010/main" val="4000769042"/>
      </p:ext>
    </p:extLst>
  </p:cSld>
  <p:clrMapOvr>
    <a:masterClrMapping/>
  </p:clrMapOvr>
  <mc:AlternateContent xmlns:mc="http://schemas.openxmlformats.org/markup-compatibility/2006">
    <mc:Choice xmlns=""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04397" y="986292"/>
            <a:ext cx="1111038" cy="448072"/>
          </a:xfrm>
          <a:prstGeom prst="rect">
            <a:avLst/>
          </a:prstGeom>
        </p:spPr>
      </p:pic>
      <p:grpSp>
        <p:nvGrpSpPr>
          <p:cNvPr id="2" name="组合 18"/>
          <p:cNvGrpSpPr/>
          <p:nvPr/>
        </p:nvGrpSpPr>
        <p:grpSpPr>
          <a:xfrm>
            <a:off x="253094" y="0"/>
            <a:ext cx="2502464"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2421176"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无理数</a:t>
            </a:r>
          </a:p>
        </p:txBody>
      </p:sp>
      <p:sp>
        <p:nvSpPr>
          <p:cNvPr id="14" name="矩形 13"/>
          <p:cNvSpPr/>
          <p:nvPr/>
        </p:nvSpPr>
        <p:spPr>
          <a:xfrm>
            <a:off x="403869" y="1390734"/>
            <a:ext cx="7703127" cy="478208"/>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如图所示的是面积分别为</a:t>
            </a:r>
            <a:r>
              <a:rPr lang="en-US" altLang="zh-CN" sz="2000" dirty="0" smtClean="0">
                <a:latin typeface="Times New Roman" pitchFamily="18" charset="0"/>
                <a:ea typeface="微软雅黑" pitchFamily="34" charset="-122"/>
                <a:cs typeface="Times New Roman" pitchFamily="18" charset="0"/>
              </a:rPr>
              <a:t>1,2,3,4,5,6,7,8,9</a:t>
            </a:r>
            <a:r>
              <a:rPr lang="zh-CN" altLang="en-US" sz="2000" dirty="0" smtClean="0">
                <a:latin typeface="Times New Roman" pitchFamily="18" charset="0"/>
                <a:ea typeface="微软雅黑" pitchFamily="34" charset="-122"/>
                <a:cs typeface="Times New Roman" pitchFamily="18" charset="0"/>
              </a:rPr>
              <a:t>的正方形</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求它们的边长</a:t>
            </a:r>
            <a:r>
              <a:rPr lang="en-US" altLang="zh-CN" sz="2000" dirty="0" smtClean="0">
                <a:latin typeface="Times New Roman" pitchFamily="18" charset="0"/>
                <a:ea typeface="微软雅黑" pitchFamily="34" charset="-122"/>
                <a:cs typeface="Times New Roman" pitchFamily="18" charset="0"/>
              </a:rPr>
              <a:t>.</a:t>
            </a:r>
          </a:p>
        </p:txBody>
      </p:sp>
      <p:pic>
        <p:nvPicPr>
          <p:cNvPr id="13" name="T199A.EPS" descr="id:2147516519;FounderCES"/>
          <p:cNvPicPr/>
          <p:nvPr/>
        </p:nvPicPr>
        <p:blipFill>
          <a:blip r:embed="rId5"/>
          <a:stretch>
            <a:fillRect/>
          </a:stretch>
        </p:blipFill>
        <p:spPr>
          <a:xfrm>
            <a:off x="3290574" y="2510554"/>
            <a:ext cx="2059901" cy="99876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slide(fromBottom)">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04397" y="986292"/>
            <a:ext cx="1111038" cy="448072"/>
          </a:xfrm>
          <a:prstGeom prst="rect">
            <a:avLst/>
          </a:prstGeom>
        </p:spPr>
      </p:pic>
      <p:grpSp>
        <p:nvGrpSpPr>
          <p:cNvPr id="2" name="组合 18"/>
          <p:cNvGrpSpPr/>
          <p:nvPr/>
        </p:nvGrpSpPr>
        <p:grpSpPr>
          <a:xfrm>
            <a:off x="253094" y="0"/>
            <a:ext cx="2502464"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2421176"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无理数</a:t>
            </a:r>
          </a:p>
        </p:txBody>
      </p:sp>
      <p:sp>
        <p:nvSpPr>
          <p:cNvPr id="14" name="矩形 13"/>
          <p:cNvSpPr/>
          <p:nvPr/>
        </p:nvSpPr>
        <p:spPr>
          <a:xfrm>
            <a:off x="403869" y="1390734"/>
            <a:ext cx="7703127" cy="1399679"/>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由算术平方根的意义可知</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它们的边长分别为</a:t>
            </a:r>
            <a:r>
              <a:rPr lang="en-US" altLang="zh-CN" sz="2000" dirty="0" smtClean="0">
                <a:latin typeface="Times New Roman" pitchFamily="18" charset="0"/>
                <a:ea typeface="微软雅黑" pitchFamily="34" charset="-122"/>
                <a:cs typeface="Times New Roman" pitchFamily="18" charset="0"/>
              </a:rPr>
              <a:t>1,        ,        ,2,        ,    </a:t>
            </a:r>
          </a:p>
          <a:p>
            <a:pPr>
              <a:lnSpc>
                <a:spcPct val="150000"/>
              </a:lnSpc>
            </a:pPr>
            <a:r>
              <a:rPr lang="en-US" altLang="zh-CN" sz="2000" dirty="0" smtClean="0">
                <a:latin typeface="Times New Roman" pitchFamily="18" charset="0"/>
                <a:ea typeface="微软雅黑" pitchFamily="34" charset="-122"/>
                <a:cs typeface="Times New Roman" pitchFamily="18" charset="0"/>
              </a:rPr>
              <a:t>,        ,        ,3,</a:t>
            </a:r>
            <a:r>
              <a:rPr lang="zh-CN" altLang="en-US" sz="2000" dirty="0" smtClean="0">
                <a:latin typeface="Times New Roman" pitchFamily="18" charset="0"/>
                <a:ea typeface="微软雅黑" pitchFamily="34" charset="-122"/>
                <a:cs typeface="Times New Roman" pitchFamily="18" charset="0"/>
              </a:rPr>
              <a:t>这些数中</a:t>
            </a:r>
            <a:r>
              <a:rPr lang="en-US" altLang="zh-CN" sz="2000" dirty="0" smtClean="0">
                <a:latin typeface="Times New Roman" pitchFamily="18" charset="0"/>
                <a:ea typeface="微软雅黑" pitchFamily="34" charset="-122"/>
                <a:cs typeface="Times New Roman" pitchFamily="18" charset="0"/>
              </a:rPr>
              <a:t>,1,2,3</a:t>
            </a:r>
            <a:r>
              <a:rPr lang="zh-CN" altLang="en-US" sz="2000" dirty="0" smtClean="0">
                <a:latin typeface="Times New Roman" pitchFamily="18" charset="0"/>
                <a:ea typeface="微软雅黑" pitchFamily="34" charset="-122"/>
                <a:cs typeface="Times New Roman" pitchFamily="18" charset="0"/>
              </a:rPr>
              <a:t>是有理数 </a:t>
            </a:r>
            <a:r>
              <a:rPr lang="en-US" altLang="zh-CN" sz="2000" dirty="0" smtClean="0">
                <a:latin typeface="Times New Roman" pitchFamily="18" charset="0"/>
                <a:ea typeface="微软雅黑" pitchFamily="34" charset="-122"/>
                <a:cs typeface="Times New Roman" pitchFamily="18" charset="0"/>
              </a:rPr>
              <a:t>;         ,        ,        ,       ,        ,</a:t>
            </a:r>
          </a:p>
          <a:p>
            <a:pPr>
              <a:lnSpc>
                <a:spcPct val="150000"/>
              </a:lnSpc>
            </a:pPr>
            <a:r>
              <a:rPr lang="zh-CN" altLang="en-US" sz="2000" dirty="0" smtClean="0">
                <a:latin typeface="Times New Roman" pitchFamily="18" charset="0"/>
                <a:ea typeface="微软雅黑" pitchFamily="34" charset="-122"/>
                <a:cs typeface="Times New Roman" pitchFamily="18" charset="0"/>
              </a:rPr>
              <a:t>不是有理数</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是无限不循环小数</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是无理数</a:t>
            </a:r>
            <a:r>
              <a:rPr lang="en-US" altLang="zh-CN" sz="2000" dirty="0" smtClean="0">
                <a:latin typeface="Times New Roman" pitchFamily="18" charset="0"/>
                <a:ea typeface="微软雅黑" pitchFamily="34" charset="-122"/>
                <a:cs typeface="Times New Roman" pitchFamily="18" charset="0"/>
              </a:rPr>
              <a:t>.</a:t>
            </a:r>
          </a:p>
        </p:txBody>
      </p:sp>
      <p:grpSp>
        <p:nvGrpSpPr>
          <p:cNvPr id="12" name="组合 11"/>
          <p:cNvGrpSpPr/>
          <p:nvPr/>
        </p:nvGrpSpPr>
        <p:grpSpPr>
          <a:xfrm>
            <a:off x="5520547" y="1529975"/>
            <a:ext cx="518091" cy="400110"/>
            <a:chOff x="5489842" y="1088179"/>
            <a:chExt cx="446853" cy="369763"/>
          </a:xfrm>
        </p:grpSpPr>
        <p:cxnSp>
          <p:nvCxnSpPr>
            <p:cNvPr id="15" name="直接连接符 14"/>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5489842"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dirty="0" smtClean="0">
                  <a:latin typeface="Times New Roman" pitchFamily="18" charset="0"/>
                  <a:ea typeface="微软雅黑" pitchFamily="34" charset="-122"/>
                  <a:cs typeface="Times New Roman" pitchFamily="18" charset="0"/>
                </a:rPr>
                <a:t>√ </a:t>
              </a:r>
              <a:r>
                <a:rPr lang="en-US" altLang="zh-CN" sz="2000" dirty="0" smtClean="0">
                  <a:latin typeface="Times New Roman" pitchFamily="18" charset="0"/>
                  <a:ea typeface="微软雅黑" pitchFamily="34" charset="-122"/>
                  <a:cs typeface="Times New Roman" pitchFamily="18" charset="0"/>
                </a:rPr>
                <a:t>2</a:t>
              </a:r>
              <a:endParaRPr lang="zh-CN" altLang="en-US" sz="2000" dirty="0">
                <a:latin typeface="Times New Roman" pitchFamily="18" charset="0"/>
                <a:ea typeface="微软雅黑" pitchFamily="34" charset="-122"/>
                <a:cs typeface="Times New Roman" pitchFamily="18" charset="0"/>
              </a:endParaRPr>
            </a:p>
          </p:txBody>
        </p:sp>
      </p:grpSp>
      <p:grpSp>
        <p:nvGrpSpPr>
          <p:cNvPr id="18" name="组合 17"/>
          <p:cNvGrpSpPr/>
          <p:nvPr/>
        </p:nvGrpSpPr>
        <p:grpSpPr>
          <a:xfrm>
            <a:off x="6051887" y="1517617"/>
            <a:ext cx="518091" cy="400110"/>
            <a:chOff x="5489842" y="1088179"/>
            <a:chExt cx="446853" cy="369763"/>
          </a:xfrm>
        </p:grpSpPr>
        <p:cxnSp>
          <p:nvCxnSpPr>
            <p:cNvPr id="19" name="直接连接符 18"/>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5489842"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dirty="0" smtClean="0">
                  <a:latin typeface="Times New Roman" pitchFamily="18" charset="0"/>
                  <a:ea typeface="微软雅黑" pitchFamily="34" charset="-122"/>
                  <a:cs typeface="Times New Roman" pitchFamily="18" charset="0"/>
                </a:rPr>
                <a:t>√ </a:t>
              </a:r>
              <a:r>
                <a:rPr lang="en-US" altLang="zh-CN" sz="2000" dirty="0" smtClean="0">
                  <a:latin typeface="Times New Roman" pitchFamily="18" charset="0"/>
                  <a:ea typeface="微软雅黑" pitchFamily="34" charset="-122"/>
                  <a:cs typeface="Times New Roman" pitchFamily="18" charset="0"/>
                </a:rPr>
                <a:t>3</a:t>
              </a:r>
              <a:endParaRPr lang="zh-CN" altLang="en-US" sz="2000" dirty="0">
                <a:latin typeface="Times New Roman" pitchFamily="18" charset="0"/>
                <a:ea typeface="微软雅黑" pitchFamily="34" charset="-122"/>
                <a:cs typeface="Times New Roman" pitchFamily="18" charset="0"/>
              </a:endParaRPr>
            </a:p>
          </p:txBody>
        </p:sp>
      </p:grpSp>
      <p:grpSp>
        <p:nvGrpSpPr>
          <p:cNvPr id="27" name="组合 26"/>
          <p:cNvGrpSpPr/>
          <p:nvPr/>
        </p:nvGrpSpPr>
        <p:grpSpPr>
          <a:xfrm>
            <a:off x="6830363" y="1505260"/>
            <a:ext cx="518091" cy="400110"/>
            <a:chOff x="5489842" y="1088179"/>
            <a:chExt cx="446853" cy="369763"/>
          </a:xfrm>
        </p:grpSpPr>
        <p:cxnSp>
          <p:nvCxnSpPr>
            <p:cNvPr id="28" name="直接连接符 27"/>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5489842"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dirty="0" smtClean="0">
                  <a:latin typeface="Times New Roman" pitchFamily="18" charset="0"/>
                  <a:ea typeface="微软雅黑" pitchFamily="34" charset="-122"/>
                  <a:cs typeface="Times New Roman" pitchFamily="18" charset="0"/>
                </a:rPr>
                <a:t>√ </a:t>
              </a:r>
              <a:r>
                <a:rPr lang="en-US" altLang="zh-CN" sz="2000" dirty="0" smtClean="0">
                  <a:latin typeface="Times New Roman" pitchFamily="18" charset="0"/>
                  <a:ea typeface="微软雅黑" pitchFamily="34" charset="-122"/>
                  <a:cs typeface="Times New Roman" pitchFamily="18" charset="0"/>
                </a:rPr>
                <a:t>5</a:t>
              </a:r>
              <a:endParaRPr lang="zh-CN" altLang="en-US" sz="2000" dirty="0">
                <a:latin typeface="Times New Roman" pitchFamily="18" charset="0"/>
                <a:ea typeface="微软雅黑" pitchFamily="34" charset="-122"/>
                <a:cs typeface="Times New Roman" pitchFamily="18" charset="0"/>
              </a:endParaRPr>
            </a:p>
          </p:txBody>
        </p:sp>
      </p:grpSp>
      <p:grpSp>
        <p:nvGrpSpPr>
          <p:cNvPr id="30" name="组合 29"/>
          <p:cNvGrpSpPr/>
          <p:nvPr/>
        </p:nvGrpSpPr>
        <p:grpSpPr>
          <a:xfrm>
            <a:off x="7423488" y="1480546"/>
            <a:ext cx="518091" cy="400110"/>
            <a:chOff x="5489842" y="1088179"/>
            <a:chExt cx="446853" cy="369763"/>
          </a:xfrm>
        </p:grpSpPr>
        <p:cxnSp>
          <p:nvCxnSpPr>
            <p:cNvPr id="31" name="直接连接符 30"/>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489842"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dirty="0" smtClean="0">
                  <a:latin typeface="Times New Roman" pitchFamily="18" charset="0"/>
                  <a:ea typeface="微软雅黑" pitchFamily="34" charset="-122"/>
                  <a:cs typeface="Times New Roman" pitchFamily="18" charset="0"/>
                </a:rPr>
                <a:t>√ </a:t>
              </a:r>
              <a:r>
                <a:rPr lang="en-US" altLang="zh-CN" sz="2000" dirty="0" smtClean="0">
                  <a:latin typeface="Times New Roman" pitchFamily="18" charset="0"/>
                  <a:ea typeface="微软雅黑" pitchFamily="34" charset="-122"/>
                  <a:cs typeface="Times New Roman" pitchFamily="18" charset="0"/>
                </a:rPr>
                <a:t>6</a:t>
              </a:r>
              <a:endParaRPr lang="zh-CN" altLang="en-US" sz="2000" dirty="0">
                <a:latin typeface="Times New Roman" pitchFamily="18" charset="0"/>
                <a:ea typeface="微软雅黑" pitchFamily="34" charset="-122"/>
                <a:cs typeface="Times New Roman" pitchFamily="18" charset="0"/>
              </a:endParaRPr>
            </a:p>
          </p:txBody>
        </p:sp>
      </p:grpSp>
      <p:grpSp>
        <p:nvGrpSpPr>
          <p:cNvPr id="33" name="组合 32"/>
          <p:cNvGrpSpPr/>
          <p:nvPr/>
        </p:nvGrpSpPr>
        <p:grpSpPr>
          <a:xfrm>
            <a:off x="503704" y="1962461"/>
            <a:ext cx="518091" cy="400110"/>
            <a:chOff x="5489842" y="1088179"/>
            <a:chExt cx="446853" cy="369763"/>
          </a:xfrm>
        </p:grpSpPr>
        <p:cxnSp>
          <p:nvCxnSpPr>
            <p:cNvPr id="34" name="直接连接符 33"/>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5489842"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dirty="0" smtClean="0">
                  <a:latin typeface="Times New Roman" pitchFamily="18" charset="0"/>
                  <a:ea typeface="微软雅黑" pitchFamily="34" charset="-122"/>
                  <a:cs typeface="Times New Roman" pitchFamily="18" charset="0"/>
                </a:rPr>
                <a:t>√ </a:t>
              </a:r>
              <a:r>
                <a:rPr lang="en-US" altLang="zh-CN" sz="2000" dirty="0" smtClean="0">
                  <a:latin typeface="Times New Roman" pitchFamily="18" charset="0"/>
                  <a:ea typeface="微软雅黑" pitchFamily="34" charset="-122"/>
                  <a:cs typeface="Times New Roman" pitchFamily="18" charset="0"/>
                </a:rPr>
                <a:t>7</a:t>
              </a:r>
              <a:endParaRPr lang="zh-CN" altLang="en-US" sz="2000" dirty="0">
                <a:latin typeface="Times New Roman" pitchFamily="18" charset="0"/>
                <a:ea typeface="微软雅黑" pitchFamily="34" charset="-122"/>
                <a:cs typeface="Times New Roman" pitchFamily="18" charset="0"/>
              </a:endParaRPr>
            </a:p>
          </p:txBody>
        </p:sp>
      </p:grpSp>
      <p:grpSp>
        <p:nvGrpSpPr>
          <p:cNvPr id="36" name="组合 35"/>
          <p:cNvGrpSpPr/>
          <p:nvPr/>
        </p:nvGrpSpPr>
        <p:grpSpPr>
          <a:xfrm>
            <a:off x="1096829" y="1950104"/>
            <a:ext cx="518091" cy="400110"/>
            <a:chOff x="5489842" y="1088179"/>
            <a:chExt cx="446853" cy="369763"/>
          </a:xfrm>
        </p:grpSpPr>
        <p:cxnSp>
          <p:nvCxnSpPr>
            <p:cNvPr id="37" name="直接连接符 36"/>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5489842"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dirty="0" smtClean="0">
                  <a:latin typeface="Times New Roman" pitchFamily="18" charset="0"/>
                  <a:ea typeface="微软雅黑" pitchFamily="34" charset="-122"/>
                  <a:cs typeface="Times New Roman" pitchFamily="18" charset="0"/>
                </a:rPr>
                <a:t>√ </a:t>
              </a:r>
              <a:r>
                <a:rPr lang="en-US" altLang="zh-CN" sz="2000" dirty="0" smtClean="0">
                  <a:latin typeface="Times New Roman" pitchFamily="18" charset="0"/>
                  <a:ea typeface="微软雅黑" pitchFamily="34" charset="-122"/>
                  <a:cs typeface="Times New Roman" pitchFamily="18" charset="0"/>
                </a:rPr>
                <a:t>8</a:t>
              </a:r>
              <a:endParaRPr lang="zh-CN" altLang="en-US" sz="2000" dirty="0">
                <a:latin typeface="Times New Roman" pitchFamily="18" charset="0"/>
                <a:ea typeface="微软雅黑" pitchFamily="34" charset="-122"/>
                <a:cs typeface="Times New Roman" pitchFamily="18" charset="0"/>
              </a:endParaRPr>
            </a:p>
          </p:txBody>
        </p:sp>
      </p:grpSp>
      <p:grpSp>
        <p:nvGrpSpPr>
          <p:cNvPr id="39" name="组合 38"/>
          <p:cNvGrpSpPr/>
          <p:nvPr/>
        </p:nvGrpSpPr>
        <p:grpSpPr>
          <a:xfrm>
            <a:off x="4585551" y="1929510"/>
            <a:ext cx="518091" cy="400110"/>
            <a:chOff x="5489842" y="1088179"/>
            <a:chExt cx="446853" cy="369763"/>
          </a:xfrm>
        </p:grpSpPr>
        <p:cxnSp>
          <p:nvCxnSpPr>
            <p:cNvPr id="40" name="直接连接符 39"/>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5489842"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dirty="0" smtClean="0">
                  <a:latin typeface="Times New Roman" pitchFamily="18" charset="0"/>
                  <a:ea typeface="微软雅黑" pitchFamily="34" charset="-122"/>
                  <a:cs typeface="Times New Roman" pitchFamily="18" charset="0"/>
                </a:rPr>
                <a:t>√ </a:t>
              </a:r>
              <a:r>
                <a:rPr lang="en-US" altLang="zh-CN" sz="2000" dirty="0" smtClean="0">
                  <a:latin typeface="Times New Roman" pitchFamily="18" charset="0"/>
                  <a:ea typeface="微软雅黑" pitchFamily="34" charset="-122"/>
                  <a:cs typeface="Times New Roman" pitchFamily="18" charset="0"/>
                </a:rPr>
                <a:t>2</a:t>
              </a:r>
              <a:endParaRPr lang="zh-CN" altLang="en-US" sz="2000" dirty="0">
                <a:latin typeface="Times New Roman" pitchFamily="18" charset="0"/>
                <a:ea typeface="微软雅黑" pitchFamily="34" charset="-122"/>
                <a:cs typeface="Times New Roman" pitchFamily="18" charset="0"/>
              </a:endParaRPr>
            </a:p>
          </p:txBody>
        </p:sp>
      </p:grpSp>
      <p:grpSp>
        <p:nvGrpSpPr>
          <p:cNvPr id="42" name="组合 41"/>
          <p:cNvGrpSpPr/>
          <p:nvPr/>
        </p:nvGrpSpPr>
        <p:grpSpPr>
          <a:xfrm>
            <a:off x="5153963" y="1929509"/>
            <a:ext cx="518091" cy="400110"/>
            <a:chOff x="5489842" y="1088179"/>
            <a:chExt cx="446853" cy="369763"/>
          </a:xfrm>
        </p:grpSpPr>
        <p:cxnSp>
          <p:nvCxnSpPr>
            <p:cNvPr id="43" name="直接连接符 42"/>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5489842"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dirty="0" smtClean="0">
                  <a:latin typeface="Times New Roman" pitchFamily="18" charset="0"/>
                  <a:ea typeface="微软雅黑" pitchFamily="34" charset="-122"/>
                  <a:cs typeface="Times New Roman" pitchFamily="18" charset="0"/>
                </a:rPr>
                <a:t>√ </a:t>
              </a:r>
              <a:r>
                <a:rPr lang="en-US" altLang="zh-CN" sz="2000" dirty="0" smtClean="0">
                  <a:latin typeface="Times New Roman" pitchFamily="18" charset="0"/>
                  <a:ea typeface="微软雅黑" pitchFamily="34" charset="-122"/>
                  <a:cs typeface="Times New Roman" pitchFamily="18" charset="0"/>
                </a:rPr>
                <a:t>3</a:t>
              </a:r>
              <a:endParaRPr lang="zh-CN" altLang="en-US" sz="2000" dirty="0">
                <a:latin typeface="Times New Roman" pitchFamily="18" charset="0"/>
                <a:ea typeface="微软雅黑" pitchFamily="34" charset="-122"/>
                <a:cs typeface="Times New Roman" pitchFamily="18" charset="0"/>
              </a:endParaRPr>
            </a:p>
          </p:txBody>
        </p:sp>
      </p:grpSp>
      <p:grpSp>
        <p:nvGrpSpPr>
          <p:cNvPr id="45" name="组合 44"/>
          <p:cNvGrpSpPr/>
          <p:nvPr/>
        </p:nvGrpSpPr>
        <p:grpSpPr>
          <a:xfrm>
            <a:off x="5722373" y="1941866"/>
            <a:ext cx="518091" cy="400110"/>
            <a:chOff x="5489842" y="1088179"/>
            <a:chExt cx="446853" cy="369763"/>
          </a:xfrm>
        </p:grpSpPr>
        <p:cxnSp>
          <p:nvCxnSpPr>
            <p:cNvPr id="46" name="直接连接符 45"/>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5489842"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dirty="0" smtClean="0">
                  <a:latin typeface="Times New Roman" pitchFamily="18" charset="0"/>
                  <a:ea typeface="微软雅黑" pitchFamily="34" charset="-122"/>
                  <a:cs typeface="Times New Roman" pitchFamily="18" charset="0"/>
                </a:rPr>
                <a:t>√ </a:t>
              </a:r>
              <a:r>
                <a:rPr lang="en-US" altLang="zh-CN" sz="2000" dirty="0" smtClean="0">
                  <a:latin typeface="Times New Roman" pitchFamily="18" charset="0"/>
                  <a:ea typeface="微软雅黑" pitchFamily="34" charset="-122"/>
                  <a:cs typeface="Times New Roman" pitchFamily="18" charset="0"/>
                </a:rPr>
                <a:t>5</a:t>
              </a:r>
              <a:endParaRPr lang="zh-CN" altLang="en-US" sz="2000" dirty="0">
                <a:latin typeface="Times New Roman" pitchFamily="18" charset="0"/>
                <a:ea typeface="微软雅黑" pitchFamily="34" charset="-122"/>
                <a:cs typeface="Times New Roman" pitchFamily="18" charset="0"/>
              </a:endParaRPr>
            </a:p>
          </p:txBody>
        </p:sp>
      </p:grpSp>
      <p:grpSp>
        <p:nvGrpSpPr>
          <p:cNvPr id="48" name="组合 47"/>
          <p:cNvGrpSpPr/>
          <p:nvPr/>
        </p:nvGrpSpPr>
        <p:grpSpPr>
          <a:xfrm>
            <a:off x="6290785" y="1917152"/>
            <a:ext cx="518091" cy="400110"/>
            <a:chOff x="5489842" y="1088179"/>
            <a:chExt cx="446853" cy="369763"/>
          </a:xfrm>
        </p:grpSpPr>
        <p:cxnSp>
          <p:nvCxnSpPr>
            <p:cNvPr id="49" name="直接连接符 48"/>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5489842"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dirty="0" smtClean="0">
                  <a:latin typeface="Times New Roman" pitchFamily="18" charset="0"/>
                  <a:ea typeface="微软雅黑" pitchFamily="34" charset="-122"/>
                  <a:cs typeface="Times New Roman" pitchFamily="18" charset="0"/>
                </a:rPr>
                <a:t>√ </a:t>
              </a:r>
              <a:r>
                <a:rPr lang="en-US" altLang="zh-CN" sz="2000" dirty="0" smtClean="0">
                  <a:latin typeface="Times New Roman" pitchFamily="18" charset="0"/>
                  <a:ea typeface="微软雅黑" pitchFamily="34" charset="-122"/>
                  <a:cs typeface="Times New Roman" pitchFamily="18" charset="0"/>
                </a:rPr>
                <a:t>6</a:t>
              </a:r>
              <a:endParaRPr lang="zh-CN" altLang="en-US" sz="2000" dirty="0">
                <a:latin typeface="Times New Roman" pitchFamily="18" charset="0"/>
                <a:ea typeface="微软雅黑" pitchFamily="34" charset="-122"/>
                <a:cs typeface="Times New Roman" pitchFamily="18" charset="0"/>
              </a:endParaRPr>
            </a:p>
          </p:txBody>
        </p:sp>
      </p:grpSp>
      <p:grpSp>
        <p:nvGrpSpPr>
          <p:cNvPr id="51" name="组合 50"/>
          <p:cNvGrpSpPr/>
          <p:nvPr/>
        </p:nvGrpSpPr>
        <p:grpSpPr>
          <a:xfrm>
            <a:off x="6822125" y="1892439"/>
            <a:ext cx="518091" cy="400110"/>
            <a:chOff x="5489842" y="1088179"/>
            <a:chExt cx="446853" cy="369763"/>
          </a:xfrm>
        </p:grpSpPr>
        <p:cxnSp>
          <p:nvCxnSpPr>
            <p:cNvPr id="52" name="直接连接符 51"/>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5489842"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dirty="0" smtClean="0">
                  <a:latin typeface="Times New Roman" pitchFamily="18" charset="0"/>
                  <a:ea typeface="微软雅黑" pitchFamily="34" charset="-122"/>
                  <a:cs typeface="Times New Roman" pitchFamily="18" charset="0"/>
                </a:rPr>
                <a:t>√ </a:t>
              </a:r>
              <a:r>
                <a:rPr lang="en-US" altLang="zh-CN" sz="2000" dirty="0" smtClean="0">
                  <a:latin typeface="Times New Roman" pitchFamily="18" charset="0"/>
                  <a:ea typeface="微软雅黑" pitchFamily="34" charset="-122"/>
                  <a:cs typeface="Times New Roman" pitchFamily="18" charset="0"/>
                </a:rPr>
                <a:t>7</a:t>
              </a:r>
              <a:endParaRPr lang="zh-CN" altLang="en-US" sz="2000" dirty="0">
                <a:latin typeface="Times New Roman" pitchFamily="18" charset="0"/>
                <a:ea typeface="微软雅黑" pitchFamily="34" charset="-122"/>
                <a:cs typeface="Times New Roman" pitchFamily="18" charset="0"/>
              </a:endParaRPr>
            </a:p>
          </p:txBody>
        </p:sp>
      </p:grpSp>
      <p:grpSp>
        <p:nvGrpSpPr>
          <p:cNvPr id="54" name="组合 53"/>
          <p:cNvGrpSpPr/>
          <p:nvPr/>
        </p:nvGrpSpPr>
        <p:grpSpPr>
          <a:xfrm>
            <a:off x="7390537" y="1904797"/>
            <a:ext cx="518091" cy="400110"/>
            <a:chOff x="5489842" y="1088179"/>
            <a:chExt cx="446853" cy="369763"/>
          </a:xfrm>
        </p:grpSpPr>
        <p:cxnSp>
          <p:nvCxnSpPr>
            <p:cNvPr id="55" name="直接连接符 54"/>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5489842"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dirty="0" smtClean="0">
                  <a:latin typeface="Times New Roman" pitchFamily="18" charset="0"/>
                  <a:ea typeface="微软雅黑" pitchFamily="34" charset="-122"/>
                  <a:cs typeface="Times New Roman" pitchFamily="18" charset="0"/>
                </a:rPr>
                <a:t>√ </a:t>
              </a:r>
              <a:r>
                <a:rPr lang="en-US" altLang="zh-CN" sz="2000" dirty="0" smtClean="0">
                  <a:latin typeface="Times New Roman" pitchFamily="18" charset="0"/>
                  <a:ea typeface="微软雅黑" pitchFamily="34" charset="-122"/>
                  <a:cs typeface="Times New Roman" pitchFamily="18" charset="0"/>
                </a:rPr>
                <a:t>8</a:t>
              </a:r>
              <a:endParaRPr lang="zh-CN" altLang="en-US" sz="2000" dirty="0">
                <a:latin typeface="Times New Roman" pitchFamily="18" charset="0"/>
                <a:ea typeface="微软雅黑" pitchFamily="34" charset="-122"/>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slide(fromBottom)">
                                      <p:cBhvr>
                                        <p:cTn id="36" dur="500"/>
                                        <p:tgtEl>
                                          <p:spTgt spid="12"/>
                                        </p:tgtEl>
                                      </p:cBhvr>
                                    </p:animEffect>
                                  </p:childTnLst>
                                </p:cTn>
                              </p:par>
                              <p:par>
                                <p:cTn id="37" presetID="12" presetClass="entr" presetSubtype="4"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slide(fromBottom)">
                                      <p:cBhvr>
                                        <p:cTn id="39" dur="500"/>
                                        <p:tgtEl>
                                          <p:spTgt spid="18"/>
                                        </p:tgtEl>
                                      </p:cBhvr>
                                    </p:animEffect>
                                  </p:childTnLst>
                                </p:cTn>
                              </p:par>
                              <p:par>
                                <p:cTn id="40" presetID="12" presetClass="entr" presetSubtype="4"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slide(fromBottom)">
                                      <p:cBhvr>
                                        <p:cTn id="42" dur="500"/>
                                        <p:tgtEl>
                                          <p:spTgt spid="27"/>
                                        </p:tgtEl>
                                      </p:cBhvr>
                                    </p:animEffect>
                                  </p:childTnLst>
                                </p:cTn>
                              </p:par>
                              <p:par>
                                <p:cTn id="43" presetID="12" presetClass="entr" presetSubtype="4" fill="hold"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slide(fromBottom)">
                                      <p:cBhvr>
                                        <p:cTn id="45" dur="500"/>
                                        <p:tgtEl>
                                          <p:spTgt spid="30"/>
                                        </p:tgtEl>
                                      </p:cBhvr>
                                    </p:animEffect>
                                  </p:childTnLst>
                                </p:cTn>
                              </p:par>
                              <p:par>
                                <p:cTn id="46" presetID="12" presetClass="entr" presetSubtype="4" fill="hold"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slide(fromBottom)">
                                      <p:cBhvr>
                                        <p:cTn id="48" dur="500"/>
                                        <p:tgtEl>
                                          <p:spTgt spid="33"/>
                                        </p:tgtEl>
                                      </p:cBhvr>
                                    </p:animEffect>
                                  </p:childTnLst>
                                </p:cTn>
                              </p:par>
                              <p:par>
                                <p:cTn id="49" presetID="12" presetClass="entr" presetSubtype="4" fill="hold"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slide(fromBottom)">
                                      <p:cBhvr>
                                        <p:cTn id="51" dur="500"/>
                                        <p:tgtEl>
                                          <p:spTgt spid="36"/>
                                        </p:tgtEl>
                                      </p:cBhvr>
                                    </p:animEffect>
                                  </p:childTnLst>
                                </p:cTn>
                              </p:par>
                              <p:par>
                                <p:cTn id="52" presetID="12" presetClass="entr" presetSubtype="4"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slide(fromBottom)">
                                      <p:cBhvr>
                                        <p:cTn id="54" dur="500"/>
                                        <p:tgtEl>
                                          <p:spTgt spid="39"/>
                                        </p:tgtEl>
                                      </p:cBhvr>
                                    </p:animEffect>
                                  </p:childTnLst>
                                </p:cTn>
                              </p:par>
                              <p:par>
                                <p:cTn id="55" presetID="12" presetClass="entr" presetSubtype="4" fill="hold"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slide(fromBottom)">
                                      <p:cBhvr>
                                        <p:cTn id="57" dur="500"/>
                                        <p:tgtEl>
                                          <p:spTgt spid="42"/>
                                        </p:tgtEl>
                                      </p:cBhvr>
                                    </p:animEffect>
                                  </p:childTnLst>
                                </p:cTn>
                              </p:par>
                              <p:par>
                                <p:cTn id="58" presetID="12" presetClass="entr" presetSubtype="4" fill="hold" nodeType="with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slide(fromBottom)">
                                      <p:cBhvr>
                                        <p:cTn id="60" dur="500"/>
                                        <p:tgtEl>
                                          <p:spTgt spid="45"/>
                                        </p:tgtEl>
                                      </p:cBhvr>
                                    </p:animEffect>
                                  </p:childTnLst>
                                </p:cTn>
                              </p:par>
                              <p:par>
                                <p:cTn id="61" presetID="12" presetClass="entr" presetSubtype="4" fill="hold" nodeType="with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slide(fromBottom)">
                                      <p:cBhvr>
                                        <p:cTn id="63" dur="500"/>
                                        <p:tgtEl>
                                          <p:spTgt spid="48"/>
                                        </p:tgtEl>
                                      </p:cBhvr>
                                    </p:animEffect>
                                  </p:childTnLst>
                                </p:cTn>
                              </p:par>
                              <p:par>
                                <p:cTn id="64" presetID="12" presetClass="entr" presetSubtype="4" fill="hold" nodeType="withEffect">
                                  <p:stCondLst>
                                    <p:cond delay="0"/>
                                  </p:stCondLst>
                                  <p:childTnLst>
                                    <p:set>
                                      <p:cBhvr>
                                        <p:cTn id="65" dur="1" fill="hold">
                                          <p:stCondLst>
                                            <p:cond delay="0"/>
                                          </p:stCondLst>
                                        </p:cTn>
                                        <p:tgtEl>
                                          <p:spTgt spid="51"/>
                                        </p:tgtEl>
                                        <p:attrNameLst>
                                          <p:attrName>style.visibility</p:attrName>
                                        </p:attrNameLst>
                                      </p:cBhvr>
                                      <p:to>
                                        <p:strVal val="visible"/>
                                      </p:to>
                                    </p:set>
                                    <p:animEffect transition="in" filter="slide(fromBottom)">
                                      <p:cBhvr>
                                        <p:cTn id="66" dur="500"/>
                                        <p:tgtEl>
                                          <p:spTgt spid="51"/>
                                        </p:tgtEl>
                                      </p:cBhvr>
                                    </p:animEffect>
                                  </p:childTnLst>
                                </p:cTn>
                              </p:par>
                              <p:par>
                                <p:cTn id="67" presetID="12" presetClass="entr" presetSubtype="4" fill="hold" nodeType="with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slide(fromBottom)">
                                      <p:cBhvr>
                                        <p:cTn id="6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31831" y="997356"/>
            <a:ext cx="1056169" cy="425944"/>
          </a:xfrm>
          <a:prstGeom prst="rect">
            <a:avLst/>
          </a:prstGeom>
        </p:spPr>
      </p:pic>
      <p:grpSp>
        <p:nvGrpSpPr>
          <p:cNvPr id="2" name="组合 18"/>
          <p:cNvGrpSpPr/>
          <p:nvPr/>
        </p:nvGrpSpPr>
        <p:grpSpPr>
          <a:xfrm>
            <a:off x="253093" y="0"/>
            <a:ext cx="3145015"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11367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实数及分类</a:t>
            </a:r>
          </a:p>
        </p:txBody>
      </p:sp>
      <p:sp>
        <p:nvSpPr>
          <p:cNvPr id="14" name="矩形 13"/>
          <p:cNvSpPr/>
          <p:nvPr/>
        </p:nvSpPr>
        <p:spPr>
          <a:xfrm>
            <a:off x="403869" y="1390734"/>
            <a:ext cx="7703127" cy="938014"/>
          </a:xfrm>
          <a:prstGeom prst="rect">
            <a:avLst/>
          </a:prstGeom>
        </p:spPr>
        <p:txBody>
          <a:bodyPr wrap="square" lIns="68580" tIns="34290" rIns="68580" bIns="34290">
            <a:spAutoFit/>
          </a:bodyPr>
          <a:lstStyle/>
          <a:p>
            <a:pPr>
              <a:lnSpc>
                <a:spcPct val="150000"/>
              </a:lnSpc>
            </a:pP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有理数无理数之战</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是李毓佩于</a:t>
            </a:r>
            <a:r>
              <a:rPr lang="en-US" altLang="zh-CN" sz="2000" dirty="0" smtClean="0">
                <a:latin typeface="Times New Roman" pitchFamily="18" charset="0"/>
                <a:ea typeface="微软雅黑" pitchFamily="34" charset="-122"/>
                <a:cs typeface="Times New Roman" pitchFamily="18" charset="0"/>
              </a:rPr>
              <a:t>2009</a:t>
            </a:r>
            <a:r>
              <a:rPr lang="zh-CN" altLang="en-US" sz="2000" dirty="0" smtClean="0">
                <a:latin typeface="Times New Roman" pitchFamily="18" charset="0"/>
                <a:ea typeface="微软雅黑" pitchFamily="34" charset="-122"/>
                <a:cs typeface="Times New Roman" pitchFamily="18" charset="0"/>
              </a:rPr>
              <a:t>年出版的</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书名中的有理数和无理数合起来就是实数</a:t>
            </a:r>
            <a:r>
              <a:rPr lang="en-US" altLang="zh-CN" sz="2000" dirty="0" smtClean="0">
                <a:latin typeface="Times New Roman" pitchFamily="18" charset="0"/>
                <a:ea typeface="微软雅黑" pitchFamily="34" charset="-122"/>
                <a:cs typeface="Times New Roman" pitchFamily="18" charset="0"/>
              </a:rPr>
              <a:t>.</a:t>
            </a:r>
          </a:p>
        </p:txBody>
      </p:sp>
      <p:pic>
        <p:nvPicPr>
          <p:cNvPr id="11" name="t199.jpg" descr="id:2147516576;FounderCES"/>
          <p:cNvPicPr/>
          <p:nvPr/>
        </p:nvPicPr>
        <p:blipFill>
          <a:blip r:embed="rId5"/>
          <a:stretch>
            <a:fillRect/>
          </a:stretch>
        </p:blipFill>
        <p:spPr>
          <a:xfrm>
            <a:off x="4189383" y="2180570"/>
            <a:ext cx="1272303" cy="163766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slide(fromBottom)">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73123" y="997356"/>
            <a:ext cx="973585" cy="425944"/>
          </a:xfrm>
          <a:prstGeom prst="rect">
            <a:avLst/>
          </a:prstGeom>
        </p:spPr>
      </p:pic>
      <p:grpSp>
        <p:nvGrpSpPr>
          <p:cNvPr id="2" name="组合 18"/>
          <p:cNvGrpSpPr/>
          <p:nvPr/>
        </p:nvGrpSpPr>
        <p:grpSpPr>
          <a:xfrm>
            <a:off x="253093" y="0"/>
            <a:ext cx="3145015"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11367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实数及分类</a:t>
            </a:r>
          </a:p>
        </p:txBody>
      </p:sp>
      <p:sp>
        <p:nvSpPr>
          <p:cNvPr id="14" name="矩形 13"/>
          <p:cNvSpPr/>
          <p:nvPr/>
        </p:nvSpPr>
        <p:spPr>
          <a:xfrm>
            <a:off x="403869" y="1390734"/>
            <a:ext cx="7703127" cy="1399679"/>
          </a:xfrm>
          <a:prstGeom prst="rect">
            <a:avLst/>
          </a:prstGeom>
        </p:spPr>
        <p:txBody>
          <a:bodyPr wrap="square" lIns="68580" tIns="34290" rIns="68580" bIns="34290">
            <a:spAutoFit/>
          </a:bodyPr>
          <a:lstStyle/>
          <a:p>
            <a:pPr>
              <a:lnSpc>
                <a:spcPct val="150000"/>
              </a:lnSpc>
            </a:pPr>
            <a:r>
              <a:rPr lang="en-US" altLang="zh-CN" sz="2000" dirty="0" smtClean="0">
                <a:latin typeface="Times New Roman" pitchFamily="18" charset="0"/>
                <a:ea typeface="微软雅黑" pitchFamily="34" charset="-122"/>
                <a:cs typeface="Times New Roman" pitchFamily="18" charset="0"/>
              </a:rPr>
              <a:t>(1)</a:t>
            </a:r>
            <a:r>
              <a:rPr lang="zh-CN" altLang="en-US" sz="2000" dirty="0" smtClean="0">
                <a:latin typeface="Times New Roman" pitchFamily="18" charset="0"/>
                <a:ea typeface="微软雅黑" pitchFamily="34" charset="-122"/>
                <a:cs typeface="Times New Roman" pitchFamily="18" charset="0"/>
              </a:rPr>
              <a:t>实数的分类有不同的方法</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但要按同一标准</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不重不漏</a:t>
            </a:r>
            <a:r>
              <a:rPr lang="en-US" altLang="zh-CN" sz="2000" dirty="0" smtClean="0">
                <a:latin typeface="Times New Roman" pitchFamily="18" charset="0"/>
                <a:ea typeface="微软雅黑" pitchFamily="34" charset="-122"/>
                <a:cs typeface="Times New Roman" pitchFamily="18" charset="0"/>
              </a:rPr>
              <a:t>.</a:t>
            </a:r>
          </a:p>
          <a:p>
            <a:pPr>
              <a:lnSpc>
                <a:spcPct val="150000"/>
              </a:lnSpc>
            </a:pPr>
            <a:r>
              <a:rPr lang="en-US" altLang="zh-CN" sz="2000" dirty="0" smtClean="0">
                <a:latin typeface="Times New Roman" pitchFamily="18" charset="0"/>
                <a:ea typeface="微软雅黑" pitchFamily="34" charset="-122"/>
                <a:cs typeface="Times New Roman" pitchFamily="18" charset="0"/>
              </a:rPr>
              <a:t>(2)</a:t>
            </a:r>
            <a:r>
              <a:rPr lang="zh-CN" altLang="en-US" sz="2000" dirty="0" smtClean="0">
                <a:latin typeface="Times New Roman" pitchFamily="18" charset="0"/>
                <a:ea typeface="微软雅黑" pitchFamily="34" charset="-122"/>
                <a:cs typeface="Times New Roman" pitchFamily="18" charset="0"/>
              </a:rPr>
              <a:t>有理数与无理数是不交叉的</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但任何两个有理数之间都有无数个无理数</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同时任何两个无理数之间也有无数个有理数</a:t>
            </a:r>
            <a:r>
              <a:rPr lang="en-US" altLang="zh-CN" sz="2000" dirty="0" smtClean="0">
                <a:latin typeface="Times New Roman" pitchFamily="18" charset="0"/>
                <a:ea typeface="微软雅黑" pitchFamily="34" charset="-122"/>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04397" y="986291"/>
            <a:ext cx="1111039" cy="448073"/>
          </a:xfrm>
          <a:prstGeom prst="rect">
            <a:avLst/>
          </a:prstGeom>
        </p:spPr>
      </p:pic>
      <p:grpSp>
        <p:nvGrpSpPr>
          <p:cNvPr id="2" name="组合 18"/>
          <p:cNvGrpSpPr/>
          <p:nvPr/>
        </p:nvGrpSpPr>
        <p:grpSpPr>
          <a:xfrm>
            <a:off x="285750" y="0"/>
            <a:ext cx="5534282"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486117" cy="500137"/>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实数和数轴上的点一一对应</a:t>
            </a:r>
          </a:p>
        </p:txBody>
      </p:sp>
      <p:sp>
        <p:nvSpPr>
          <p:cNvPr id="14" name="矩形 13"/>
          <p:cNvSpPr/>
          <p:nvPr/>
        </p:nvSpPr>
        <p:spPr>
          <a:xfrm>
            <a:off x="403869" y="1390734"/>
            <a:ext cx="7703127" cy="939873"/>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如图所示</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直径为单位</a:t>
            </a:r>
            <a:r>
              <a:rPr lang="en-US" altLang="zh-CN" sz="2000" dirty="0" smtClean="0">
                <a:latin typeface="Times New Roman" pitchFamily="18" charset="0"/>
                <a:ea typeface="微软雅黑" pitchFamily="34" charset="-122"/>
                <a:cs typeface="Times New Roman" pitchFamily="18" charset="0"/>
              </a:rPr>
              <a:t>1</a:t>
            </a:r>
            <a:r>
              <a:rPr lang="zh-CN" altLang="en-US" sz="2000" dirty="0" smtClean="0">
                <a:latin typeface="Times New Roman" pitchFamily="18" charset="0"/>
                <a:ea typeface="微软雅黑" pitchFamily="34" charset="-122"/>
                <a:cs typeface="Times New Roman" pitchFamily="18" charset="0"/>
              </a:rPr>
              <a:t>的圆从数轴上的原点出发沿着数轴无滑动地顺时针滚动一周到达点</a:t>
            </a:r>
            <a:r>
              <a:rPr lang="en-US" altLang="zh-CN" sz="2000" i="1" dirty="0" smtClean="0">
                <a:latin typeface="Times New Roman" pitchFamily="18" charset="0"/>
                <a:ea typeface="微软雅黑" pitchFamily="34" charset="-122"/>
                <a:cs typeface="Times New Roman" pitchFamily="18" charset="0"/>
              </a:rPr>
              <a:t>A</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则点</a:t>
            </a:r>
            <a:r>
              <a:rPr lang="en-US" altLang="zh-CN" sz="2000" i="1" dirty="0" smtClean="0">
                <a:latin typeface="Times New Roman" pitchFamily="18" charset="0"/>
                <a:ea typeface="微软雅黑" pitchFamily="34" charset="-122"/>
                <a:cs typeface="Times New Roman" pitchFamily="18" charset="0"/>
              </a:rPr>
              <a:t>A</a:t>
            </a:r>
            <a:r>
              <a:rPr lang="zh-CN" altLang="en-US" sz="2000" dirty="0" smtClean="0">
                <a:latin typeface="Times New Roman" pitchFamily="18" charset="0"/>
                <a:ea typeface="微软雅黑" pitchFamily="34" charset="-122"/>
                <a:cs typeface="Times New Roman" pitchFamily="18" charset="0"/>
              </a:rPr>
              <a:t>表示的数是</a:t>
            </a:r>
            <a:r>
              <a:rPr lang="en-US" altLang="zh-CN" sz="2000" dirty="0" smtClean="0">
                <a:latin typeface="Times New Roman" pitchFamily="18" charset="0"/>
                <a:ea typeface="微软雅黑" pitchFamily="34" charset="-122"/>
                <a:cs typeface="Times New Roman" pitchFamily="18" charset="0"/>
              </a:rPr>
              <a:t>π.</a:t>
            </a:r>
          </a:p>
        </p:txBody>
      </p:sp>
      <p:pic>
        <p:nvPicPr>
          <p:cNvPr id="13" name="T200.EPS" descr="id:2147516633;FounderCES"/>
          <p:cNvPicPr/>
          <p:nvPr/>
        </p:nvPicPr>
        <p:blipFill>
          <a:blip r:embed="rId5"/>
          <a:stretch>
            <a:fillRect/>
          </a:stretch>
        </p:blipFill>
        <p:spPr>
          <a:xfrm>
            <a:off x="3362098" y="2802232"/>
            <a:ext cx="2655642" cy="75651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slide(fromBottom)">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31831" y="986291"/>
            <a:ext cx="1056171" cy="448073"/>
          </a:xfrm>
          <a:prstGeom prst="rect">
            <a:avLst/>
          </a:prstGeom>
        </p:spPr>
      </p:pic>
      <p:grpSp>
        <p:nvGrpSpPr>
          <p:cNvPr id="2" name="组合 18"/>
          <p:cNvGrpSpPr/>
          <p:nvPr/>
        </p:nvGrpSpPr>
        <p:grpSpPr>
          <a:xfrm>
            <a:off x="285750" y="0"/>
            <a:ext cx="5534282"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486117" cy="500137"/>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实数和数轴上的点一一对应</a:t>
            </a:r>
          </a:p>
        </p:txBody>
      </p:sp>
      <p:sp>
        <p:nvSpPr>
          <p:cNvPr id="14" name="矩形 13"/>
          <p:cNvSpPr/>
          <p:nvPr/>
        </p:nvSpPr>
        <p:spPr>
          <a:xfrm>
            <a:off x="403869" y="1390734"/>
            <a:ext cx="7703127" cy="939873"/>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数轴上的点不仅表示有理数</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也可以表示无理数</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数轴上的点与实数一一对应</a:t>
            </a:r>
            <a:r>
              <a:rPr lang="en-US" altLang="zh-CN" sz="2000" dirty="0" smtClean="0">
                <a:latin typeface="Times New Roman" pitchFamily="18" charset="0"/>
                <a:ea typeface="微软雅黑" pitchFamily="34" charset="-122"/>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04397" y="986291"/>
            <a:ext cx="1111039" cy="448073"/>
          </a:xfrm>
          <a:prstGeom prst="rect">
            <a:avLst/>
          </a:prstGeom>
        </p:spPr>
      </p:pic>
      <p:grpSp>
        <p:nvGrpSpPr>
          <p:cNvPr id="2" name="组合 18"/>
          <p:cNvGrpSpPr/>
          <p:nvPr/>
        </p:nvGrpSpPr>
        <p:grpSpPr>
          <a:xfrm>
            <a:off x="285750" y="0"/>
            <a:ext cx="5225364"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19116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与实数有关的概念和性质</a:t>
            </a:r>
          </a:p>
        </p:txBody>
      </p:sp>
      <p:sp>
        <p:nvSpPr>
          <p:cNvPr id="14" name="矩形 13"/>
          <p:cNvSpPr/>
          <p:nvPr/>
        </p:nvSpPr>
        <p:spPr>
          <a:xfrm>
            <a:off x="403869" y="1390734"/>
            <a:ext cx="7703127" cy="1861343"/>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如图所示的是一个正方体的表面展开图</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已知正方体的每一个面上都有一个实数</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与“       ”相对的面上的数是它的相反数</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与“</a:t>
            </a:r>
            <a:r>
              <a:rPr lang="en-US" altLang="zh-CN" sz="2000" dirty="0" smtClean="0">
                <a:latin typeface="Times New Roman" pitchFamily="18" charset="0"/>
                <a:ea typeface="微软雅黑" pitchFamily="34" charset="-122"/>
                <a:cs typeface="Times New Roman" pitchFamily="18" charset="0"/>
              </a:rPr>
              <a:t>3”</a:t>
            </a:r>
            <a:r>
              <a:rPr lang="zh-CN" altLang="en-US" sz="2000" dirty="0" smtClean="0">
                <a:latin typeface="Times New Roman" pitchFamily="18" charset="0"/>
                <a:ea typeface="微软雅黑" pitchFamily="34" charset="-122"/>
                <a:cs typeface="Times New Roman" pitchFamily="18" charset="0"/>
              </a:rPr>
              <a:t>相对的面上的数是它的倒数</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与“</a:t>
            </a:r>
            <a:r>
              <a:rPr lang="en-US" altLang="zh-CN" sz="2000" dirty="0" smtClean="0">
                <a:latin typeface="Times New Roman" pitchFamily="18" charset="0"/>
                <a:ea typeface="微软雅黑" pitchFamily="34" charset="-122"/>
                <a:cs typeface="Times New Roman" pitchFamily="18" charset="0"/>
              </a:rPr>
              <a:t>-8”</a:t>
            </a:r>
            <a:r>
              <a:rPr lang="zh-CN" altLang="en-US" sz="2000" dirty="0" smtClean="0">
                <a:latin typeface="Times New Roman" pitchFamily="18" charset="0"/>
                <a:ea typeface="微软雅黑" pitchFamily="34" charset="-122"/>
                <a:cs typeface="Times New Roman" pitchFamily="18" charset="0"/>
              </a:rPr>
              <a:t>相对的面上的数是它的绝对值</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如何求</a:t>
            </a:r>
            <a:r>
              <a:rPr lang="en-US" altLang="zh-CN" sz="2000" i="1" dirty="0" err="1" smtClean="0">
                <a:latin typeface="Times New Roman" pitchFamily="18" charset="0"/>
                <a:ea typeface="微软雅黑" pitchFamily="34" charset="-122"/>
                <a:cs typeface="Times New Roman" pitchFamily="18" charset="0"/>
              </a:rPr>
              <a:t>x,y,z</a:t>
            </a:r>
            <a:r>
              <a:rPr lang="zh-CN" altLang="en-US" sz="2000" dirty="0" smtClean="0">
                <a:latin typeface="Times New Roman" pitchFamily="18" charset="0"/>
                <a:ea typeface="微软雅黑" pitchFamily="34" charset="-122"/>
                <a:cs typeface="Times New Roman" pitchFamily="18" charset="0"/>
              </a:rPr>
              <a:t>的值呢</a:t>
            </a:r>
            <a:r>
              <a:rPr lang="en-US" altLang="zh-CN" sz="2000" dirty="0" smtClean="0">
                <a:latin typeface="Times New Roman" pitchFamily="18" charset="0"/>
                <a:ea typeface="微软雅黑" pitchFamily="34" charset="-122"/>
                <a:cs typeface="Times New Roman" pitchFamily="18" charset="0"/>
              </a:rPr>
              <a:t>?</a:t>
            </a:r>
          </a:p>
        </p:txBody>
      </p:sp>
      <p:pic>
        <p:nvPicPr>
          <p:cNvPr id="12" name="T203.EPS" descr="id:2147516719;FounderCES"/>
          <p:cNvPicPr/>
          <p:nvPr/>
        </p:nvPicPr>
        <p:blipFill>
          <a:blip r:embed="rId5" cstate="print"/>
          <a:stretch>
            <a:fillRect/>
          </a:stretch>
        </p:blipFill>
        <p:spPr>
          <a:xfrm>
            <a:off x="4059667" y="3046249"/>
            <a:ext cx="1710938" cy="1377470"/>
          </a:xfrm>
          <a:prstGeom prst="rect">
            <a:avLst/>
          </a:prstGeom>
        </p:spPr>
      </p:pic>
      <p:grpSp>
        <p:nvGrpSpPr>
          <p:cNvPr id="15" name="组合 14"/>
          <p:cNvGrpSpPr/>
          <p:nvPr/>
        </p:nvGrpSpPr>
        <p:grpSpPr>
          <a:xfrm>
            <a:off x="2221292" y="1962462"/>
            <a:ext cx="518091" cy="400110"/>
            <a:chOff x="5489842" y="1088179"/>
            <a:chExt cx="446853" cy="369763"/>
          </a:xfrm>
        </p:grpSpPr>
        <p:cxnSp>
          <p:nvCxnSpPr>
            <p:cNvPr id="17" name="直接连接符 16"/>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5489842"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dirty="0" smtClean="0">
                  <a:latin typeface="Times New Roman" pitchFamily="18" charset="0"/>
                  <a:ea typeface="微软雅黑" pitchFamily="34" charset="-122"/>
                  <a:cs typeface="Times New Roman" pitchFamily="18" charset="0"/>
                </a:rPr>
                <a:t>√ </a:t>
              </a:r>
              <a:r>
                <a:rPr lang="en-US" altLang="zh-CN" sz="2000" dirty="0" smtClean="0">
                  <a:latin typeface="Times New Roman" pitchFamily="18" charset="0"/>
                  <a:ea typeface="微软雅黑" pitchFamily="34" charset="-122"/>
                  <a:cs typeface="Times New Roman" pitchFamily="18" charset="0"/>
                </a:rPr>
                <a:t>2</a:t>
              </a:r>
              <a:endParaRPr lang="zh-CN" altLang="en-US" sz="2000" dirty="0">
                <a:latin typeface="Times New Roman" pitchFamily="18" charset="0"/>
                <a:ea typeface="微软雅黑" pitchFamily="34" charset="-122"/>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slide(fromBottom)">
                                      <p:cBhvr>
                                        <p:cTn id="36" dur="500"/>
                                        <p:tgtEl>
                                          <p:spTgt spid="15"/>
                                        </p:tgtEl>
                                      </p:cBhvr>
                                    </p:animEffect>
                                  </p:childTnLst>
                                </p:cTn>
                              </p:par>
                              <p:par>
                                <p:cTn id="37" presetID="12" presetClass="entr" presetSubtype="4"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slide(fromBottom)">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770080" y="538438"/>
            <a:ext cx="5011628" cy="900246"/>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第六章  实　数</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3354719" y="1904344"/>
            <a:ext cx="2474075"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ctr"/>
            <a:r>
              <a:rPr lang="en-US" altLang="zh-CN" sz="3300" dirty="0" smtClean="0">
                <a:solidFill>
                  <a:schemeClr val="accent1"/>
                </a:solidFill>
              </a:rPr>
              <a:t>6.1</a:t>
            </a:r>
            <a:r>
              <a:rPr lang="zh-CN" altLang="en-US" sz="3300" dirty="0" smtClean="0">
                <a:solidFill>
                  <a:schemeClr val="accent1"/>
                </a:solidFill>
              </a:rPr>
              <a:t>　平方根</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 xmlns:p14="http://schemas.microsoft.com/office/powerpoint/2010/main" val="4000769042"/>
      </p:ext>
    </p:extLst>
  </p:cSld>
  <p:clrMapOvr>
    <a:masterClrMapping/>
  </p:clrMapOvr>
  <mc:AlternateContent xmlns:mc="http://schemas.openxmlformats.org/markup-compatibility/2006">
    <mc:Choice xmlns=""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04397" y="986291"/>
            <a:ext cx="1111039" cy="448073"/>
          </a:xfrm>
          <a:prstGeom prst="rect">
            <a:avLst/>
          </a:prstGeom>
        </p:spPr>
      </p:pic>
      <p:grpSp>
        <p:nvGrpSpPr>
          <p:cNvPr id="2" name="组合 18"/>
          <p:cNvGrpSpPr/>
          <p:nvPr/>
        </p:nvGrpSpPr>
        <p:grpSpPr>
          <a:xfrm>
            <a:off x="285750" y="0"/>
            <a:ext cx="5225364"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19116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与实数有关的概念和性质</a:t>
            </a:r>
          </a:p>
        </p:txBody>
      </p:sp>
      <p:sp>
        <p:nvSpPr>
          <p:cNvPr id="14" name="矩形 13"/>
          <p:cNvSpPr/>
          <p:nvPr/>
        </p:nvSpPr>
        <p:spPr>
          <a:xfrm>
            <a:off x="403869" y="1390734"/>
            <a:ext cx="7703127" cy="992579"/>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由正方体的展开图可知</a:t>
            </a:r>
            <a:r>
              <a:rPr lang="en-US" altLang="zh-CN" sz="2000" dirty="0" smtClean="0">
                <a:latin typeface="Times New Roman" pitchFamily="18" charset="0"/>
                <a:ea typeface="微软雅黑" pitchFamily="34" charset="-122"/>
                <a:cs typeface="Times New Roman" pitchFamily="18" charset="0"/>
              </a:rPr>
              <a:t>,         </a:t>
            </a:r>
            <a:r>
              <a:rPr lang="zh-CN" altLang="en-US" sz="2000" dirty="0" smtClean="0">
                <a:latin typeface="Times New Roman" pitchFamily="18" charset="0"/>
                <a:ea typeface="微软雅黑" pitchFamily="34" charset="-122"/>
                <a:cs typeface="Times New Roman" pitchFamily="18" charset="0"/>
              </a:rPr>
              <a:t>与</a:t>
            </a:r>
            <a:r>
              <a:rPr lang="en-US" altLang="zh-CN" sz="2000" dirty="0" smtClean="0">
                <a:latin typeface="Times New Roman" pitchFamily="18" charset="0"/>
                <a:ea typeface="微软雅黑" pitchFamily="34" charset="-122"/>
                <a:cs typeface="Times New Roman" pitchFamily="18" charset="0"/>
              </a:rPr>
              <a:t>y</a:t>
            </a:r>
            <a:r>
              <a:rPr lang="zh-CN" altLang="en-US" sz="2000" dirty="0" smtClean="0">
                <a:latin typeface="Times New Roman" pitchFamily="18" charset="0"/>
                <a:ea typeface="微软雅黑" pitchFamily="34" charset="-122"/>
                <a:cs typeface="Times New Roman" pitchFamily="18" charset="0"/>
              </a:rPr>
              <a:t>相对</a:t>
            </a:r>
            <a:r>
              <a:rPr lang="en-US" altLang="zh-CN" sz="2000" dirty="0" smtClean="0">
                <a:latin typeface="Times New Roman" pitchFamily="18" charset="0"/>
                <a:ea typeface="微软雅黑" pitchFamily="34" charset="-122"/>
                <a:cs typeface="Times New Roman" pitchFamily="18" charset="0"/>
              </a:rPr>
              <a:t>,3</a:t>
            </a:r>
            <a:r>
              <a:rPr lang="zh-CN" altLang="en-US" sz="2000" dirty="0" smtClean="0">
                <a:latin typeface="Times New Roman" pitchFamily="18" charset="0"/>
                <a:ea typeface="微软雅黑" pitchFamily="34" charset="-122"/>
                <a:cs typeface="Times New Roman" pitchFamily="18" charset="0"/>
              </a:rPr>
              <a:t>与</a:t>
            </a:r>
            <a:r>
              <a:rPr lang="en-US" altLang="zh-CN" sz="2000" dirty="0" smtClean="0">
                <a:latin typeface="Times New Roman" pitchFamily="18" charset="0"/>
                <a:ea typeface="微软雅黑" pitchFamily="34" charset="-122"/>
                <a:cs typeface="Times New Roman" pitchFamily="18" charset="0"/>
              </a:rPr>
              <a:t>z</a:t>
            </a:r>
            <a:r>
              <a:rPr lang="zh-CN" altLang="en-US" sz="2000" dirty="0" smtClean="0">
                <a:latin typeface="Times New Roman" pitchFamily="18" charset="0"/>
                <a:ea typeface="微软雅黑" pitchFamily="34" charset="-122"/>
                <a:cs typeface="Times New Roman" pitchFamily="18" charset="0"/>
              </a:rPr>
              <a:t>相对</a:t>
            </a:r>
            <a:r>
              <a:rPr lang="en-US" altLang="zh-CN" sz="2000" dirty="0" smtClean="0">
                <a:latin typeface="Times New Roman" pitchFamily="18" charset="0"/>
                <a:ea typeface="微软雅黑" pitchFamily="34" charset="-122"/>
                <a:cs typeface="Times New Roman" pitchFamily="18" charset="0"/>
              </a:rPr>
              <a:t>,-8</a:t>
            </a:r>
            <a:r>
              <a:rPr lang="zh-CN" altLang="en-US" sz="2000" dirty="0" smtClean="0">
                <a:latin typeface="Times New Roman" pitchFamily="18" charset="0"/>
                <a:ea typeface="微软雅黑" pitchFamily="34" charset="-122"/>
                <a:cs typeface="Times New Roman" pitchFamily="18" charset="0"/>
              </a:rPr>
              <a:t>与</a:t>
            </a:r>
            <a:r>
              <a:rPr lang="en-US" altLang="zh-CN" sz="2000" dirty="0" smtClean="0">
                <a:latin typeface="Times New Roman" pitchFamily="18" charset="0"/>
                <a:ea typeface="微软雅黑" pitchFamily="34" charset="-122"/>
                <a:cs typeface="Times New Roman" pitchFamily="18" charset="0"/>
              </a:rPr>
              <a:t>x</a:t>
            </a:r>
            <a:r>
              <a:rPr lang="zh-CN" altLang="en-US" sz="2000" dirty="0" smtClean="0">
                <a:latin typeface="Times New Roman" pitchFamily="18" charset="0"/>
                <a:ea typeface="微软雅黑" pitchFamily="34" charset="-122"/>
                <a:cs typeface="Times New Roman" pitchFamily="18" charset="0"/>
              </a:rPr>
              <a:t>相对</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所以</a:t>
            </a:r>
            <a:endParaRPr lang="en-US" altLang="zh-CN" sz="2000" dirty="0" smtClean="0">
              <a:latin typeface="Times New Roman" pitchFamily="18" charset="0"/>
              <a:ea typeface="微软雅黑" pitchFamily="34" charset="-122"/>
              <a:cs typeface="Times New Roman" pitchFamily="18" charset="0"/>
            </a:endParaRPr>
          </a:p>
          <a:p>
            <a:pPr>
              <a:lnSpc>
                <a:spcPct val="150000"/>
              </a:lnSpc>
            </a:pPr>
            <a:r>
              <a:rPr lang="en-US" altLang="zh-CN" sz="2000" dirty="0" smtClean="0">
                <a:latin typeface="Times New Roman" pitchFamily="18" charset="0"/>
                <a:ea typeface="微软雅黑" pitchFamily="34" charset="-122"/>
                <a:cs typeface="Times New Roman" pitchFamily="18" charset="0"/>
              </a:rPr>
              <a:t>x=|-8|=8,y=-         ,z=        .</a:t>
            </a:r>
          </a:p>
        </p:txBody>
      </p:sp>
      <p:grpSp>
        <p:nvGrpSpPr>
          <p:cNvPr id="3" name="组合 14"/>
          <p:cNvGrpSpPr/>
          <p:nvPr/>
        </p:nvGrpSpPr>
        <p:grpSpPr>
          <a:xfrm>
            <a:off x="3098627" y="1529975"/>
            <a:ext cx="518091" cy="400110"/>
            <a:chOff x="5489846" y="1088179"/>
            <a:chExt cx="446853" cy="369763"/>
          </a:xfrm>
        </p:grpSpPr>
        <p:cxnSp>
          <p:nvCxnSpPr>
            <p:cNvPr id="17" name="直接连接符 16"/>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5489846"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dirty="0" smtClean="0">
                  <a:latin typeface="Times New Roman" pitchFamily="18" charset="0"/>
                  <a:ea typeface="微软雅黑" pitchFamily="34" charset="-122"/>
                  <a:cs typeface="Times New Roman" pitchFamily="18" charset="0"/>
                </a:rPr>
                <a:t>√ </a:t>
              </a:r>
              <a:r>
                <a:rPr lang="en-US" altLang="zh-CN" sz="2000" dirty="0" smtClean="0">
                  <a:latin typeface="Times New Roman" pitchFamily="18" charset="0"/>
                  <a:ea typeface="微软雅黑" pitchFamily="34" charset="-122"/>
                  <a:cs typeface="Times New Roman" pitchFamily="18" charset="0"/>
                </a:rPr>
                <a:t>2</a:t>
              </a:r>
              <a:endParaRPr lang="zh-CN" altLang="en-US" sz="2000" dirty="0">
                <a:latin typeface="Times New Roman" pitchFamily="18" charset="0"/>
                <a:ea typeface="微软雅黑" pitchFamily="34" charset="-122"/>
                <a:cs typeface="Times New Roman" pitchFamily="18" charset="0"/>
              </a:endParaRPr>
            </a:p>
          </p:txBody>
        </p:sp>
      </p:grpSp>
      <p:grpSp>
        <p:nvGrpSpPr>
          <p:cNvPr id="15" name="组合 14"/>
          <p:cNvGrpSpPr/>
          <p:nvPr/>
        </p:nvGrpSpPr>
        <p:grpSpPr>
          <a:xfrm>
            <a:off x="1706427" y="1978937"/>
            <a:ext cx="518091" cy="400110"/>
            <a:chOff x="5489842" y="1088179"/>
            <a:chExt cx="446853" cy="369763"/>
          </a:xfrm>
        </p:grpSpPr>
        <p:cxnSp>
          <p:nvCxnSpPr>
            <p:cNvPr id="19" name="直接连接符 18"/>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5489842"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dirty="0" smtClean="0">
                  <a:latin typeface="Times New Roman" pitchFamily="18" charset="0"/>
                  <a:ea typeface="微软雅黑" pitchFamily="34" charset="-122"/>
                  <a:cs typeface="Times New Roman" pitchFamily="18" charset="0"/>
                </a:rPr>
                <a:t>√ </a:t>
              </a:r>
              <a:r>
                <a:rPr lang="en-US" altLang="zh-CN" sz="2000" dirty="0" smtClean="0">
                  <a:latin typeface="Times New Roman" pitchFamily="18" charset="0"/>
                  <a:ea typeface="微软雅黑" pitchFamily="34" charset="-122"/>
                  <a:cs typeface="Times New Roman" pitchFamily="18" charset="0"/>
                </a:rPr>
                <a:t>2</a:t>
              </a:r>
              <a:endParaRPr lang="zh-CN" altLang="en-US" sz="2000" dirty="0">
                <a:latin typeface="Times New Roman" pitchFamily="18" charset="0"/>
                <a:ea typeface="微软雅黑" pitchFamily="34" charset="-122"/>
                <a:cs typeface="Times New Roman" pitchFamily="18" charset="0"/>
              </a:endParaRPr>
            </a:p>
          </p:txBody>
        </p:sp>
      </p:grpSp>
      <p:graphicFrame>
        <p:nvGraphicFramePr>
          <p:cNvPr id="27" name="表格 26"/>
          <p:cNvGraphicFramePr>
            <a:graphicFrameLocks noGrp="1"/>
          </p:cNvGraphicFramePr>
          <p:nvPr/>
        </p:nvGraphicFramePr>
        <p:xfrm>
          <a:off x="2636110" y="1738354"/>
          <a:ext cx="416011" cy="792480"/>
        </p:xfrm>
        <a:graphic>
          <a:graphicData uri="http://schemas.openxmlformats.org/drawingml/2006/table">
            <a:tbl>
              <a:tblPr firstRow="1" bandRow="1">
                <a:tableStyleId>{5C22544A-7EE6-4342-B048-85BDC9FD1C3A}</a:tableStyleId>
              </a:tblPr>
              <a:tblGrid>
                <a:gridCol w="416011"/>
              </a:tblGrid>
              <a:tr h="370840">
                <a:tc>
                  <a:txBody>
                    <a:bodyPr/>
                    <a:lstStyle/>
                    <a:p>
                      <a:pPr algn="ctr"/>
                      <a:r>
                        <a:rPr lang="en-US" altLang="zh-CN" sz="2000" b="0" dirty="0" smtClean="0">
                          <a:solidFill>
                            <a:schemeClr val="tx1"/>
                          </a:solidFill>
                          <a:latin typeface="Times New Roman" pitchFamily="18" charset="0"/>
                          <a:cs typeface="Times New Roman" pitchFamily="18" charset="0"/>
                        </a:rPr>
                        <a:t>1</a:t>
                      </a:r>
                      <a:endParaRPr lang="zh-CN" altLang="en-US" sz="2000" b="0" dirty="0">
                        <a:solidFill>
                          <a:schemeClr val="tx1"/>
                        </a:solidFill>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000" b="0" dirty="0" smtClean="0">
                          <a:solidFill>
                            <a:schemeClr val="tx1"/>
                          </a:solidFill>
                          <a:latin typeface="Times New Roman" pitchFamily="18" charset="0"/>
                          <a:cs typeface="Times New Roman" pitchFamily="18" charset="0"/>
                        </a:rPr>
                        <a:t>3</a:t>
                      </a:r>
                      <a:endParaRPr lang="zh-CN" altLang="en-US" sz="2000" b="0" dirty="0">
                        <a:solidFill>
                          <a:schemeClr val="tx1"/>
                        </a:solidFill>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slide(fromBottom)">
                                      <p:cBhvr>
                                        <p:cTn id="36" dur="500"/>
                                        <p:tgtEl>
                                          <p:spTgt spid="3"/>
                                        </p:tgtEl>
                                      </p:cBhvr>
                                    </p:animEffect>
                                  </p:childTnLst>
                                </p:cTn>
                              </p:par>
                              <p:par>
                                <p:cTn id="37" presetID="12" presetClass="entr" presetSubtype="4" fill="hold"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slide(fromBottom)">
                                      <p:cBhvr>
                                        <p:cTn id="39" dur="500"/>
                                        <p:tgtEl>
                                          <p:spTgt spid="27"/>
                                        </p:tgtEl>
                                      </p:cBhvr>
                                    </p:animEffect>
                                  </p:childTnLst>
                                </p:cTn>
                              </p:par>
                              <p:par>
                                <p:cTn id="40" presetID="12" presetClass="entr" presetSubtype="4"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slide(fromBottom)">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31831" y="997355"/>
            <a:ext cx="1056171" cy="425945"/>
          </a:xfrm>
          <a:prstGeom prst="rect">
            <a:avLst/>
          </a:prstGeom>
        </p:spPr>
      </p:pic>
      <p:grpSp>
        <p:nvGrpSpPr>
          <p:cNvPr id="2" name="组合 18"/>
          <p:cNvGrpSpPr/>
          <p:nvPr/>
        </p:nvGrpSpPr>
        <p:grpSpPr>
          <a:xfrm>
            <a:off x="285750" y="0"/>
            <a:ext cx="3174142"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11367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实数的运算</a:t>
            </a:r>
          </a:p>
        </p:txBody>
      </p:sp>
      <p:sp>
        <p:nvSpPr>
          <p:cNvPr id="14" name="矩形 13"/>
          <p:cNvSpPr/>
          <p:nvPr/>
        </p:nvSpPr>
        <p:spPr>
          <a:xfrm>
            <a:off x="403869" y="1390734"/>
            <a:ext cx="7703127" cy="1398909"/>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小明发明了一个魔术盒</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当先后把两个数</a:t>
            </a:r>
            <a:r>
              <a:rPr lang="en-US" altLang="zh-CN" sz="2000" i="1" dirty="0" err="1" smtClean="0">
                <a:latin typeface="Times New Roman" pitchFamily="18" charset="0"/>
                <a:ea typeface="微软雅黑" pitchFamily="34" charset="-122"/>
                <a:cs typeface="Times New Roman" pitchFamily="18" charset="0"/>
              </a:rPr>
              <a:t>a,b</a:t>
            </a:r>
            <a:r>
              <a:rPr lang="zh-CN" altLang="en-US" sz="2000" dirty="0" smtClean="0">
                <a:latin typeface="Times New Roman" pitchFamily="18" charset="0"/>
                <a:ea typeface="微软雅黑" pitchFamily="34" charset="-122"/>
                <a:cs typeface="Times New Roman" pitchFamily="18" charset="0"/>
              </a:rPr>
              <a:t>放入其中时</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会得到一个新的实数</a:t>
            </a:r>
            <a:r>
              <a:rPr lang="en-US" altLang="zh-CN" sz="2000" dirty="0" smtClean="0">
                <a:latin typeface="Times New Roman" pitchFamily="18" charset="0"/>
                <a:ea typeface="微软雅黑" pitchFamily="34" charset="-122"/>
                <a:cs typeface="Times New Roman" pitchFamily="18" charset="0"/>
              </a:rPr>
              <a:t>m=         +               ,</a:t>
            </a:r>
            <a:r>
              <a:rPr lang="zh-CN" altLang="en-US" sz="2000" dirty="0" smtClean="0">
                <a:latin typeface="Times New Roman" pitchFamily="18" charset="0"/>
                <a:ea typeface="微软雅黑" pitchFamily="34" charset="-122"/>
                <a:cs typeface="Times New Roman" pitchFamily="18" charset="0"/>
              </a:rPr>
              <a:t>则先后放入</a:t>
            </a:r>
            <a:r>
              <a:rPr lang="en-US" altLang="zh-CN" sz="2000" dirty="0" smtClean="0">
                <a:latin typeface="Times New Roman" pitchFamily="18" charset="0"/>
                <a:ea typeface="微软雅黑" pitchFamily="34" charset="-122"/>
                <a:cs typeface="Times New Roman" pitchFamily="18" charset="0"/>
              </a:rPr>
              <a:t>4,</a:t>
            </a:r>
            <a:r>
              <a:rPr lang="zh-CN" altLang="en-US" sz="2000" dirty="0" smtClean="0">
                <a:latin typeface="Times New Roman" pitchFamily="18" charset="0"/>
                <a:ea typeface="微软雅黑" pitchFamily="34" charset="-122"/>
                <a:cs typeface="Times New Roman" pitchFamily="18" charset="0"/>
              </a:rPr>
              <a:t>时</a:t>
            </a:r>
            <a:r>
              <a:rPr lang="en-US" altLang="zh-CN" sz="2000" dirty="0" smtClean="0">
                <a:latin typeface="Times New Roman" pitchFamily="18" charset="0"/>
                <a:ea typeface="微软雅黑" pitchFamily="34" charset="-122"/>
                <a:cs typeface="Times New Roman" pitchFamily="18" charset="0"/>
              </a:rPr>
              <a:t>,m=        +</a:t>
            </a:r>
            <a:r>
              <a:rPr lang="zh-CN" altLang="en-US" sz="2000" dirty="0" smtClean="0">
                <a:latin typeface="Times New Roman" pitchFamily="18" charset="0"/>
                <a:ea typeface="微软雅黑" pitchFamily="34" charset="-122"/>
                <a:cs typeface="Times New Roman" pitchFamily="18" charset="0"/>
              </a:rPr>
              <a:t>　              </a:t>
            </a:r>
            <a:endParaRPr lang="en-US" altLang="zh-CN" sz="2000" dirty="0" smtClean="0">
              <a:latin typeface="Times New Roman" pitchFamily="18" charset="0"/>
              <a:ea typeface="微软雅黑" pitchFamily="34" charset="-122"/>
              <a:cs typeface="Times New Roman" pitchFamily="18" charset="0"/>
            </a:endParaRPr>
          </a:p>
          <a:p>
            <a:pPr>
              <a:lnSpc>
                <a:spcPct val="150000"/>
              </a:lnSpc>
            </a:pPr>
            <a:r>
              <a:rPr lang="en-US" altLang="zh-CN" sz="2000" dirty="0" smtClean="0">
                <a:latin typeface="Times New Roman" pitchFamily="18" charset="0"/>
                <a:ea typeface="微软雅黑" pitchFamily="34" charset="-122"/>
                <a:cs typeface="Times New Roman" pitchFamily="18" charset="0"/>
              </a:rPr>
              <a:t>=2+3=5.</a:t>
            </a:r>
          </a:p>
        </p:txBody>
      </p:sp>
      <p:pic>
        <p:nvPicPr>
          <p:cNvPr id="11" name="t204.jpg" descr="id:2147516776;FounderCES"/>
          <p:cNvPicPr/>
          <p:nvPr/>
        </p:nvPicPr>
        <p:blipFill>
          <a:blip r:embed="rId5"/>
          <a:stretch>
            <a:fillRect/>
          </a:stretch>
        </p:blipFill>
        <p:spPr>
          <a:xfrm>
            <a:off x="4033099" y="2783551"/>
            <a:ext cx="1255592" cy="1232394"/>
          </a:xfrm>
          <a:prstGeom prst="rect">
            <a:avLst/>
          </a:prstGeom>
        </p:spPr>
      </p:pic>
      <p:grpSp>
        <p:nvGrpSpPr>
          <p:cNvPr id="12" name="组合 11"/>
          <p:cNvGrpSpPr/>
          <p:nvPr/>
        </p:nvGrpSpPr>
        <p:grpSpPr>
          <a:xfrm>
            <a:off x="6002463" y="1853512"/>
            <a:ext cx="2190067" cy="584775"/>
            <a:chOff x="5442156" y="1090311"/>
            <a:chExt cx="969432" cy="269212"/>
          </a:xfrm>
        </p:grpSpPr>
        <p:cxnSp>
          <p:nvCxnSpPr>
            <p:cNvPr id="13" name="直接连接符 12"/>
            <p:cNvCxnSpPr/>
            <p:nvPr/>
          </p:nvCxnSpPr>
          <p:spPr>
            <a:xfrm>
              <a:off x="5572103" y="1120700"/>
              <a:ext cx="439427" cy="374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5442156" y="1090311"/>
              <a:ext cx="969432" cy="269212"/>
            </a:xfrm>
            <a:prstGeom prst="rect">
              <a:avLst/>
            </a:prstGeom>
            <a:noFill/>
            <a:ln w="9525">
              <a:noFill/>
            </a:ln>
          </p:spPr>
          <p:txBody>
            <a:bodyPr wrap="squar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3200" b="1" i="1" dirty="0" smtClean="0">
                  <a:latin typeface="Times New Roman" pitchFamily="18" charset="0"/>
                  <a:ea typeface="微软雅黑" pitchFamily="34" charset="-122"/>
                  <a:cs typeface="Times New Roman" pitchFamily="18" charset="0"/>
                </a:rPr>
                <a:t>√</a:t>
              </a:r>
              <a:r>
                <a:rPr lang="en-US" altLang="zh-CN" sz="2000" dirty="0" smtClean="0">
                  <a:latin typeface="Times New Roman" pitchFamily="18" charset="0"/>
                  <a:ea typeface="微软雅黑" pitchFamily="34" charset="-122"/>
                  <a:cs typeface="Times New Roman" pitchFamily="18" charset="0"/>
                </a:rPr>
                <a:t> 4×        -1</a:t>
              </a:r>
              <a:endParaRPr lang="zh-CN" altLang="en-US" sz="2000" b="1" i="1" dirty="0">
                <a:latin typeface="Times New Roman" pitchFamily="18" charset="0"/>
                <a:ea typeface="微软雅黑" pitchFamily="34" charset="-122"/>
                <a:cs typeface="Times New Roman" pitchFamily="18" charset="0"/>
              </a:endParaRPr>
            </a:p>
          </p:txBody>
        </p:sp>
      </p:grpSp>
      <p:graphicFrame>
        <p:nvGraphicFramePr>
          <p:cNvPr id="17" name="表格 16"/>
          <p:cNvGraphicFramePr>
            <a:graphicFrameLocks noGrp="1"/>
          </p:cNvGraphicFramePr>
          <p:nvPr/>
        </p:nvGraphicFramePr>
        <p:xfrm>
          <a:off x="6713833" y="1849567"/>
          <a:ext cx="416011" cy="792480"/>
        </p:xfrm>
        <a:graphic>
          <a:graphicData uri="http://schemas.openxmlformats.org/drawingml/2006/table">
            <a:tbl>
              <a:tblPr firstRow="1" bandRow="1">
                <a:tableStyleId>{5C22544A-7EE6-4342-B048-85BDC9FD1C3A}</a:tableStyleId>
              </a:tblPr>
              <a:tblGrid>
                <a:gridCol w="416011"/>
              </a:tblGrid>
              <a:tr h="370840">
                <a:tc>
                  <a:txBody>
                    <a:bodyPr/>
                    <a:lstStyle/>
                    <a:p>
                      <a:pPr algn="ctr"/>
                      <a:r>
                        <a:rPr lang="en-US" altLang="zh-CN" sz="2000" b="0" dirty="0" smtClean="0">
                          <a:solidFill>
                            <a:schemeClr val="tx1"/>
                          </a:solidFill>
                          <a:latin typeface="Times New Roman" pitchFamily="18" charset="0"/>
                          <a:cs typeface="Times New Roman" pitchFamily="18" charset="0"/>
                        </a:rPr>
                        <a:t>5</a:t>
                      </a:r>
                      <a:endParaRPr lang="zh-CN" altLang="en-US" sz="2000" b="0" dirty="0">
                        <a:solidFill>
                          <a:schemeClr val="tx1"/>
                        </a:solidFill>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000" b="0" dirty="0" smtClean="0">
                          <a:solidFill>
                            <a:schemeClr val="tx1"/>
                          </a:solidFill>
                          <a:latin typeface="Times New Roman" pitchFamily="18" charset="0"/>
                          <a:cs typeface="Times New Roman" pitchFamily="18" charset="0"/>
                        </a:rPr>
                        <a:t>2</a:t>
                      </a:r>
                      <a:endParaRPr lang="zh-CN" altLang="en-US" sz="2000" b="0" dirty="0">
                        <a:solidFill>
                          <a:schemeClr val="tx1"/>
                        </a:solidFill>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grpSp>
        <p:nvGrpSpPr>
          <p:cNvPr id="18" name="组合 17"/>
          <p:cNvGrpSpPr/>
          <p:nvPr/>
        </p:nvGrpSpPr>
        <p:grpSpPr>
          <a:xfrm>
            <a:off x="2163633" y="1869988"/>
            <a:ext cx="1419823" cy="584775"/>
            <a:chOff x="5373732" y="1090311"/>
            <a:chExt cx="969432" cy="269212"/>
          </a:xfrm>
        </p:grpSpPr>
        <p:cxnSp>
          <p:nvCxnSpPr>
            <p:cNvPr id="19" name="直接连接符 18"/>
            <p:cNvCxnSpPr/>
            <p:nvPr/>
          </p:nvCxnSpPr>
          <p:spPr>
            <a:xfrm>
              <a:off x="5572103" y="1120700"/>
              <a:ext cx="439427" cy="374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5373732" y="1090311"/>
              <a:ext cx="969432" cy="269212"/>
            </a:xfrm>
            <a:prstGeom prst="rect">
              <a:avLst/>
            </a:prstGeom>
            <a:noFill/>
            <a:ln w="9525">
              <a:noFill/>
            </a:ln>
          </p:spPr>
          <p:txBody>
            <a:bodyPr wrap="squar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3200" b="1" i="1" dirty="0" smtClean="0">
                  <a:latin typeface="Times New Roman" pitchFamily="18" charset="0"/>
                  <a:ea typeface="微软雅黑" pitchFamily="34" charset="-122"/>
                  <a:cs typeface="Times New Roman" pitchFamily="18" charset="0"/>
                </a:rPr>
                <a:t>√</a:t>
              </a:r>
              <a:r>
                <a:rPr lang="en-US" altLang="zh-CN" sz="2000" dirty="0" smtClean="0">
                  <a:latin typeface="Times New Roman" pitchFamily="18" charset="0"/>
                  <a:ea typeface="微软雅黑" pitchFamily="34" charset="-122"/>
                  <a:cs typeface="Times New Roman" pitchFamily="18" charset="0"/>
                </a:rPr>
                <a:t> 4</a:t>
              </a:r>
              <a:r>
                <a:rPr lang="en-US" altLang="zh-CN" sz="2000" i="1" dirty="0" smtClean="0">
                  <a:latin typeface="Times New Roman" pitchFamily="18" charset="0"/>
                  <a:ea typeface="微软雅黑" pitchFamily="34" charset="-122"/>
                  <a:cs typeface="Times New Roman" pitchFamily="18" charset="0"/>
                </a:rPr>
                <a:t>b</a:t>
              </a:r>
              <a:r>
                <a:rPr lang="en-US" altLang="zh-CN" sz="2000" dirty="0" smtClean="0">
                  <a:latin typeface="Times New Roman" pitchFamily="18" charset="0"/>
                  <a:ea typeface="微软雅黑" pitchFamily="34" charset="-122"/>
                  <a:cs typeface="Times New Roman" pitchFamily="18" charset="0"/>
                </a:rPr>
                <a:t>-1</a:t>
              </a:r>
              <a:endParaRPr lang="zh-CN" altLang="en-US" sz="2000" b="1" i="1" dirty="0">
                <a:latin typeface="Times New Roman" pitchFamily="18" charset="0"/>
                <a:ea typeface="微软雅黑" pitchFamily="34" charset="-122"/>
                <a:cs typeface="Times New Roman" pitchFamily="18" charset="0"/>
              </a:endParaRPr>
            </a:p>
          </p:txBody>
        </p:sp>
      </p:grpSp>
      <p:grpSp>
        <p:nvGrpSpPr>
          <p:cNvPr id="27" name="组合 26"/>
          <p:cNvGrpSpPr/>
          <p:nvPr/>
        </p:nvGrpSpPr>
        <p:grpSpPr>
          <a:xfrm>
            <a:off x="5364025" y="1941866"/>
            <a:ext cx="518091" cy="400110"/>
            <a:chOff x="5489842" y="1088179"/>
            <a:chExt cx="446853" cy="369763"/>
          </a:xfrm>
        </p:grpSpPr>
        <p:cxnSp>
          <p:nvCxnSpPr>
            <p:cNvPr id="28" name="直接连接符 27"/>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5489842"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dirty="0" smtClean="0">
                  <a:latin typeface="Times New Roman" pitchFamily="18" charset="0"/>
                  <a:ea typeface="微软雅黑" pitchFamily="34" charset="-122"/>
                  <a:cs typeface="Times New Roman" pitchFamily="18" charset="0"/>
                </a:rPr>
                <a:t>√ </a:t>
              </a:r>
              <a:r>
                <a:rPr lang="en-US" altLang="zh-CN" sz="2000" dirty="0" smtClean="0">
                  <a:latin typeface="Times New Roman" pitchFamily="18" charset="0"/>
                  <a:ea typeface="微软雅黑" pitchFamily="34" charset="-122"/>
                  <a:cs typeface="Times New Roman" pitchFamily="18" charset="0"/>
                </a:rPr>
                <a:t>4</a:t>
              </a:r>
              <a:endParaRPr lang="zh-CN" altLang="en-US" sz="2000" dirty="0">
                <a:latin typeface="Times New Roman" pitchFamily="18" charset="0"/>
                <a:ea typeface="微软雅黑" pitchFamily="34" charset="-122"/>
                <a:cs typeface="Times New Roman" pitchFamily="18" charset="0"/>
              </a:endParaRPr>
            </a:p>
          </p:txBody>
        </p:sp>
      </p:grpSp>
      <p:grpSp>
        <p:nvGrpSpPr>
          <p:cNvPr id="30" name="组合 29"/>
          <p:cNvGrpSpPr/>
          <p:nvPr/>
        </p:nvGrpSpPr>
        <p:grpSpPr>
          <a:xfrm>
            <a:off x="1533432" y="1941867"/>
            <a:ext cx="518091" cy="400110"/>
            <a:chOff x="5489842" y="1088179"/>
            <a:chExt cx="446853" cy="369763"/>
          </a:xfrm>
        </p:grpSpPr>
        <p:cxnSp>
          <p:nvCxnSpPr>
            <p:cNvPr id="31" name="直接连接符 30"/>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489842"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i="1" dirty="0" smtClean="0">
                  <a:latin typeface="Times New Roman" pitchFamily="18" charset="0"/>
                  <a:ea typeface="微软雅黑" pitchFamily="34" charset="-122"/>
                  <a:cs typeface="Times New Roman" pitchFamily="18" charset="0"/>
                </a:rPr>
                <a:t>√ </a:t>
              </a:r>
              <a:r>
                <a:rPr lang="en-US" altLang="zh-CN" sz="2000" i="1" dirty="0" smtClean="0">
                  <a:latin typeface="Times New Roman" pitchFamily="18" charset="0"/>
                  <a:ea typeface="微软雅黑" pitchFamily="34" charset="-122"/>
                  <a:cs typeface="Times New Roman" pitchFamily="18" charset="0"/>
                </a:rPr>
                <a:t>a</a:t>
              </a:r>
              <a:endParaRPr lang="zh-CN" altLang="en-US" sz="2000" i="1" dirty="0">
                <a:latin typeface="Times New Roman" pitchFamily="18" charset="0"/>
                <a:ea typeface="微软雅黑" pitchFamily="34" charset="-122"/>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slide(fromBottom)">
                                      <p:cBhvr>
                                        <p:cTn id="36" dur="500"/>
                                        <p:tgtEl>
                                          <p:spTgt spid="30"/>
                                        </p:tgtEl>
                                      </p:cBhvr>
                                    </p:animEffect>
                                  </p:childTnLst>
                                </p:cTn>
                              </p:par>
                              <p:par>
                                <p:cTn id="37" presetID="12" presetClass="entr" presetSubtype="4"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slide(fromBottom)">
                                      <p:cBhvr>
                                        <p:cTn id="39" dur="500"/>
                                        <p:tgtEl>
                                          <p:spTgt spid="18"/>
                                        </p:tgtEl>
                                      </p:cBhvr>
                                    </p:animEffect>
                                  </p:childTnLst>
                                </p:cTn>
                              </p:par>
                              <p:par>
                                <p:cTn id="40" presetID="12" presetClass="entr" presetSubtype="4"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slide(fromBottom)">
                                      <p:cBhvr>
                                        <p:cTn id="42" dur="500"/>
                                        <p:tgtEl>
                                          <p:spTgt spid="27"/>
                                        </p:tgtEl>
                                      </p:cBhvr>
                                    </p:animEffect>
                                  </p:childTnLst>
                                </p:cTn>
                              </p:par>
                              <p:par>
                                <p:cTn id="43" presetID="12" presetClass="entr" presetSubtype="4"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slide(fromBottom)">
                                      <p:cBhvr>
                                        <p:cTn id="45" dur="500"/>
                                        <p:tgtEl>
                                          <p:spTgt spid="17"/>
                                        </p:tgtEl>
                                      </p:cBhvr>
                                    </p:animEffect>
                                  </p:childTnLst>
                                </p:cTn>
                              </p:par>
                              <p:par>
                                <p:cTn id="46" presetID="12" presetClass="entr" presetSubtype="4"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slide(fromBottom)">
                                      <p:cBhvr>
                                        <p:cTn id="48" dur="500"/>
                                        <p:tgtEl>
                                          <p:spTgt spid="12"/>
                                        </p:tgtEl>
                                      </p:cBhvr>
                                    </p:animEffect>
                                  </p:childTnLst>
                                </p:cTn>
                              </p:par>
                              <p:par>
                                <p:cTn id="49" presetID="12" presetClass="entr" presetSubtype="4" fill="hold"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slide(fromBottom)">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3"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4"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5"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3"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6"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7" cstate="print"/>
          <a:srcRect/>
          <a:stretch>
            <a:fillRect/>
          </a:stretch>
        </p:blipFill>
        <p:spPr bwMode="auto">
          <a:xfrm>
            <a:off x="5876925" y="4352925"/>
            <a:ext cx="800100" cy="790575"/>
          </a:xfrm>
          <a:prstGeom prst="rect">
            <a:avLst/>
          </a:prstGeom>
          <a:noFill/>
        </p:spPr>
      </p:pic>
    </p:spTree>
    <p:extLst>
      <p:ext uri="{BB962C8B-B14F-4D97-AF65-F5344CB8AC3E}">
        <p14:creationId xmlns:p14="http://schemas.microsoft.com/office/powerpoint/2010/main" xmlns="" val="1685245060"/>
      </p:ext>
    </p:extLst>
  </p:cSld>
  <p:clrMapOvr>
    <a:masterClrMapping/>
  </p:clrMapOvr>
  <mc:AlternateContent xmlns:mc="http://schemas.openxmlformats.org/markup-compatibility/2006">
    <mc:Choice xmlns:p14="http://schemas.microsoft.com/office/powerpoint/2010/main" xmlns=""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3" presetClass="entr" presetSubtype="16"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childTnLst>
                                </p:cTn>
                              </p:par>
                              <p:par>
                                <p:cTn id="30" presetID="1"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3" dur="2000" fill="hold"/>
                                        <p:tgtEl>
                                          <p:spTgt spid="50"/>
                                        </p:tgtEl>
                                        <p:attrNameLst>
                                          <p:attrName>ppt_x</p:attrName>
                                          <p:attrName>ppt_y</p:attrName>
                                        </p:attrNameLst>
                                      </p:cBhvr>
                                      <p:rCtr x="-155" y="-21"/>
                                    </p:animMotion>
                                  </p:childTnLst>
                                </p:cTn>
                              </p:par>
                            </p:childTnLst>
                          </p:cTn>
                        </p:par>
                        <p:par>
                          <p:cTn id="34" fill="hold">
                            <p:stCondLst>
                              <p:cond delay="7000"/>
                            </p:stCondLst>
                            <p:childTnLst>
                              <p:par>
                                <p:cTn id="35" presetID="26"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down)">
                                      <p:cBhvr>
                                        <p:cTn id="37" dur="580">
                                          <p:stCondLst>
                                            <p:cond delay="0"/>
                                          </p:stCondLst>
                                        </p:cTn>
                                        <p:tgtEl>
                                          <p:spTgt spid="64"/>
                                        </p:tgtEl>
                                      </p:cBhvr>
                                    </p:animEffect>
                                    <p:anim calcmode="lin" valueType="num">
                                      <p:cBhvr>
                                        <p:cTn id="38"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43" dur="26">
                                          <p:stCondLst>
                                            <p:cond delay="650"/>
                                          </p:stCondLst>
                                        </p:cTn>
                                        <p:tgtEl>
                                          <p:spTgt spid="64"/>
                                        </p:tgtEl>
                                      </p:cBhvr>
                                      <p:to x="100000" y="60000"/>
                                    </p:animScale>
                                    <p:animScale>
                                      <p:cBhvr>
                                        <p:cTn id="44" dur="166" decel="50000">
                                          <p:stCondLst>
                                            <p:cond delay="676"/>
                                          </p:stCondLst>
                                        </p:cTn>
                                        <p:tgtEl>
                                          <p:spTgt spid="64"/>
                                        </p:tgtEl>
                                      </p:cBhvr>
                                      <p:to x="100000" y="100000"/>
                                    </p:animScale>
                                    <p:animScale>
                                      <p:cBhvr>
                                        <p:cTn id="45" dur="26">
                                          <p:stCondLst>
                                            <p:cond delay="1312"/>
                                          </p:stCondLst>
                                        </p:cTn>
                                        <p:tgtEl>
                                          <p:spTgt spid="64"/>
                                        </p:tgtEl>
                                      </p:cBhvr>
                                      <p:to x="100000" y="80000"/>
                                    </p:animScale>
                                    <p:animScale>
                                      <p:cBhvr>
                                        <p:cTn id="46" dur="166" decel="50000">
                                          <p:stCondLst>
                                            <p:cond delay="1338"/>
                                          </p:stCondLst>
                                        </p:cTn>
                                        <p:tgtEl>
                                          <p:spTgt spid="64"/>
                                        </p:tgtEl>
                                      </p:cBhvr>
                                      <p:to x="100000" y="100000"/>
                                    </p:animScale>
                                    <p:animScale>
                                      <p:cBhvr>
                                        <p:cTn id="47" dur="26">
                                          <p:stCondLst>
                                            <p:cond delay="1642"/>
                                          </p:stCondLst>
                                        </p:cTn>
                                        <p:tgtEl>
                                          <p:spTgt spid="64"/>
                                        </p:tgtEl>
                                      </p:cBhvr>
                                      <p:to x="100000" y="90000"/>
                                    </p:animScale>
                                    <p:animScale>
                                      <p:cBhvr>
                                        <p:cTn id="48" dur="166" decel="50000">
                                          <p:stCondLst>
                                            <p:cond delay="1668"/>
                                          </p:stCondLst>
                                        </p:cTn>
                                        <p:tgtEl>
                                          <p:spTgt spid="64"/>
                                        </p:tgtEl>
                                      </p:cBhvr>
                                      <p:to x="100000" y="100000"/>
                                    </p:animScale>
                                    <p:animScale>
                                      <p:cBhvr>
                                        <p:cTn id="49" dur="26">
                                          <p:stCondLst>
                                            <p:cond delay="1808"/>
                                          </p:stCondLst>
                                        </p:cTn>
                                        <p:tgtEl>
                                          <p:spTgt spid="64"/>
                                        </p:tgtEl>
                                      </p:cBhvr>
                                      <p:to x="100000" y="95000"/>
                                    </p:animScale>
                                    <p:animScale>
                                      <p:cBhvr>
                                        <p:cTn id="50" dur="166" decel="50000">
                                          <p:stCondLst>
                                            <p:cond delay="1834"/>
                                          </p:stCondLst>
                                        </p:cTn>
                                        <p:tgtEl>
                                          <p:spTgt spid="6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04397" y="986291"/>
            <a:ext cx="1111039" cy="448073"/>
          </a:xfrm>
          <a:prstGeom prst="rect">
            <a:avLst/>
          </a:prstGeom>
        </p:spPr>
      </p:pic>
      <p:grpSp>
        <p:nvGrpSpPr>
          <p:cNvPr id="2" name="组合 18"/>
          <p:cNvGrpSpPr/>
          <p:nvPr/>
        </p:nvGrpSpPr>
        <p:grpSpPr>
          <a:xfrm>
            <a:off x="253093" y="0"/>
            <a:ext cx="3256226"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11367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算术平方根</a:t>
            </a:r>
          </a:p>
        </p:txBody>
      </p:sp>
      <p:sp>
        <p:nvSpPr>
          <p:cNvPr id="14" name="矩形 13"/>
          <p:cNvSpPr/>
          <p:nvPr/>
        </p:nvSpPr>
        <p:spPr>
          <a:xfrm>
            <a:off x="403869" y="1390734"/>
            <a:ext cx="7703127" cy="1915909"/>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如图所示</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将一块面积为</a:t>
            </a:r>
            <a:r>
              <a:rPr lang="en-US" altLang="zh-CN" sz="2000" dirty="0" smtClean="0">
                <a:latin typeface="Times New Roman" pitchFamily="18" charset="0"/>
                <a:ea typeface="微软雅黑" pitchFamily="34" charset="-122"/>
                <a:cs typeface="Times New Roman" pitchFamily="18" charset="0"/>
              </a:rPr>
              <a:t>36 m</a:t>
            </a:r>
            <a:r>
              <a:rPr lang="en-US" altLang="zh-CN" sz="2000" baseline="30000" dirty="0" smtClean="0">
                <a:latin typeface="Times New Roman" pitchFamily="18" charset="0"/>
                <a:ea typeface="微软雅黑" pitchFamily="34" charset="-122"/>
                <a:cs typeface="Times New Roman" pitchFamily="18" charset="0"/>
              </a:rPr>
              <a:t>2</a:t>
            </a:r>
            <a:r>
              <a:rPr lang="zh-CN" altLang="en-US" sz="2000" dirty="0" smtClean="0">
                <a:latin typeface="Times New Roman" pitchFamily="18" charset="0"/>
                <a:ea typeface="微软雅黑" pitchFamily="34" charset="-122"/>
                <a:cs typeface="Times New Roman" pitchFamily="18" charset="0"/>
              </a:rPr>
              <a:t>的大正方形铁皮的四个角各截去一个面积为</a:t>
            </a:r>
            <a:r>
              <a:rPr lang="en-US" altLang="zh-CN" sz="2000" dirty="0" smtClean="0">
                <a:latin typeface="Times New Roman" pitchFamily="18" charset="0"/>
                <a:ea typeface="微软雅黑" pitchFamily="34" charset="-122"/>
                <a:cs typeface="Times New Roman" pitchFamily="18" charset="0"/>
              </a:rPr>
              <a:t>1 m</a:t>
            </a:r>
            <a:r>
              <a:rPr lang="en-US" altLang="zh-CN" sz="2000" baseline="30000" dirty="0" smtClean="0">
                <a:latin typeface="Times New Roman" pitchFamily="18" charset="0"/>
                <a:ea typeface="微软雅黑" pitchFamily="34" charset="-122"/>
                <a:cs typeface="Times New Roman" pitchFamily="18" charset="0"/>
              </a:rPr>
              <a:t>2</a:t>
            </a:r>
            <a:r>
              <a:rPr lang="zh-CN" altLang="en-US" sz="2000" dirty="0" smtClean="0">
                <a:latin typeface="Times New Roman" pitchFamily="18" charset="0"/>
                <a:ea typeface="微软雅黑" pitchFamily="34" charset="-122"/>
                <a:cs typeface="Times New Roman" pitchFamily="18" charset="0"/>
              </a:rPr>
              <a:t>的小正方形</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剩下的部分刚好能做成一个无盖的长方体运输箱</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而大正方形的边长为          </a:t>
            </a:r>
            <a:r>
              <a:rPr lang="en-US" altLang="zh-CN" sz="2000" dirty="0" smtClean="0">
                <a:latin typeface="Times New Roman" pitchFamily="18" charset="0"/>
                <a:ea typeface="微软雅黑" pitchFamily="34" charset="-122"/>
                <a:cs typeface="Times New Roman" pitchFamily="18" charset="0"/>
              </a:rPr>
              <a:t>=6(m),</a:t>
            </a:r>
            <a:r>
              <a:rPr lang="zh-CN" altLang="en-US" sz="2000" dirty="0" smtClean="0">
                <a:latin typeface="Times New Roman" pitchFamily="18" charset="0"/>
                <a:ea typeface="微软雅黑" pitchFamily="34" charset="-122"/>
                <a:cs typeface="Times New Roman" pitchFamily="18" charset="0"/>
              </a:rPr>
              <a:t>小正方形的边长为         </a:t>
            </a:r>
            <a:r>
              <a:rPr lang="en-US" altLang="zh-CN" sz="2000" dirty="0" smtClean="0">
                <a:latin typeface="Times New Roman" pitchFamily="18" charset="0"/>
                <a:ea typeface="微软雅黑" pitchFamily="34" charset="-122"/>
                <a:cs typeface="Times New Roman" pitchFamily="18" charset="0"/>
              </a:rPr>
              <a:t>=1(m),</a:t>
            </a:r>
            <a:r>
              <a:rPr lang="zh-CN" altLang="en-US" sz="2000" dirty="0" smtClean="0">
                <a:latin typeface="Times New Roman" pitchFamily="18" charset="0"/>
                <a:ea typeface="微软雅黑" pitchFamily="34" charset="-122"/>
                <a:cs typeface="Times New Roman" pitchFamily="18" charset="0"/>
              </a:rPr>
              <a:t>所以运输箱底面的边长为</a:t>
            </a:r>
            <a:r>
              <a:rPr lang="en-US" altLang="zh-CN" sz="2000" dirty="0" smtClean="0">
                <a:latin typeface="Times New Roman" pitchFamily="18" charset="0"/>
                <a:ea typeface="微软雅黑" pitchFamily="34" charset="-122"/>
                <a:cs typeface="Times New Roman" pitchFamily="18" charset="0"/>
              </a:rPr>
              <a:t>6-2×1=4(m).</a:t>
            </a:r>
          </a:p>
        </p:txBody>
      </p:sp>
      <p:pic>
        <p:nvPicPr>
          <p:cNvPr id="13" name="T192.EPS" descr="id:2147515453;FounderCES"/>
          <p:cNvPicPr/>
          <p:nvPr/>
        </p:nvPicPr>
        <p:blipFill>
          <a:blip r:embed="rId5"/>
          <a:stretch>
            <a:fillRect/>
          </a:stretch>
        </p:blipFill>
        <p:spPr>
          <a:xfrm>
            <a:off x="4209300" y="3382942"/>
            <a:ext cx="1227673" cy="1287912"/>
          </a:xfrm>
          <a:prstGeom prst="rect">
            <a:avLst/>
          </a:prstGeom>
        </p:spPr>
      </p:pic>
      <p:grpSp>
        <p:nvGrpSpPr>
          <p:cNvPr id="15" name="组合 14"/>
          <p:cNvGrpSpPr/>
          <p:nvPr/>
        </p:nvGrpSpPr>
        <p:grpSpPr>
          <a:xfrm>
            <a:off x="3061557" y="2394945"/>
            <a:ext cx="670185" cy="400110"/>
            <a:chOff x="5489844" y="1088179"/>
            <a:chExt cx="578034" cy="369763"/>
          </a:xfrm>
        </p:grpSpPr>
        <p:cxnSp>
          <p:nvCxnSpPr>
            <p:cNvPr id="17" name="直接连接符 16"/>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5489844" y="1088179"/>
              <a:ext cx="578034" cy="369763"/>
            </a:xfrm>
            <a:prstGeom prst="rect">
              <a:avLst/>
            </a:prstGeom>
            <a:noFill/>
            <a:ln w="9525">
              <a:noFill/>
            </a:ln>
          </p:spPr>
          <p:txBody>
            <a:bodyPr wrap="squar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b="1" i="1" dirty="0" smtClean="0">
                  <a:latin typeface="Times New Roman" pitchFamily="18" charset="0"/>
                  <a:ea typeface="微软雅黑" pitchFamily="34" charset="-122"/>
                  <a:cs typeface="Times New Roman" pitchFamily="18" charset="0"/>
                </a:rPr>
                <a:t>√ </a:t>
              </a:r>
              <a:r>
                <a:rPr lang="en-US" altLang="zh-CN" sz="2000" dirty="0" smtClean="0">
                  <a:latin typeface="Times New Roman" pitchFamily="18" charset="0"/>
                  <a:ea typeface="微软雅黑" pitchFamily="34" charset="-122"/>
                  <a:cs typeface="Times New Roman" pitchFamily="18" charset="0"/>
                </a:rPr>
                <a:t>36</a:t>
              </a:r>
              <a:endParaRPr lang="zh-CN" altLang="en-US" sz="2000" dirty="0">
                <a:latin typeface="Times New Roman" pitchFamily="18" charset="0"/>
                <a:ea typeface="微软雅黑" pitchFamily="34" charset="-122"/>
                <a:cs typeface="Times New Roman" pitchFamily="18" charset="0"/>
              </a:endParaRPr>
            </a:p>
          </p:txBody>
        </p:sp>
      </p:grpSp>
      <p:grpSp>
        <p:nvGrpSpPr>
          <p:cNvPr id="19" name="组合 18"/>
          <p:cNvGrpSpPr/>
          <p:nvPr/>
        </p:nvGrpSpPr>
        <p:grpSpPr>
          <a:xfrm>
            <a:off x="6410234" y="2432017"/>
            <a:ext cx="518091" cy="400110"/>
            <a:chOff x="5489842" y="1088179"/>
            <a:chExt cx="446853" cy="369763"/>
          </a:xfrm>
        </p:grpSpPr>
        <p:cxnSp>
          <p:nvCxnSpPr>
            <p:cNvPr id="26" name="直接连接符 25"/>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5489842"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dirty="0" smtClean="0">
                  <a:latin typeface="Times New Roman" pitchFamily="18" charset="0"/>
                  <a:ea typeface="微软雅黑" pitchFamily="34" charset="-122"/>
                  <a:cs typeface="Times New Roman" pitchFamily="18" charset="0"/>
                </a:rPr>
                <a:t>√ </a:t>
              </a:r>
              <a:r>
                <a:rPr lang="en-US" altLang="zh-CN" sz="2000" dirty="0" smtClean="0">
                  <a:latin typeface="Times New Roman" pitchFamily="18" charset="0"/>
                  <a:ea typeface="微软雅黑" pitchFamily="34" charset="-122"/>
                  <a:cs typeface="Times New Roman" pitchFamily="18" charset="0"/>
                </a:rPr>
                <a:t>1</a:t>
              </a:r>
              <a:endParaRPr lang="zh-CN" altLang="en-US" sz="2000" dirty="0">
                <a:latin typeface="Times New Roman" pitchFamily="18" charset="0"/>
                <a:ea typeface="微软雅黑" pitchFamily="34" charset="-122"/>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slide(fromBottom)">
                                      <p:cBhvr>
                                        <p:cTn id="36" dur="500"/>
                                        <p:tgtEl>
                                          <p:spTgt spid="13"/>
                                        </p:tgtEl>
                                      </p:cBhvr>
                                    </p:animEffect>
                                  </p:childTnLst>
                                </p:cTn>
                              </p:par>
                              <p:par>
                                <p:cTn id="37" presetID="12" presetClass="entr" presetSubtype="4"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slide(fromBottom)">
                                      <p:cBhvr>
                                        <p:cTn id="39" dur="500"/>
                                        <p:tgtEl>
                                          <p:spTgt spid="15"/>
                                        </p:tgtEl>
                                      </p:cBhvr>
                                    </p:animEffect>
                                  </p:childTnLst>
                                </p:cTn>
                              </p:par>
                              <p:par>
                                <p:cTn id="40" presetID="12" presetClass="entr" presetSubtype="4"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slide(fromBottom)">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04397" y="986291"/>
            <a:ext cx="1111039" cy="448073"/>
          </a:xfrm>
          <a:prstGeom prst="rect">
            <a:avLst/>
          </a:prstGeom>
        </p:spPr>
      </p:pic>
      <p:grpSp>
        <p:nvGrpSpPr>
          <p:cNvPr id="2" name="组合 18"/>
          <p:cNvGrpSpPr/>
          <p:nvPr/>
        </p:nvGrpSpPr>
        <p:grpSpPr>
          <a:xfrm>
            <a:off x="253093" y="0"/>
            <a:ext cx="3256226"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11367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算术平方根</a:t>
            </a:r>
          </a:p>
        </p:txBody>
      </p:sp>
      <p:sp>
        <p:nvSpPr>
          <p:cNvPr id="14" name="矩形 13"/>
          <p:cNvSpPr/>
          <p:nvPr/>
        </p:nvSpPr>
        <p:spPr>
          <a:xfrm>
            <a:off x="403869" y="1390734"/>
            <a:ext cx="7703127" cy="938014"/>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上面求正方形铁皮的边长的过程就是求一个正数的算术平方根的过程</a:t>
            </a:r>
            <a:r>
              <a:rPr lang="en-US" altLang="zh-CN" sz="2000" dirty="0" smtClean="0">
                <a:latin typeface="Times New Roman" pitchFamily="18" charset="0"/>
                <a:ea typeface="微软雅黑" pitchFamily="34" charset="-122"/>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47833" y="986291"/>
            <a:ext cx="1024166" cy="448073"/>
          </a:xfrm>
          <a:prstGeom prst="rect">
            <a:avLst/>
          </a:prstGeom>
        </p:spPr>
      </p:pic>
      <p:grpSp>
        <p:nvGrpSpPr>
          <p:cNvPr id="2" name="组合 18"/>
          <p:cNvGrpSpPr/>
          <p:nvPr/>
        </p:nvGrpSpPr>
        <p:grpSpPr>
          <a:xfrm>
            <a:off x="253093" y="0"/>
            <a:ext cx="3256226"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11367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算术平方根</a:t>
            </a:r>
          </a:p>
        </p:txBody>
      </p:sp>
      <p:sp>
        <p:nvSpPr>
          <p:cNvPr id="14" name="矩形 13"/>
          <p:cNvSpPr/>
          <p:nvPr/>
        </p:nvSpPr>
        <p:spPr>
          <a:xfrm>
            <a:off x="403869" y="1390734"/>
            <a:ext cx="7703127" cy="939873"/>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算术平方根        具有双重非负性</a:t>
            </a:r>
            <a:r>
              <a:rPr lang="en-US" altLang="zh-CN" sz="2000" dirty="0" smtClean="0">
                <a:latin typeface="Times New Roman" pitchFamily="18" charset="0"/>
                <a:ea typeface="微软雅黑" pitchFamily="34" charset="-122"/>
                <a:cs typeface="Times New Roman" pitchFamily="18" charset="0"/>
              </a:rPr>
              <a:t>:(1)</a:t>
            </a:r>
            <a:r>
              <a:rPr lang="zh-CN" altLang="en-US" sz="2000" dirty="0" smtClean="0">
                <a:latin typeface="Times New Roman" pitchFamily="18" charset="0"/>
                <a:ea typeface="微软雅黑" pitchFamily="34" charset="-122"/>
                <a:cs typeface="Times New Roman" pitchFamily="18" charset="0"/>
              </a:rPr>
              <a:t>被开方数</a:t>
            </a:r>
            <a:r>
              <a:rPr lang="en-US" altLang="zh-CN" sz="2000" i="1" dirty="0" smtClean="0">
                <a:latin typeface="Times New Roman" pitchFamily="18" charset="0"/>
                <a:ea typeface="微软雅黑" pitchFamily="34" charset="-122"/>
                <a:cs typeface="Times New Roman" pitchFamily="18" charset="0"/>
              </a:rPr>
              <a:t>a</a:t>
            </a:r>
            <a:r>
              <a:rPr lang="zh-CN" altLang="en-US" sz="2000" dirty="0" smtClean="0">
                <a:latin typeface="Times New Roman" pitchFamily="18" charset="0"/>
                <a:ea typeface="微软雅黑" pitchFamily="34" charset="-122"/>
                <a:cs typeface="Times New Roman" pitchFamily="18" charset="0"/>
              </a:rPr>
              <a:t>是非负数</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即</a:t>
            </a:r>
            <a:r>
              <a:rPr lang="en-US" altLang="zh-CN" sz="2000" i="1" dirty="0" smtClean="0">
                <a:latin typeface="Times New Roman" pitchFamily="18" charset="0"/>
                <a:ea typeface="微软雅黑" pitchFamily="34" charset="-122"/>
                <a:cs typeface="Times New Roman" pitchFamily="18" charset="0"/>
              </a:rPr>
              <a:t>a</a:t>
            </a:r>
            <a:r>
              <a:rPr lang="en-US" altLang="zh-CN" sz="2000" dirty="0" smtClean="0">
                <a:latin typeface="Times New Roman" pitchFamily="18" charset="0"/>
                <a:ea typeface="微软雅黑" pitchFamily="34" charset="-122"/>
                <a:cs typeface="Times New Roman" pitchFamily="18" charset="0"/>
              </a:rPr>
              <a:t>≥0;(2)</a:t>
            </a:r>
            <a:r>
              <a:rPr lang="zh-CN" altLang="en-US" sz="2000" dirty="0" smtClean="0">
                <a:latin typeface="Times New Roman" pitchFamily="18" charset="0"/>
                <a:ea typeface="微软雅黑" pitchFamily="34" charset="-122"/>
                <a:cs typeface="Times New Roman" pitchFamily="18" charset="0"/>
              </a:rPr>
              <a:t>非负数</a:t>
            </a:r>
            <a:r>
              <a:rPr lang="en-US" altLang="zh-CN" sz="2000" i="1" dirty="0" smtClean="0">
                <a:latin typeface="Times New Roman" pitchFamily="18" charset="0"/>
                <a:ea typeface="微软雅黑" pitchFamily="34" charset="-122"/>
                <a:cs typeface="Times New Roman" pitchFamily="18" charset="0"/>
              </a:rPr>
              <a:t>a</a:t>
            </a:r>
            <a:r>
              <a:rPr lang="zh-CN" altLang="en-US" sz="2000" dirty="0" smtClean="0">
                <a:latin typeface="Times New Roman" pitchFamily="18" charset="0"/>
                <a:ea typeface="微软雅黑" pitchFamily="34" charset="-122"/>
                <a:cs typeface="Times New Roman" pitchFamily="18" charset="0"/>
              </a:rPr>
              <a:t>的算术平方根         本身是非负数</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即         ≥</a:t>
            </a:r>
            <a:r>
              <a:rPr lang="en-US" altLang="zh-CN" sz="2000" dirty="0" smtClean="0">
                <a:latin typeface="Times New Roman" pitchFamily="18" charset="0"/>
                <a:ea typeface="微软雅黑" pitchFamily="34" charset="-122"/>
                <a:cs typeface="Times New Roman" pitchFamily="18" charset="0"/>
              </a:rPr>
              <a:t>0.</a:t>
            </a:r>
          </a:p>
        </p:txBody>
      </p:sp>
      <p:grpSp>
        <p:nvGrpSpPr>
          <p:cNvPr id="11" name="组合 10"/>
          <p:cNvGrpSpPr/>
          <p:nvPr/>
        </p:nvGrpSpPr>
        <p:grpSpPr>
          <a:xfrm>
            <a:off x="1698195" y="1513496"/>
            <a:ext cx="518091" cy="400110"/>
            <a:chOff x="5479185" y="1088179"/>
            <a:chExt cx="446853" cy="369763"/>
          </a:xfrm>
        </p:grpSpPr>
        <p:cxnSp>
          <p:nvCxnSpPr>
            <p:cNvPr id="12" name="直接连接符 11"/>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5479185"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b="1" i="1" dirty="0" smtClean="0">
                  <a:latin typeface="Times New Roman" pitchFamily="18" charset="0"/>
                  <a:ea typeface="微软雅黑" pitchFamily="34" charset="-122"/>
                  <a:cs typeface="Times New Roman" pitchFamily="18" charset="0"/>
                </a:rPr>
                <a:t>√ </a:t>
              </a:r>
              <a:r>
                <a:rPr lang="en-US" altLang="zh-CN" sz="2000" b="1" i="1" dirty="0" smtClean="0">
                  <a:latin typeface="Times New Roman" pitchFamily="18" charset="0"/>
                  <a:ea typeface="微软雅黑" pitchFamily="34" charset="-122"/>
                  <a:cs typeface="Times New Roman" pitchFamily="18" charset="0"/>
                </a:rPr>
                <a:t>a</a:t>
              </a:r>
              <a:endParaRPr lang="zh-CN" altLang="en-US" sz="2000" b="1" i="1" dirty="0">
                <a:latin typeface="Times New Roman" pitchFamily="18" charset="0"/>
                <a:ea typeface="微软雅黑" pitchFamily="34" charset="-122"/>
                <a:cs typeface="Times New Roman" pitchFamily="18" charset="0"/>
              </a:endParaRPr>
            </a:p>
          </p:txBody>
        </p:sp>
      </p:grpSp>
      <p:grpSp>
        <p:nvGrpSpPr>
          <p:cNvPr id="19" name="组合 18"/>
          <p:cNvGrpSpPr/>
          <p:nvPr/>
        </p:nvGrpSpPr>
        <p:grpSpPr>
          <a:xfrm>
            <a:off x="2629071" y="1974815"/>
            <a:ext cx="518091" cy="400110"/>
            <a:chOff x="5489843" y="1088179"/>
            <a:chExt cx="446853" cy="369763"/>
          </a:xfrm>
        </p:grpSpPr>
        <p:cxnSp>
          <p:nvCxnSpPr>
            <p:cNvPr id="26" name="直接连接符 25"/>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5489843"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b="1" i="1" dirty="0" smtClean="0">
                  <a:latin typeface="Times New Roman" pitchFamily="18" charset="0"/>
                  <a:ea typeface="微软雅黑" pitchFamily="34" charset="-122"/>
                  <a:cs typeface="Times New Roman" pitchFamily="18" charset="0"/>
                </a:rPr>
                <a:t>√ </a:t>
              </a:r>
              <a:r>
                <a:rPr lang="en-US" altLang="zh-CN" sz="2000" b="1" i="1" dirty="0" smtClean="0">
                  <a:latin typeface="Times New Roman" pitchFamily="18" charset="0"/>
                  <a:ea typeface="微软雅黑" pitchFamily="34" charset="-122"/>
                  <a:cs typeface="Times New Roman" pitchFamily="18" charset="0"/>
                </a:rPr>
                <a:t>a</a:t>
              </a:r>
              <a:endParaRPr lang="zh-CN" altLang="en-US" sz="2000" b="1" i="1" dirty="0">
                <a:latin typeface="Times New Roman" pitchFamily="18" charset="0"/>
                <a:ea typeface="微软雅黑" pitchFamily="34" charset="-122"/>
                <a:cs typeface="Times New Roman" pitchFamily="18" charset="0"/>
              </a:endParaRPr>
            </a:p>
          </p:txBody>
        </p:sp>
      </p:grpSp>
      <p:grpSp>
        <p:nvGrpSpPr>
          <p:cNvPr id="28" name="组合 27"/>
          <p:cNvGrpSpPr/>
          <p:nvPr/>
        </p:nvGrpSpPr>
        <p:grpSpPr>
          <a:xfrm>
            <a:off x="5013923" y="1925388"/>
            <a:ext cx="518091" cy="400110"/>
            <a:chOff x="5489843" y="1088179"/>
            <a:chExt cx="446853" cy="369763"/>
          </a:xfrm>
        </p:grpSpPr>
        <p:cxnSp>
          <p:nvCxnSpPr>
            <p:cNvPr id="29" name="直接连接符 28"/>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5489843" y="1088179"/>
              <a:ext cx="446853" cy="369763"/>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zh-CN" altLang="en-US" sz="2000" b="1" i="1" dirty="0" smtClean="0">
                  <a:latin typeface="Times New Roman" pitchFamily="18" charset="0"/>
                  <a:ea typeface="微软雅黑" pitchFamily="34" charset="-122"/>
                  <a:cs typeface="Times New Roman" pitchFamily="18" charset="0"/>
                </a:rPr>
                <a:t>√ </a:t>
              </a:r>
              <a:r>
                <a:rPr lang="en-US" altLang="zh-CN" sz="2000" b="1" i="1" dirty="0" smtClean="0">
                  <a:latin typeface="Times New Roman" pitchFamily="18" charset="0"/>
                  <a:ea typeface="微软雅黑" pitchFamily="34" charset="-122"/>
                  <a:cs typeface="Times New Roman" pitchFamily="18" charset="0"/>
                </a:rPr>
                <a:t>a</a:t>
              </a:r>
              <a:endParaRPr lang="zh-CN" altLang="en-US" sz="2000" b="1" i="1" dirty="0">
                <a:latin typeface="Times New Roman" pitchFamily="18" charset="0"/>
                <a:ea typeface="微软雅黑" pitchFamily="34" charset="-122"/>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slide(fromBottom)">
                                      <p:cBhvr>
                                        <p:cTn id="36" dur="500"/>
                                        <p:tgtEl>
                                          <p:spTgt spid="11"/>
                                        </p:tgtEl>
                                      </p:cBhvr>
                                    </p:animEffect>
                                  </p:childTnLst>
                                </p:cTn>
                              </p:par>
                              <p:par>
                                <p:cTn id="37" presetID="12" presetClass="entr" presetSubtype="4"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slide(fromBottom)">
                                      <p:cBhvr>
                                        <p:cTn id="39" dur="500"/>
                                        <p:tgtEl>
                                          <p:spTgt spid="19"/>
                                        </p:tgtEl>
                                      </p:cBhvr>
                                    </p:animEffect>
                                  </p:childTnLst>
                                </p:cTn>
                              </p:par>
                              <p:par>
                                <p:cTn id="40" presetID="12" presetClass="entr" presetSubtype="4" fill="hold"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slide(fromBottom)">
                                      <p:cBhvr>
                                        <p:cTn id="4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04397" y="986291"/>
            <a:ext cx="1111039" cy="448073"/>
          </a:xfrm>
          <a:prstGeom prst="rect">
            <a:avLst/>
          </a:prstGeom>
        </p:spPr>
      </p:pic>
      <p:grpSp>
        <p:nvGrpSpPr>
          <p:cNvPr id="2" name="组合 18"/>
          <p:cNvGrpSpPr/>
          <p:nvPr/>
        </p:nvGrpSpPr>
        <p:grpSpPr>
          <a:xfrm>
            <a:off x="253093" y="0"/>
            <a:ext cx="2490107"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2421176"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平方根</a:t>
            </a:r>
          </a:p>
        </p:txBody>
      </p:sp>
      <p:sp>
        <p:nvSpPr>
          <p:cNvPr id="14" name="矩形 13"/>
          <p:cNvSpPr/>
          <p:nvPr/>
        </p:nvSpPr>
        <p:spPr>
          <a:xfrm>
            <a:off x="403869" y="1390734"/>
            <a:ext cx="7703127" cy="1861343"/>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平方根节深受一些地区数学爱好者的青睐</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在这一天开展形式多样的庆祝活动</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当天</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月份和日期的数字正好是年份最后两位数字的平方根</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比如</a:t>
            </a:r>
            <a:r>
              <a:rPr lang="en-US" altLang="zh-CN" sz="2000" dirty="0" smtClean="0">
                <a:latin typeface="Times New Roman" pitchFamily="18" charset="0"/>
                <a:ea typeface="微软雅黑" pitchFamily="34" charset="-122"/>
                <a:cs typeface="Times New Roman" pitchFamily="18" charset="0"/>
              </a:rPr>
              <a:t>2009</a:t>
            </a:r>
            <a:r>
              <a:rPr lang="zh-CN" altLang="en-US" sz="2000" dirty="0" smtClean="0">
                <a:latin typeface="Times New Roman" pitchFamily="18" charset="0"/>
                <a:ea typeface="微软雅黑" pitchFamily="34" charset="-122"/>
                <a:cs typeface="Times New Roman" pitchFamily="18" charset="0"/>
              </a:rPr>
              <a:t>年的</a:t>
            </a:r>
            <a:r>
              <a:rPr lang="en-US" altLang="zh-CN" sz="2000" dirty="0" smtClean="0">
                <a:latin typeface="Times New Roman" pitchFamily="18" charset="0"/>
                <a:ea typeface="微软雅黑" pitchFamily="34" charset="-122"/>
                <a:cs typeface="Times New Roman" pitchFamily="18" charset="0"/>
              </a:rPr>
              <a:t>3</a:t>
            </a:r>
            <a:r>
              <a:rPr lang="zh-CN" altLang="en-US" sz="2000" dirty="0" smtClean="0">
                <a:latin typeface="Times New Roman" pitchFamily="18" charset="0"/>
                <a:ea typeface="微软雅黑" pitchFamily="34" charset="-122"/>
                <a:cs typeface="Times New Roman" pitchFamily="18" charset="0"/>
              </a:rPr>
              <a:t>月</a:t>
            </a:r>
            <a:r>
              <a:rPr lang="en-US" altLang="zh-CN" sz="2000" dirty="0" smtClean="0">
                <a:latin typeface="Times New Roman" pitchFamily="18" charset="0"/>
                <a:ea typeface="微软雅黑" pitchFamily="34" charset="-122"/>
                <a:cs typeface="Times New Roman" pitchFamily="18" charset="0"/>
              </a:rPr>
              <a:t>3</a:t>
            </a:r>
            <a:r>
              <a:rPr lang="zh-CN" altLang="en-US" sz="2000" dirty="0" smtClean="0">
                <a:latin typeface="Times New Roman" pitchFamily="18" charset="0"/>
                <a:ea typeface="微软雅黑" pitchFamily="34" charset="-122"/>
                <a:cs typeface="Times New Roman" pitchFamily="18" charset="0"/>
              </a:rPr>
              <a:t>日</a:t>
            </a:r>
            <a:r>
              <a:rPr lang="en-US" altLang="zh-CN" sz="2000" dirty="0" smtClean="0">
                <a:latin typeface="Times New Roman" pitchFamily="18" charset="0"/>
                <a:ea typeface="微软雅黑" pitchFamily="34" charset="-122"/>
                <a:cs typeface="Times New Roman" pitchFamily="18" charset="0"/>
              </a:rPr>
              <a:t>,2016</a:t>
            </a:r>
            <a:r>
              <a:rPr lang="zh-CN" altLang="en-US" sz="2000" dirty="0" smtClean="0">
                <a:latin typeface="Times New Roman" pitchFamily="18" charset="0"/>
                <a:ea typeface="微软雅黑" pitchFamily="34" charset="-122"/>
                <a:cs typeface="Times New Roman" pitchFamily="18" charset="0"/>
              </a:rPr>
              <a:t>年的</a:t>
            </a:r>
            <a:r>
              <a:rPr lang="en-US" altLang="zh-CN" sz="2000" dirty="0" smtClean="0">
                <a:latin typeface="Times New Roman" pitchFamily="18" charset="0"/>
                <a:ea typeface="微软雅黑" pitchFamily="34" charset="-122"/>
                <a:cs typeface="Times New Roman" pitchFamily="18" charset="0"/>
              </a:rPr>
              <a:t>4</a:t>
            </a:r>
            <a:r>
              <a:rPr lang="zh-CN" altLang="en-US" sz="2000" dirty="0" smtClean="0">
                <a:latin typeface="Times New Roman" pitchFamily="18" charset="0"/>
                <a:ea typeface="微软雅黑" pitchFamily="34" charset="-122"/>
                <a:cs typeface="Times New Roman" pitchFamily="18" charset="0"/>
              </a:rPr>
              <a:t>月</a:t>
            </a:r>
            <a:r>
              <a:rPr lang="en-US" altLang="zh-CN" sz="2000" dirty="0" smtClean="0">
                <a:latin typeface="Times New Roman" pitchFamily="18" charset="0"/>
                <a:ea typeface="微软雅黑" pitchFamily="34" charset="-122"/>
                <a:cs typeface="Times New Roman" pitchFamily="18" charset="0"/>
              </a:rPr>
              <a:t>4</a:t>
            </a:r>
            <a:r>
              <a:rPr lang="zh-CN" altLang="en-US" sz="2000" dirty="0" smtClean="0">
                <a:latin typeface="Times New Roman" pitchFamily="18" charset="0"/>
                <a:ea typeface="微软雅黑" pitchFamily="34" charset="-122"/>
                <a:cs typeface="Times New Roman" pitchFamily="18" charset="0"/>
              </a:rPr>
              <a:t>日</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这些日子看似不稀奇</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但在数学爱好者眼中却相当珍贵</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因为一个世纪只会出现</a:t>
            </a:r>
            <a:r>
              <a:rPr lang="en-US" altLang="zh-CN" sz="2000" dirty="0" smtClean="0">
                <a:latin typeface="Times New Roman" pitchFamily="18" charset="0"/>
                <a:ea typeface="微软雅黑" pitchFamily="34" charset="-122"/>
                <a:cs typeface="Times New Roman" pitchFamily="18" charset="0"/>
              </a:rPr>
              <a:t>9</a:t>
            </a:r>
            <a:r>
              <a:rPr lang="zh-CN" altLang="en-US" sz="2000" dirty="0" smtClean="0">
                <a:latin typeface="Times New Roman" pitchFamily="18" charset="0"/>
                <a:ea typeface="微软雅黑" pitchFamily="34" charset="-122"/>
                <a:cs typeface="Times New Roman" pitchFamily="18" charset="0"/>
              </a:rPr>
              <a:t>次</a:t>
            </a:r>
            <a:r>
              <a:rPr lang="en-US" altLang="zh-CN" sz="2000" dirty="0" smtClean="0">
                <a:latin typeface="Times New Roman" pitchFamily="18" charset="0"/>
                <a:ea typeface="微软雅黑" pitchFamily="34" charset="-122"/>
                <a:cs typeface="Times New Roman" pitchFamily="18" charset="0"/>
              </a:rPr>
              <a:t>.</a:t>
            </a:r>
          </a:p>
        </p:txBody>
      </p:sp>
      <p:pic>
        <p:nvPicPr>
          <p:cNvPr id="12" name="t193.jpg" descr="id:2147515525;FounderCES"/>
          <p:cNvPicPr/>
          <p:nvPr/>
        </p:nvPicPr>
        <p:blipFill>
          <a:blip r:embed="rId5"/>
          <a:stretch>
            <a:fillRect/>
          </a:stretch>
        </p:blipFill>
        <p:spPr>
          <a:xfrm>
            <a:off x="4059872" y="3277820"/>
            <a:ext cx="1673664" cy="133124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slide(fromBottom)">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770080" y="538438"/>
            <a:ext cx="5011628" cy="900246"/>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第六章  实　数</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3354719" y="1904344"/>
            <a:ext cx="2474075"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ctr"/>
            <a:r>
              <a:rPr lang="en-US" altLang="zh-CN" sz="3300" dirty="0" smtClean="0">
                <a:solidFill>
                  <a:schemeClr val="accent1"/>
                </a:solidFill>
              </a:rPr>
              <a:t>6.2</a:t>
            </a:r>
            <a:r>
              <a:rPr lang="zh-CN" altLang="en-US" sz="3300" dirty="0" smtClean="0">
                <a:solidFill>
                  <a:schemeClr val="accent1"/>
                </a:solidFill>
              </a:rPr>
              <a:t>　立方根</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 xmlns:p14="http://schemas.microsoft.com/office/powerpoint/2010/main" val="4000769042"/>
      </p:ext>
    </p:extLst>
  </p:cSld>
  <p:clrMapOvr>
    <a:masterClrMapping/>
  </p:clrMapOvr>
  <mc:AlternateContent xmlns:mc="http://schemas.openxmlformats.org/markup-compatibility/2006">
    <mc:Choice xmlns=""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34521" y="998440"/>
            <a:ext cx="1050791" cy="423775"/>
          </a:xfrm>
          <a:prstGeom prst="rect">
            <a:avLst/>
          </a:prstGeom>
        </p:spPr>
      </p:pic>
      <p:grpSp>
        <p:nvGrpSpPr>
          <p:cNvPr id="2" name="组合 18"/>
          <p:cNvGrpSpPr/>
          <p:nvPr/>
        </p:nvGrpSpPr>
        <p:grpSpPr>
          <a:xfrm>
            <a:off x="253094" y="0"/>
            <a:ext cx="2502464"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2421176"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立方根</a:t>
            </a:r>
          </a:p>
        </p:txBody>
      </p:sp>
      <p:sp>
        <p:nvSpPr>
          <p:cNvPr id="14" name="矩形 13"/>
          <p:cNvSpPr/>
          <p:nvPr/>
        </p:nvSpPr>
        <p:spPr>
          <a:xfrm>
            <a:off x="403869" y="1390734"/>
            <a:ext cx="7703127" cy="938206"/>
          </a:xfrm>
          <a:prstGeom prst="rect">
            <a:avLst/>
          </a:prstGeom>
        </p:spPr>
        <p:txBody>
          <a:bodyPr wrap="square" lIns="68580" tIns="34290" rIns="68580" bIns="34290">
            <a:spAutoFit/>
          </a:bodyPr>
          <a:lstStyle/>
          <a:p>
            <a:pPr>
              <a:lnSpc>
                <a:spcPct val="150000"/>
              </a:lnSpc>
            </a:pPr>
            <a:r>
              <a:rPr lang="en-US" altLang="zh-CN" sz="2000" dirty="0" smtClean="0">
                <a:latin typeface="微软雅黑" pitchFamily="34" charset="-122"/>
                <a:ea typeface="微软雅黑" pitchFamily="34" charset="-122"/>
              </a:rPr>
              <a:t>4</a:t>
            </a:r>
            <a:r>
              <a:rPr lang="zh-CN" altLang="en-US" sz="2000" dirty="0" smtClean="0">
                <a:latin typeface="微软雅黑" pitchFamily="34" charset="-122"/>
                <a:ea typeface="微软雅黑" pitchFamily="34" charset="-122"/>
              </a:rPr>
              <a:t>阶魔方</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又称“魔方的复仇”</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由四层完全相同的</a:t>
            </a:r>
            <a:r>
              <a:rPr lang="en-US" altLang="zh-CN" sz="2000" dirty="0" smtClean="0">
                <a:latin typeface="微软雅黑" pitchFamily="34" charset="-122"/>
                <a:ea typeface="微软雅黑" pitchFamily="34" charset="-122"/>
              </a:rPr>
              <a:t>64</a:t>
            </a:r>
            <a:r>
              <a:rPr lang="zh-CN" altLang="en-US" sz="2000" dirty="0" smtClean="0">
                <a:latin typeface="微软雅黑" pitchFamily="34" charset="-122"/>
                <a:ea typeface="微软雅黑" pitchFamily="34" charset="-122"/>
              </a:rPr>
              <a:t>个小立方体组成</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求体积为</a:t>
            </a:r>
            <a:r>
              <a:rPr lang="en-US" altLang="zh-CN" sz="2000" dirty="0" smtClean="0">
                <a:latin typeface="微软雅黑" pitchFamily="34" charset="-122"/>
                <a:ea typeface="微软雅黑" pitchFamily="34" charset="-122"/>
              </a:rPr>
              <a:t>64</a:t>
            </a:r>
            <a:r>
              <a:rPr lang="zh-CN" altLang="en-US" sz="2000" dirty="0" smtClean="0">
                <a:latin typeface="微软雅黑" pitchFamily="34" charset="-122"/>
                <a:ea typeface="微软雅黑" pitchFamily="34" charset="-122"/>
              </a:rPr>
              <a:t>的</a:t>
            </a:r>
            <a:r>
              <a:rPr lang="en-US" altLang="zh-CN" sz="2000" dirty="0" smtClean="0">
                <a:latin typeface="微软雅黑" pitchFamily="34" charset="-122"/>
                <a:ea typeface="微软雅黑" pitchFamily="34" charset="-122"/>
              </a:rPr>
              <a:t>4</a:t>
            </a:r>
            <a:r>
              <a:rPr lang="zh-CN" altLang="en-US" sz="2000" dirty="0" smtClean="0">
                <a:latin typeface="微软雅黑" pitchFamily="34" charset="-122"/>
                <a:ea typeface="微软雅黑" pitchFamily="34" charset="-122"/>
              </a:rPr>
              <a:t>阶魔方的棱长的过程就是开立方运算</a:t>
            </a:r>
            <a:r>
              <a:rPr lang="en-US" altLang="zh-CN" sz="2000" dirty="0" smtClean="0">
                <a:latin typeface="微软雅黑" pitchFamily="34" charset="-122"/>
                <a:ea typeface="微软雅黑" pitchFamily="34" charset="-122"/>
              </a:rPr>
              <a:t>.</a:t>
            </a:r>
          </a:p>
        </p:txBody>
      </p:sp>
      <p:pic>
        <p:nvPicPr>
          <p:cNvPr id="12" name="t197.jpg" descr="id:2147516102;FounderCES"/>
          <p:cNvPicPr/>
          <p:nvPr/>
        </p:nvPicPr>
        <p:blipFill>
          <a:blip r:embed="rId5"/>
          <a:stretch>
            <a:fillRect/>
          </a:stretch>
        </p:blipFill>
        <p:spPr>
          <a:xfrm>
            <a:off x="4024153" y="2613967"/>
            <a:ext cx="1437534" cy="146376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slide(fromBottom)">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60468" y="998440"/>
            <a:ext cx="998897" cy="423775"/>
          </a:xfrm>
          <a:prstGeom prst="rect">
            <a:avLst/>
          </a:prstGeom>
        </p:spPr>
      </p:pic>
      <p:grpSp>
        <p:nvGrpSpPr>
          <p:cNvPr id="2" name="组合 18"/>
          <p:cNvGrpSpPr/>
          <p:nvPr/>
        </p:nvGrpSpPr>
        <p:grpSpPr>
          <a:xfrm>
            <a:off x="253094" y="0"/>
            <a:ext cx="2502464"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2421176"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立方根</a:t>
            </a:r>
          </a:p>
        </p:txBody>
      </p:sp>
      <p:sp>
        <p:nvSpPr>
          <p:cNvPr id="14" name="矩形 13"/>
          <p:cNvSpPr/>
          <p:nvPr/>
        </p:nvSpPr>
        <p:spPr>
          <a:xfrm>
            <a:off x="403869" y="1390734"/>
            <a:ext cx="7703127"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          中的根指数“</a:t>
            </a:r>
            <a:r>
              <a:rPr lang="en-US" altLang="zh-CN" sz="2000" dirty="0" smtClean="0">
                <a:latin typeface="微软雅黑" pitchFamily="34" charset="-122"/>
                <a:ea typeface="微软雅黑" pitchFamily="34" charset="-122"/>
              </a:rPr>
              <a:t>3”</a:t>
            </a:r>
            <a:r>
              <a:rPr lang="zh-CN" altLang="en-US" sz="2000" dirty="0" smtClean="0">
                <a:latin typeface="微软雅黑" pitchFamily="34" charset="-122"/>
                <a:ea typeface="微软雅黑" pitchFamily="34" charset="-122"/>
              </a:rPr>
              <a:t>不能省略</a:t>
            </a:r>
            <a:r>
              <a:rPr lang="en-US" altLang="zh-CN" sz="2000" dirty="0" smtClean="0">
                <a:latin typeface="微软雅黑" pitchFamily="34" charset="-122"/>
                <a:ea typeface="微软雅黑" pitchFamily="34" charset="-122"/>
              </a:rPr>
              <a:t>.</a:t>
            </a:r>
          </a:p>
        </p:txBody>
      </p:sp>
      <p:grpSp>
        <p:nvGrpSpPr>
          <p:cNvPr id="13" name="组合 12"/>
          <p:cNvGrpSpPr/>
          <p:nvPr/>
        </p:nvGrpSpPr>
        <p:grpSpPr>
          <a:xfrm>
            <a:off x="577852" y="1544595"/>
            <a:ext cx="731968" cy="400110"/>
            <a:chOff x="5436556" y="1101690"/>
            <a:chExt cx="631322" cy="369763"/>
          </a:xfrm>
        </p:grpSpPr>
        <p:cxnSp>
          <p:nvCxnSpPr>
            <p:cNvPr id="15" name="直接连接符 14"/>
            <p:cNvCxnSpPr/>
            <p:nvPr/>
          </p:nvCxnSpPr>
          <p:spPr>
            <a:xfrm flipV="1">
              <a:off x="5679681" y="1151179"/>
              <a:ext cx="231880" cy="36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5436556" y="1101690"/>
              <a:ext cx="631322" cy="369763"/>
            </a:xfrm>
            <a:prstGeom prst="rect">
              <a:avLst/>
            </a:prstGeom>
            <a:noFill/>
            <a:ln w="9525">
              <a:noFill/>
            </a:ln>
          </p:spPr>
          <p:txBody>
            <a:bodyPr wrap="square">
              <a:sp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r>
                <a:rPr lang="en-US" altLang="zh-CN" sz="2000" baseline="30000" dirty="0" smtClean="0">
                  <a:latin typeface="Times New Roman" pitchFamily="18" charset="0"/>
                  <a:ea typeface="微软雅黑" pitchFamily="34" charset="-122"/>
                  <a:cs typeface="Times New Roman" pitchFamily="18" charset="0"/>
                </a:rPr>
                <a:t>3</a:t>
              </a:r>
              <a:r>
                <a:rPr lang="zh-CN" altLang="en-US" sz="2000" b="1" i="1" dirty="0" smtClean="0">
                  <a:latin typeface="Times New Roman" pitchFamily="18" charset="0"/>
                  <a:ea typeface="微软雅黑" pitchFamily="34" charset="-122"/>
                  <a:cs typeface="Times New Roman" pitchFamily="18" charset="0"/>
                </a:rPr>
                <a:t>√ </a:t>
              </a:r>
              <a:r>
                <a:rPr lang="en-US" altLang="zh-CN" sz="2000" b="1" i="1" dirty="0" smtClean="0">
                  <a:latin typeface="Times New Roman" pitchFamily="18" charset="0"/>
                  <a:ea typeface="微软雅黑" pitchFamily="34" charset="-122"/>
                  <a:cs typeface="Times New Roman" pitchFamily="18" charset="0"/>
                </a:rPr>
                <a:t>a</a:t>
              </a:r>
              <a:endParaRPr lang="zh-CN" altLang="en-US" sz="2000" b="1" i="1" dirty="0">
                <a:latin typeface="Times New Roman" pitchFamily="18" charset="0"/>
                <a:ea typeface="微软雅黑" pitchFamily="34" charset="-122"/>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slide(fromBottom)">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4224</TotalTime>
  <Words>832</Words>
  <Application>Microsoft Office PowerPoint</Application>
  <PresentationFormat>全屏显示(16:9)</PresentationFormat>
  <Paragraphs>88</Paragraphs>
  <Slides>22</Slides>
  <Notes>5</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Manager>唐华</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教学设计</dc:subject>
  <dc:creator>th8154</dc:creator>
  <cp:lastModifiedBy>admin</cp:lastModifiedBy>
  <cp:revision>1556</cp:revision>
  <dcterms:created xsi:type="dcterms:W3CDTF">2015-03-10T09:38:31Z</dcterms:created>
  <dcterms:modified xsi:type="dcterms:W3CDTF">2021-09-06T07:41:36Z</dcterms:modified>
</cp:coreProperties>
</file>