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00" r:id="rId2"/>
    <p:sldId id="401" r:id="rId3"/>
    <p:sldId id="760" r:id="rId4"/>
    <p:sldId id="954" r:id="rId5"/>
    <p:sldId id="942" r:id="rId6"/>
    <p:sldId id="969" r:id="rId7"/>
    <p:sldId id="955" r:id="rId8"/>
    <p:sldId id="970" r:id="rId9"/>
    <p:sldId id="915" r:id="rId10"/>
    <p:sldId id="971" r:id="rId11"/>
    <p:sldId id="972" r:id="rId12"/>
    <p:sldId id="956" r:id="rId13"/>
    <p:sldId id="973" r:id="rId14"/>
    <p:sldId id="974" r:id="rId15"/>
    <p:sldId id="975" r:id="rId16"/>
    <p:sldId id="976" r:id="rId17"/>
    <p:sldId id="878" r:id="rId18"/>
    <p:sldId id="977" r:id="rId19"/>
    <p:sldId id="968" r:id="rId20"/>
    <p:sldId id="978" r:id="rId21"/>
    <p:sldId id="302" r:id="rId2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1C1C1C"/>
    <a:srgbClr val="FF00FF"/>
    <a:srgbClr val="319095"/>
    <a:srgbClr val="D16809"/>
    <a:srgbClr val="F3F3F3"/>
    <a:srgbClr val="F5F5F5"/>
    <a:srgbClr val="5FCACB"/>
    <a:srgbClr val="F5841C"/>
    <a:srgbClr val="A0BF0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296" autoAdjust="0"/>
    <p:restoredTop sz="99816" autoAdjust="0"/>
  </p:normalViewPr>
  <p:slideViewPr>
    <p:cSldViewPr snapToGrid="0" showGuides="1">
      <p:cViewPr varScale="1">
        <p:scale>
          <a:sx n="136" d="100"/>
          <a:sy n="136" d="100"/>
        </p:scale>
        <p:origin x="-55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1E6C-1C7A-46AD-9DE2-C229C9E19362}" type="datetimeFigureOut">
              <a:rPr lang="zh-CN" altLang="en-US" smtClean="0"/>
              <a:pPr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5790-5B6F-4904-B224-7CB9223085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578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35247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3661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5598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pattFill prst="lgGrid">
          <a:fgClr>
            <a:srgbClr val="F3F3F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0598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7781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3087967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91800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536864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253686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71" y="490140"/>
            <a:ext cx="9153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13450455">
            <a:off x="8682067" y="4439898"/>
            <a:ext cx="496115" cy="1260894"/>
            <a:chOff x="11762339" y="3746221"/>
            <a:chExt cx="406107" cy="1155987"/>
          </a:xfrm>
        </p:grpSpPr>
        <p:sp>
          <p:nvSpPr>
            <p:cNvPr id="9" name="Freeform 16"/>
            <p:cNvSpPr>
              <a:spLocks/>
            </p:cNvSpPr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731254">
            <a:off x="259471" y="-270342"/>
            <a:ext cx="424636" cy="1208734"/>
            <a:chOff x="4454660" y="3810474"/>
            <a:chExt cx="406107" cy="1155987"/>
          </a:xfrm>
        </p:grpSpPr>
        <p:sp>
          <p:nvSpPr>
            <p:cNvPr id="13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3880000" flipV="1">
            <a:off x="73789" y="-26610"/>
            <a:ext cx="159482" cy="453968"/>
            <a:chOff x="4454660" y="3810474"/>
            <a:chExt cx="406107" cy="1155987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9500000" flipH="1" flipV="1">
            <a:off x="9013919" y="291600"/>
            <a:ext cx="159482" cy="453968"/>
            <a:chOff x="4454660" y="3810474"/>
            <a:chExt cx="406107" cy="1155987"/>
          </a:xfrm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6448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 descr="ro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39802"/>
            <a:ext cx="9144001" cy="30036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B1C5"/>
              </a:clrFrom>
              <a:clrTo>
                <a:srgbClr val="00B1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100" y="171942"/>
            <a:ext cx="735806" cy="83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87"/>
          <p:cNvGrpSpPr/>
          <p:nvPr/>
        </p:nvGrpSpPr>
        <p:grpSpPr>
          <a:xfrm>
            <a:off x="2589452" y="3034515"/>
            <a:ext cx="3778980" cy="1578944"/>
            <a:chOff x="6240567" y="2900570"/>
            <a:chExt cx="3915294" cy="1916713"/>
          </a:xfrm>
        </p:grpSpPr>
        <p:grpSp>
          <p:nvGrpSpPr>
            <p:cNvPr id="3" name="组合 72"/>
            <p:cNvGrpSpPr/>
            <p:nvPr/>
          </p:nvGrpSpPr>
          <p:grpSpPr>
            <a:xfrm>
              <a:off x="6341196" y="2900570"/>
              <a:ext cx="3814665" cy="1916713"/>
              <a:chOff x="6341196" y="2900570"/>
              <a:chExt cx="3814665" cy="1916713"/>
            </a:xfrm>
          </p:grpSpPr>
          <p:sp>
            <p:nvSpPr>
              <p:cNvPr id="94" name="文本框 79"/>
              <p:cNvSpPr txBox="1"/>
              <p:nvPr/>
            </p:nvSpPr>
            <p:spPr>
              <a:xfrm>
                <a:off x="6341196" y="2900570"/>
                <a:ext cx="3814665" cy="1905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人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教版</a:t>
                </a:r>
                <a:r>
                  <a:rPr lang="en-US" altLang="zh-CN" dirty="0" smtClean="0">
                    <a:solidFill>
                      <a:schemeClr val="accent3"/>
                    </a:solidFill>
                  </a:rPr>
                  <a:t>·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数学</a:t>
                </a:r>
                <a:endParaRPr lang="en-US" altLang="zh-CN" dirty="0" smtClean="0">
                  <a:solidFill>
                    <a:schemeClr val="accent3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 </a:t>
                </a:r>
                <a:r>
                  <a:rPr lang="zh-CN" altLang="en-US" dirty="0" smtClean="0">
                    <a:solidFill>
                      <a:srgbClr val="D16809"/>
                    </a:solidFill>
                  </a:rPr>
                  <a:t>七年级下</a:t>
                </a:r>
                <a:endParaRPr lang="zh-CN" altLang="en-US" dirty="0">
                  <a:solidFill>
                    <a:srgbClr val="D16809"/>
                  </a:solidFill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409827" y="3087476"/>
                <a:ext cx="3695730" cy="1729807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>
                <a:spLocks/>
              </p:cNvSpPr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78"/>
          <p:cNvSpPr txBox="1"/>
          <p:nvPr/>
        </p:nvSpPr>
        <p:spPr>
          <a:xfrm>
            <a:off x="3018172" y="2343420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</a:rPr>
              <a:t>学科素养课件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4" name="Picture 5" descr="cloudan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2786" y="39705"/>
            <a:ext cx="6225455" cy="998520"/>
          </a:xfrm>
          <a:prstGeom prst="rect">
            <a:avLst/>
          </a:prstGeom>
        </p:spPr>
      </p:pic>
      <p:pic>
        <p:nvPicPr>
          <p:cNvPr id="97" name="Picture 4" descr="cloud_ball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98" name="图片 97" descr="图片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15711" y="1129337"/>
            <a:ext cx="4731629" cy="12846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2640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57 -0.10209 C -0.02722 -0.10602 -0.03307 -0.11204 -0.03932 -0.1169 C -0.04271 -0.11945 -0.04636 -0.12037 -0.04974 -0.12246 C -0.05091 -0.12315 -0.05169 -0.12546 -0.05287 -0.12616 C -0.05417 -0.12709 -0.06354 -0.12963 -0.06432 -0.12986 C -0.07162 -0.13241 -0.07761 -0.13588 -0.08516 -0.13727 C -0.08972 -0.13935 -0.09414 -0.1419 -0.0987 -0.14468 C -0.10222 -0.14676 -0.10391 -0.1456 -0.10703 -0.14838 C -0.11289 -0.15347 -0.11823 -0.15857 -0.12474 -0.16134 C -0.12578 -0.1625 -0.12669 -0.16412 -0.12787 -0.16505 C -0.12891 -0.16597 -0.13008 -0.16597 -0.13099 -0.1669 C -0.1375 -0.17338 -0.14258 -0.18125 -0.14974 -0.18542 C -0.15287 -0.19097 -0.15599 -0.19653 -0.15912 -0.20209 C -0.16081 -0.20509 -0.16341 -0.20533 -0.16537 -0.20764 C -0.16849 -0.21597 -0.17383 -0.22269 -0.17787 -0.22986 C -0.18399 -0.24074 -0.18998 -0.25139 -0.19557 -0.2632 C -0.20365 -0.28033 -0.20729 -0.30556 -0.2112 -0.32616 C -0.21211 -0.33773 -0.2138 -0.34815 -0.21537 -0.35949 C -0.21563 -0.38634 -0.2125 -0.44815 -0.21953 -0.48542 C -0.2224 -0.53079 -0.22149 -0.57037 -0.23307 -0.61134 C -0.23503 -0.61806 -0.23672 -0.62778 -0.23932 -0.63357 C -0.24675 -0.6507 -0.24297 -0.63982 -0.2487 -0.64838 C -0.25248 -0.65394 -0.25638 -0.66227 -0.2612 -0.66505 C -0.27448 -0.67292 -0.28659 -0.67639 -0.30078 -0.67801 C -0.32878 -0.69468 -0.36094 -0.68056 -0.39037 -0.67616 C -0.41211 -0.6632 -0.42669 -0.67824 -0.44349 -0.69468 C -0.44623 -0.69722 -0.44961 -0.69815 -0.45182 -0.70209 C -0.45547 -0.70857 -0.45821 -0.71088 -0.46328 -0.7132 C -0.46732 -0.72037 -0.4724 -0.72153 -0.47682 -0.72801 C -0.48099 -0.73426 -0.48451 -0.73704 -0.48932 -0.74283 C -0.49141 -0.74537 -0.4944 -0.74445 -0.49662 -0.74653 C -0.50313 -0.75301 -0.50612 -0.75625 -0.51328 -0.75949 C -0.51862 -0.76574 -0.52578 -0.76783 -0.53203 -0.7706 C -0.54219 -0.78264 -0.57383 -0.77778 -0.57787 -0.77801 C -0.58867 -0.78449 -0.57656 -0.77801 -0.60391 -0.77801 C -0.65287 -0.77801 -0.70182 -0.77917 -0.75078 -0.77986 C -0.76094 -0.78588 -0.76992 -0.79722 -0.77995 -0.80394 C -0.78334 -0.80625 -0.78568 -0.81134 -0.78932 -0.81134 " pathEditMode="relative" ptsTypes="fffffffffffffffffffffffffffffffffffffA">
                                      <p:cBhvr>
                                        <p:cTn id="3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2"/>
            <a:ext cx="1111038" cy="448072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5542226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53741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用加减法解二元一次方程组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253146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根据题意得　                     方程①两边同时乘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得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+4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=140,③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endParaRPr lang="en-US" altLang="zh-CN" sz="20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用③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-②,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得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=90,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解得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=30.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把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=30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代入①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得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+2×30=70,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解得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=10,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所以方程组的解为                故一只玩具猫的价格为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一只玩具狗的价格为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30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sp>
        <p:nvSpPr>
          <p:cNvPr id="12" name="矩形 11"/>
          <p:cNvSpPr/>
          <p:nvPr/>
        </p:nvSpPr>
        <p:spPr>
          <a:xfrm>
            <a:off x="1866081" y="1246579"/>
            <a:ext cx="1705021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+2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=70, ①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x+y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=50. ②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1779370" y="1495176"/>
            <a:ext cx="123565" cy="5807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26258" y="2449300"/>
            <a:ext cx="971849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x=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10,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=30.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2314830" y="2722612"/>
            <a:ext cx="123565" cy="5807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2" grpId="0"/>
      <p:bldP spid="12" grpId="1"/>
      <p:bldP spid="15" grpId="0" animBg="1"/>
      <p:bldP spid="17" grpId="0"/>
      <p:bldP spid="17" grpId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744469" y="489011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第八章  二元一次方程组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1698914" y="1879630"/>
            <a:ext cx="6350136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8.3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实际问题与二元一次方程组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31" y="997356"/>
            <a:ext cx="1056169" cy="425944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6271275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622991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列二元一次方程组解决实际问题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18613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我国古代数学著作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九章算术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的“方程”一章里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一次方程组是由算筹布置而成的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所示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图中各行从左到右列出的算筹数分别表示未知数</a:t>
            </a: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x,y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的系数与相应的常数项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把如图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所示的算筹图用我们所熟悉的方程组的形式表述出来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就是</a:t>
            </a:r>
          </a:p>
        </p:txBody>
      </p:sp>
      <p:sp>
        <p:nvSpPr>
          <p:cNvPr id="11" name="矩形 10"/>
          <p:cNvSpPr/>
          <p:nvPr/>
        </p:nvSpPr>
        <p:spPr>
          <a:xfrm>
            <a:off x="4485715" y="2581109"/>
            <a:ext cx="1383744" cy="937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+4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=10,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6x+11y=33.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4399003" y="2829706"/>
            <a:ext cx="123565" cy="5807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1" grpId="0"/>
      <p:bldP spid="11" grpId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31" y="997356"/>
            <a:ext cx="1056169" cy="425944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6271275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622991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列二元一次方程组解决实际问题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8121" y="1710124"/>
            <a:ext cx="30099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3719" y="1566476"/>
            <a:ext cx="2743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31" y="997356"/>
            <a:ext cx="1056169" cy="425944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6271275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622991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列二元一次方程组解决实际问题</a:t>
            </a:r>
          </a:p>
        </p:txBody>
      </p:sp>
      <p:sp>
        <p:nvSpPr>
          <p:cNvPr id="14" name="矩形 13"/>
          <p:cNvSpPr/>
          <p:nvPr/>
        </p:nvSpPr>
        <p:spPr>
          <a:xfrm>
            <a:off x="416226" y="1435497"/>
            <a:ext cx="7703127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由方程组结合图形可知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一根竖的算筹表示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一根横的算筹表示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放在竖的算筹上面的横的算筹表示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5.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由上面的分析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根据图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中的算筹可列出方程组为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由①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得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=7-2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.③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把③代入②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得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+3(7-2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)=11,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解得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=2.</a:t>
            </a:r>
          </a:p>
        </p:txBody>
      </p:sp>
      <p:sp>
        <p:nvSpPr>
          <p:cNvPr id="11" name="矩形 10"/>
          <p:cNvSpPr/>
          <p:nvPr/>
        </p:nvSpPr>
        <p:spPr>
          <a:xfrm>
            <a:off x="6067379" y="2111552"/>
            <a:ext cx="161852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=7, ①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+3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=11. ②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5980668" y="2360149"/>
            <a:ext cx="123565" cy="5807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1" grpId="0"/>
      <p:bldP spid="11" grpId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31" y="997356"/>
            <a:ext cx="1056169" cy="425944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6271275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622991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列二元一次方程组解决实际问题</a:t>
            </a:r>
          </a:p>
        </p:txBody>
      </p:sp>
      <p:sp>
        <p:nvSpPr>
          <p:cNvPr id="14" name="矩形 13"/>
          <p:cNvSpPr/>
          <p:nvPr/>
        </p:nvSpPr>
        <p:spPr>
          <a:xfrm>
            <a:off x="416226" y="1435497"/>
            <a:ext cx="7703127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把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=2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代入①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得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=3.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所以这个方程组的解是</a:t>
            </a:r>
          </a:p>
        </p:txBody>
      </p:sp>
      <p:sp>
        <p:nvSpPr>
          <p:cNvPr id="13" name="矩形 12"/>
          <p:cNvSpPr/>
          <p:nvPr/>
        </p:nvSpPr>
        <p:spPr>
          <a:xfrm>
            <a:off x="3204734" y="1630142"/>
            <a:ext cx="971849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x=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3093306" y="1903454"/>
            <a:ext cx="123565" cy="5807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3" grpId="0"/>
      <p:bldP spid="13" grpId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744469" y="489011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第八章  二元一次方程组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1698914" y="1879630"/>
            <a:ext cx="5643212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300" dirty="0" smtClean="0">
                <a:solidFill>
                  <a:schemeClr val="accent1"/>
                </a:solidFill>
              </a:rPr>
              <a:t>*</a:t>
            </a:r>
            <a:r>
              <a:rPr lang="en-US" altLang="zh-CN" sz="3300" dirty="0" smtClean="0">
                <a:solidFill>
                  <a:schemeClr val="accent1"/>
                </a:solidFill>
              </a:rPr>
              <a:t>8.4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三元一次方程组的解法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85750" y="0"/>
            <a:ext cx="4904088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84491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三元一次方程组的概念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4763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如图所示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</a:t>
            </a:r>
          </a:p>
        </p:txBody>
      </p:sp>
      <p:pic>
        <p:nvPicPr>
          <p:cNvPr id="13" name="T292.EPS" descr="id:214752137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032" y="1844555"/>
            <a:ext cx="1747746" cy="1899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85750" y="0"/>
            <a:ext cx="4904088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84491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三元一次方程组的概念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用 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        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表示三种不同的物体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现用天平称了三次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设 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        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这三个物体的质量分别为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 </a:t>
            </a:r>
            <a:r>
              <a:rPr lang="en-US" altLang="zh-CN" sz="2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,y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和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z 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则可得方程组                           此方程组即为三元一次方程组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0179" y="1594281"/>
            <a:ext cx="10287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3780" y="1618994"/>
            <a:ext cx="10287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矩形 14"/>
          <p:cNvSpPr/>
          <p:nvPr/>
        </p:nvSpPr>
        <p:spPr>
          <a:xfrm>
            <a:off x="6289802" y="1762473"/>
            <a:ext cx="1383744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+2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z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=50,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x+y+</a:t>
            </a: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z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=70,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+2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z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=80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6190736" y="2011070"/>
            <a:ext cx="135919" cy="107503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5" grpId="0"/>
      <p:bldP spid="15" grpId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85750" y="0"/>
            <a:ext cx="5892628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88366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三元一次方程组的解法与应用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在一次有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16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个队参加的足球循环比赛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每两个队之间比赛且只赛一场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规定胜一场积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平一场积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负一场积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0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某队在这次循环赛中所胜场数比所负场数多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结果共积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26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若求该队战平了几场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可设</a:t>
            </a:r>
            <a:endParaRPr lang="en-US" altLang="zh-CN" sz="20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该队平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胜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负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z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可得方程组</a:t>
            </a:r>
          </a:p>
          <a:p>
            <a:pPr>
              <a:lnSpc>
                <a:spcPct val="150000"/>
              </a:lnSpc>
            </a:pPr>
            <a:endParaRPr lang="zh-CN" altLang="en-US" sz="20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73357" y="2689230"/>
            <a:ext cx="1779161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x+y+z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=15, ①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y-z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=4, ②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+3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=26. ③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4374292" y="2937827"/>
            <a:ext cx="135919" cy="107503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2" grpId="0"/>
      <p:bldP spid="12" grpId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744469" y="489011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第八章  二元一次方程组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390891" y="1990841"/>
            <a:ext cx="4166846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8.1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二元一次方程组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85750" y="0"/>
            <a:ext cx="5892628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88366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三元一次方程组的解法与应用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16592"/>
            <a:ext cx="7703127" cy="31470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由①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+②,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得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+2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=19,④</a:t>
            </a: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联立③④可得</a:t>
            </a: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解得</a:t>
            </a: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再代入①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得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z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=3.</a:t>
            </a: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所以方程组的解为</a:t>
            </a:r>
          </a:p>
        </p:txBody>
      </p:sp>
      <p:sp>
        <p:nvSpPr>
          <p:cNvPr id="12" name="矩形 11"/>
          <p:cNvSpPr/>
          <p:nvPr/>
        </p:nvSpPr>
        <p:spPr>
          <a:xfrm>
            <a:off x="2187359" y="1799548"/>
            <a:ext cx="1383744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+2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=19,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+3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=26.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2088293" y="2048145"/>
            <a:ext cx="123567" cy="52206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78224" y="2421500"/>
            <a:ext cx="1383744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=5,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=7.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1079158" y="2670097"/>
            <a:ext cx="123567" cy="52206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93986" y="3381212"/>
            <a:ext cx="1383744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x=5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=7,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z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=3.</a:t>
            </a:r>
          </a:p>
        </p:txBody>
      </p:sp>
      <p:sp>
        <p:nvSpPr>
          <p:cNvPr id="19" name="左大括号 18"/>
          <p:cNvSpPr/>
          <p:nvPr/>
        </p:nvSpPr>
        <p:spPr>
          <a:xfrm>
            <a:off x="2594920" y="3629809"/>
            <a:ext cx="135919" cy="107503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t296.jpg" descr="id:214752147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6668" y="2871488"/>
            <a:ext cx="1924769" cy="147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2" grpId="0"/>
      <p:bldP spid="12" grpId="1"/>
      <p:bldP spid="13" grpId="0" animBg="1"/>
      <p:bldP spid="15" grpId="0"/>
      <p:bldP spid="15" grpId="1"/>
      <p:bldP spid="17" grpId="0" animBg="1"/>
      <p:bldP spid="18" grpId="0"/>
      <p:bldP spid="18" grpId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711968" y="2078424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</a:rPr>
              <a:t>谢    谢</a:t>
            </a:r>
            <a:endParaRPr lang="zh-CN" altLang="en-US" sz="5400" dirty="0">
              <a:solidFill>
                <a:schemeClr val="accent5"/>
              </a:solidFill>
            </a:endParaRPr>
          </a:p>
        </p:txBody>
      </p:sp>
      <p:pic>
        <p:nvPicPr>
          <p:cNvPr id="44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475" y="123144"/>
            <a:ext cx="3228975" cy="611433"/>
          </a:xfrm>
          <a:prstGeom prst="rect">
            <a:avLst/>
          </a:prstGeom>
        </p:spPr>
      </p:pic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076700"/>
            <a:ext cx="9183278" cy="1066800"/>
          </a:xfrm>
          <a:prstGeom prst="rect">
            <a:avLst/>
          </a:prstGeom>
        </p:spPr>
      </p:pic>
      <p:pic>
        <p:nvPicPr>
          <p:cNvPr id="47" name="Picture 4" descr="cloud_ball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48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513669"/>
            <a:ext cx="5134350" cy="972232"/>
          </a:xfrm>
          <a:prstGeom prst="rect">
            <a:avLst/>
          </a:prstGeom>
        </p:spPr>
      </p:pic>
      <p:pic>
        <p:nvPicPr>
          <p:cNvPr id="49" name="Picture 10" descr="togethe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54378" y="3448050"/>
            <a:ext cx="4251379" cy="1200150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6925" y="4352925"/>
            <a:ext cx="800100" cy="790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85245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-0.24838 C 0.03346 -0.25232 0.02799 -0.25787 0.02213 -0.2625 C 0.01888 -0.26505 0.01549 -0.26597 0.01237 -0.26783 C 0.0112 -0.26852 0.01041 -0.27084 0.00937 -0.27153 C 0.0082 -0.27222 -0.00065 -0.27477 -0.00143 -0.275 C -0.00834 -0.27732 -0.01393 -0.28079 -0.0211 -0.28195 C -0.02539 -0.28403 -0.02956 -0.28634 -0.03386 -0.28912 C -0.03711 -0.29097 -0.03867 -0.29005 -0.04167 -0.29259 C -0.04714 -0.29746 -0.05222 -0.30232 -0.05834 -0.30486 C -0.05925 -0.30602 -0.06016 -0.30764 -0.0612 -0.30857 C -0.06224 -0.30949 -0.06328 -0.30949 -0.06419 -0.31019 C -0.07031 -0.31644 -0.07513 -0.32384 -0.0819 -0.32801 C -0.08477 -0.3331 -0.08776 -0.33843 -0.09076 -0.34375 C -0.09232 -0.34676 -0.09479 -0.34699 -0.09662 -0.34908 C -0.09948 -0.35695 -0.10456 -0.36343 -0.10834 -0.37037 C -0.11406 -0.38056 -0.11979 -0.39074 -0.125 -0.40209 C -0.13268 -0.41829 -0.13607 -0.44236 -0.13972 -0.46204 C -0.14063 -0.47315 -0.14219 -0.4831 -0.14362 -0.49375 C -0.14388 -0.51945 -0.14102 -0.57824 -0.14753 -0.61389 C -0.15026 -0.65695 -0.14948 -0.69468 -0.16029 -0.7338 C -0.16224 -0.74028 -0.1638 -0.74954 -0.16628 -0.75509 C -0.17318 -0.7713 -0.16966 -0.76088 -0.175 -0.76921 C -0.17865 -0.77431 -0.18229 -0.78241 -0.18685 -0.78496 C -0.19935 -0.79259 -0.21068 -0.79584 -0.22409 -0.79746 C -0.25052 -0.8132 -0.28073 -0.79977 -0.30847 -0.7956 C -0.32891 -0.78334 -0.34271 -0.79769 -0.35847 -0.8132 C -0.36107 -0.81574 -0.36432 -0.81644 -0.36641 -0.82037 C -0.36979 -0.82639 -0.3724 -0.82871 -0.37709 -0.83079 C -0.38099 -0.83773 -0.38568 -0.83889 -0.38985 -0.84491 C -0.39375 -0.85093 -0.39714 -0.85371 -0.40169 -0.85903 C -0.40365 -0.86158 -0.40638 -0.86065 -0.40847 -0.86273 C -0.41472 -0.86875 -0.41745 -0.87199 -0.42422 -0.875 C -0.4293 -0.88102 -0.43594 -0.88287 -0.44193 -0.88565 C -0.45143 -0.89699 -0.48125 -0.89236 -0.48503 -0.89259 C -0.49518 -0.89884 -0.48386 -0.89259 -0.50951 -0.89259 C -0.55573 -0.89259 -0.60182 -0.89375 -0.64792 -0.89445 C -0.65742 -0.90023 -0.66589 -0.91088 -0.67539 -0.91736 C -0.67852 -0.91968 -0.68073 -0.92431 -0.68412 -0.92431 " pathEditMode="relative" rAng="0" ptsTypes="fffffffffffffffffffffffffffffffffffff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3602215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45992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二元一次方程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如图所示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在东北大秧歌的踩高跷表演中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已知演员身高是高跷长度的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倍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高跷与腿重合部分的长度为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28 cm,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演员踩在高跷上时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头顶距离地面的高度为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224 cm.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设这个演员的身高为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cm,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所踩高跷的长度为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cm,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可列两个方程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=2y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和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-28=224,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这两个方程都是二元一次方程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pic>
        <p:nvPicPr>
          <p:cNvPr id="13" name="t280.jpg" descr="id:214751971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0833" y="3215035"/>
            <a:ext cx="1404993" cy="1431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3886421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80617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二元一次方程组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游泳池中有一群小朋友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男孩戴蓝色游泳帽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女孩戴红色游泳帽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每位男孩看到蓝色与红色的游泳帽一样多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而每位女孩看到蓝色的游泳帽是红色游泳帽的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倍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设男孩有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女孩有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可列出两个方程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-1=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和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=2(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-1),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它们组成的方程组为                    这就是二元一次方程组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sp>
        <p:nvSpPr>
          <p:cNvPr id="12" name="矩形 11"/>
          <p:cNvSpPr/>
          <p:nvPr/>
        </p:nvSpPr>
        <p:spPr>
          <a:xfrm>
            <a:off x="3942019" y="2655241"/>
            <a:ext cx="1124249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-1=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=2(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-1)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3855307" y="2903838"/>
            <a:ext cx="123565" cy="5807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t281.jpg" descr="id:214751979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2586" y="3574384"/>
            <a:ext cx="1552096" cy="1121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2" grpId="0"/>
      <p:bldP spid="12" grpId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521" y="998440"/>
            <a:ext cx="1050791" cy="423775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5826431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76824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二元一次方程</a:t>
            </a:r>
            <a:r>
              <a:rPr lang="en-US" altLang="zh-CN" sz="27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组</a:t>
            </a:r>
            <a:r>
              <a:rPr lang="en-US" altLang="zh-CN" sz="2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的解的概念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253146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如图所示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小明手拿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20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元钱和小亮一起去超市购物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根据对话内容设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听果奶为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,1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听可乐为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列方程组为                              把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=3,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=3.5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分别代入方程组中的两个方程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既满足方程①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又满足方程②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则              就是方程组的解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sp>
        <p:nvSpPr>
          <p:cNvPr id="12" name="矩形 11"/>
          <p:cNvSpPr/>
          <p:nvPr/>
        </p:nvSpPr>
        <p:spPr>
          <a:xfrm>
            <a:off x="4955272" y="1852056"/>
            <a:ext cx="1667950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+4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y=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20-3, ①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y-x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=0.5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。 ②</a:t>
            </a:r>
            <a:endParaRPr lang="en-US" altLang="zh-CN" sz="20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4868560" y="2100653"/>
            <a:ext cx="123565" cy="5807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30751" y="2461654"/>
            <a:ext cx="737074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x=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=3.5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7319322" y="2734966"/>
            <a:ext cx="123565" cy="5807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t282.jpg" descr="id:214751986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872" y="3200631"/>
            <a:ext cx="2401884" cy="1553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2" grpId="0"/>
      <p:bldP spid="12" grpId="1"/>
      <p:bldP spid="13" grpId="0" animBg="1"/>
      <p:bldP spid="15" grpId="0"/>
      <p:bldP spid="15" grpId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744469" y="489011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第八章  二元一次方程组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1760697" y="1879630"/>
            <a:ext cx="6350136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8.2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消元</a:t>
            </a:r>
            <a:r>
              <a:rPr lang="en-US" altLang="zh-CN" sz="3300" dirty="0" smtClean="0">
                <a:solidFill>
                  <a:schemeClr val="accent1"/>
                </a:solidFill>
              </a:rPr>
              <a:t>——</a:t>
            </a:r>
            <a:r>
              <a:rPr lang="zh-CN" altLang="en-US" sz="3300" dirty="0" smtClean="0">
                <a:solidFill>
                  <a:schemeClr val="accent1"/>
                </a:solidFill>
              </a:rPr>
              <a:t>解二元一次方程组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0769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68" y="1008904"/>
            <a:ext cx="998897" cy="40284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5542226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53741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用代入法解二元一次方程组</a:t>
            </a:r>
          </a:p>
        </p:txBody>
      </p:sp>
      <p:sp>
        <p:nvSpPr>
          <p:cNvPr id="14" name="矩形 13"/>
          <p:cNvSpPr/>
          <p:nvPr/>
        </p:nvSpPr>
        <p:spPr>
          <a:xfrm>
            <a:off x="428583" y="1514305"/>
            <a:ext cx="7703127" cy="31470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如图所示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图中描述了长颈鹿和梅花鹿高度之间的关系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根据图中的信息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可设长颈鹿现在的高度是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m,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梅花鹿现在的高度是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m,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由题意得　      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	            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把方程①代入方程②可得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+1-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=4,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解得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=1.5.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把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=1.5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代入方程①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得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=3×1.5+1=5.5,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所以方程组的解为                即长颈鹿现在的高度是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5.5 m,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梅花鹿现在的高度是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1.5 m.</a:t>
            </a:r>
          </a:p>
        </p:txBody>
      </p:sp>
      <p:sp>
        <p:nvSpPr>
          <p:cNvPr id="11" name="矩形 10"/>
          <p:cNvSpPr/>
          <p:nvPr/>
        </p:nvSpPr>
        <p:spPr>
          <a:xfrm>
            <a:off x="593336" y="2544038"/>
            <a:ext cx="1383744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+1, ①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x-y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=4. ②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506624" y="2792635"/>
            <a:ext cx="123565" cy="5807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62588" y="3178349"/>
            <a:ext cx="971849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x=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5.5</a:t>
            </a: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=1.5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5651160" y="3451661"/>
            <a:ext cx="123565" cy="5807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t283.jpg" descr="id:2147520265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8617" y="98856"/>
            <a:ext cx="1989264" cy="1569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1" grpId="0"/>
      <p:bldP spid="11" grpId="1"/>
      <p:bldP spid="12" grpId="0" animBg="1"/>
      <p:bldP spid="13" grpId="0"/>
      <p:bldP spid="13" grpId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133" y="1008904"/>
            <a:ext cx="949567" cy="40284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5542226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53741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用代入法解二元一次方程组</a:t>
            </a:r>
          </a:p>
        </p:txBody>
      </p:sp>
      <p:sp>
        <p:nvSpPr>
          <p:cNvPr id="14" name="矩形 13"/>
          <p:cNvSpPr/>
          <p:nvPr/>
        </p:nvSpPr>
        <p:spPr>
          <a:xfrm>
            <a:off x="428583" y="1514305"/>
            <a:ext cx="7703127" cy="13996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将变形后的方程代入没有变形的方程中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不能代入原方程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将转化后的式子代入另一个方程时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替换的若是多项式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要先加一个括号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再代入运算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2"/>
            <a:ext cx="1111038" cy="448072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5542226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53741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用加减法解二元一次方程组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9380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如图所示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图中描述了玩具狗和玩具猫的相关信息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设一只玩具猫的价格为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一只玩具狗的价格为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y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pic>
        <p:nvPicPr>
          <p:cNvPr id="13" name="t284.jpg" descr="id:214752035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2442" y="2444299"/>
            <a:ext cx="2185234" cy="195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4116</TotalTime>
  <Words>977</Words>
  <Application>Microsoft Office PowerPoint</Application>
  <PresentationFormat>全屏显示(16:9)</PresentationFormat>
  <Paragraphs>93</Paragraphs>
  <Slides>21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Manager>唐华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教学设计</dc:subject>
  <dc:creator>th8154</dc:creator>
  <cp:lastModifiedBy>admin</cp:lastModifiedBy>
  <cp:revision>1558</cp:revision>
  <dcterms:created xsi:type="dcterms:W3CDTF">2015-03-10T09:38:31Z</dcterms:created>
  <dcterms:modified xsi:type="dcterms:W3CDTF">2021-09-06T07:15:17Z</dcterms:modified>
</cp:coreProperties>
</file>