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400" r:id="rId2"/>
    <p:sldId id="401" r:id="rId3"/>
    <p:sldId id="760" r:id="rId4"/>
    <p:sldId id="969" r:id="rId5"/>
    <p:sldId id="970" r:id="rId6"/>
    <p:sldId id="954" r:id="rId7"/>
    <p:sldId id="942" r:id="rId8"/>
    <p:sldId id="971" r:id="rId9"/>
    <p:sldId id="955" r:id="rId10"/>
    <p:sldId id="972" r:id="rId11"/>
    <p:sldId id="302" r:id="rId12"/>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296" autoAdjust="0"/>
    <p:restoredTop sz="99816" autoAdjust="0"/>
  </p:normalViewPr>
  <p:slideViewPr>
    <p:cSldViewPr snapToGrid="0" showGuides="1">
      <p:cViewPr varScale="1">
        <p:scale>
          <a:sx n="136" d="100"/>
          <a:sy n="136" d="100"/>
        </p:scale>
        <p:origin x="-552" y="-90"/>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2021/9/6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extLst>
      <p:ext uri="{BB962C8B-B14F-4D97-AF65-F5344CB8AC3E}">
        <p14:creationId xmlns="" xmlns:p14="http://schemas.microsoft.com/office/powerpoint/2010/main" val="428578372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extLst>
      <p:ext uri="{BB962C8B-B14F-4D97-AF65-F5344CB8AC3E}">
        <p14:creationId xmlns:p14="http://schemas.microsoft.com/office/powerpoint/2010/main" xmlns="" val="3035247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8</a:t>
            </a:fld>
            <a:endParaRPr lang="zh-CN" altLang="en-US"/>
          </a:p>
        </p:txBody>
      </p:sp>
    </p:spTree>
    <p:extLst>
      <p:ext uri="{BB962C8B-B14F-4D97-AF65-F5344CB8AC3E}">
        <p14:creationId xmlns:p14="http://schemas.microsoft.com/office/powerpoint/2010/main" xmlns="" val="82366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11</a:t>
            </a:fld>
            <a:endParaRPr lang="zh-CN" altLang="en-US"/>
          </a:p>
        </p:txBody>
      </p:sp>
    </p:spTree>
    <p:extLst>
      <p:ext uri="{BB962C8B-B14F-4D97-AF65-F5344CB8AC3E}">
        <p14:creationId xmlns="" xmlns:p14="http://schemas.microsoft.com/office/powerpoint/2010/main" val="234559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0059880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7781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308796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91800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536864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itchFamily="34" charset="-122"/>
                <a:ea typeface="微软雅黑" pitchFamily="34" charset="-122"/>
              </a:rPr>
              <a:t>教学反思</a:t>
            </a:r>
          </a:p>
        </p:txBody>
      </p:sp>
    </p:spTree>
    <p:extLst>
      <p:ext uri="{BB962C8B-B14F-4D97-AF65-F5344CB8AC3E}">
        <p14:creationId xmlns="" xmlns:p14="http://schemas.microsoft.com/office/powerpoint/2010/main" val="2536864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 xmlns:p14="http://schemas.microsoft.com/office/powerpoint/2010/main"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5.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544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lnSpc>
                    <a:spcPct val="150000"/>
                  </a:lnSpc>
                </a:pPr>
                <a:r>
                  <a:rPr lang="zh-CN" altLang="en-US" smtClean="0">
                    <a:solidFill>
                      <a:schemeClr val="accent3"/>
                    </a:solidFill>
                  </a:rPr>
                  <a:t>人</a:t>
                </a:r>
                <a:r>
                  <a:rPr lang="zh-CN" altLang="en-US" dirty="0" smtClean="0">
                    <a:solidFill>
                      <a:schemeClr val="accent3"/>
                    </a:solidFill>
                  </a:rPr>
                  <a:t>教版</a:t>
                </a:r>
                <a:r>
                  <a:rPr lang="en-US" altLang="zh-CN" dirty="0" smtClean="0">
                    <a:solidFill>
                      <a:schemeClr val="accent3"/>
                    </a:solidFill>
                  </a:rPr>
                  <a:t>·</a:t>
                </a:r>
                <a:r>
                  <a:rPr lang="zh-CN" altLang="en-US" dirty="0" smtClean="0">
                    <a:solidFill>
                      <a:schemeClr val="accent3"/>
                    </a:solidFill>
                  </a:rPr>
                  <a:t>数学</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七年级下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extLst>
      <p:ext uri="{BB962C8B-B14F-4D97-AF65-F5344CB8AC3E}">
        <p14:creationId xmlns:p14="http://schemas.microsoft.com/office/powerpoint/2010/main" xmlns=""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87551" y="1008904"/>
            <a:ext cx="944730" cy="402847"/>
          </a:xfrm>
          <a:prstGeom prst="rect">
            <a:avLst/>
          </a:prstGeom>
        </p:spPr>
      </p:pic>
      <p:grpSp>
        <p:nvGrpSpPr>
          <p:cNvPr id="2" name="组合 18"/>
          <p:cNvGrpSpPr/>
          <p:nvPr/>
        </p:nvGrpSpPr>
        <p:grpSpPr>
          <a:xfrm>
            <a:off x="253093" y="0"/>
            <a:ext cx="382463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80617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频数分布直方图</a:t>
            </a:r>
          </a:p>
        </p:txBody>
      </p:sp>
      <p:sp>
        <p:nvSpPr>
          <p:cNvPr id="14" name="矩形 13"/>
          <p:cNvSpPr/>
          <p:nvPr/>
        </p:nvSpPr>
        <p:spPr>
          <a:xfrm>
            <a:off x="403869" y="1390734"/>
            <a:ext cx="7703127"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频数分布直方图的特点</a:t>
            </a:r>
            <a:r>
              <a:rPr lang="en-US" altLang="zh-CN" sz="2000" dirty="0" smtClean="0">
                <a:latin typeface="微软雅黑" pitchFamily="34" charset="-122"/>
                <a:ea typeface="微软雅黑" pitchFamily="34" charset="-122"/>
              </a:rPr>
              <a:t>:①</a:t>
            </a:r>
            <a:r>
              <a:rPr lang="zh-CN" altLang="en-US" sz="2000" dirty="0" smtClean="0">
                <a:latin typeface="微软雅黑" pitchFamily="34" charset="-122"/>
                <a:ea typeface="微软雅黑" pitchFamily="34" charset="-122"/>
              </a:rPr>
              <a:t>能够显示各组频数分布的情况</a:t>
            </a:r>
            <a:r>
              <a:rPr lang="en-US" altLang="zh-CN" sz="2000" dirty="0" smtClean="0">
                <a:latin typeface="微软雅黑" pitchFamily="34" charset="-122"/>
                <a:ea typeface="微软雅黑" pitchFamily="34" charset="-122"/>
              </a:rPr>
              <a:t>;②</a:t>
            </a:r>
            <a:r>
              <a:rPr lang="zh-CN" altLang="en-US" sz="2000" dirty="0" smtClean="0">
                <a:latin typeface="微软雅黑" pitchFamily="34" charset="-122"/>
                <a:ea typeface="微软雅黑" pitchFamily="34" charset="-122"/>
              </a:rPr>
              <a:t>易于显示各组之间频数的差别</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(2)①</a:t>
            </a:r>
            <a:r>
              <a:rPr lang="zh-CN" altLang="en-US" sz="2000" dirty="0" smtClean="0">
                <a:latin typeface="微软雅黑" pitchFamily="34" charset="-122"/>
                <a:ea typeface="微软雅黑" pitchFamily="34" charset="-122"/>
              </a:rPr>
              <a:t>频数分布表和频数分布直方图是一组数据的频数分布的两种不同表现形式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后者较直观</a:t>
            </a:r>
            <a:r>
              <a:rPr lang="en-US" altLang="zh-CN" sz="2000" dirty="0" smtClean="0">
                <a:latin typeface="微软雅黑" pitchFamily="34" charset="-122"/>
                <a:ea typeface="微软雅黑" pitchFamily="34" charset="-122"/>
              </a:rPr>
              <a:t>;②</a:t>
            </a:r>
            <a:r>
              <a:rPr lang="zh-CN" altLang="en-US" sz="2000" dirty="0" smtClean="0">
                <a:latin typeface="微软雅黑" pitchFamily="34" charset="-122"/>
                <a:ea typeface="微软雅黑" pitchFamily="34" charset="-122"/>
              </a:rPr>
              <a:t>画频数分布直方图时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横轴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或纵轴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上的单位长度可根据数据的大小来确定</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但不能出现同一轴上的大小比例不一致的现象</a:t>
            </a:r>
            <a:r>
              <a:rPr lang="en-US" altLang="zh-CN" sz="2000" dirty="0" smtClean="0">
                <a:latin typeface="微软雅黑" pitchFamily="34" charset="-122"/>
                <a:ea typeface="微软雅黑" pitchFamily="34" charset="-122"/>
              </a:rPr>
              <a:t>;③</a:t>
            </a:r>
            <a:r>
              <a:rPr lang="zh-CN" altLang="en-US" sz="2000" dirty="0" smtClean="0">
                <a:latin typeface="微软雅黑" pitchFamily="34" charset="-122"/>
                <a:ea typeface="微软雅黑" pitchFamily="34" charset="-122"/>
              </a:rPr>
              <a:t>在频数分布直方图中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各个小组的频数之和等于样本中数据的总个数</a:t>
            </a:r>
            <a:r>
              <a:rPr lang="en-US" altLang="zh-CN" sz="2000" dirty="0" smtClean="0">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extLst>
      <p:ext uri="{BB962C8B-B14F-4D97-AF65-F5344CB8AC3E}">
        <p14:creationId xmlns="" xmlns:p14="http://schemas.microsoft.com/office/powerpoint/2010/main" val="1685245060"/>
      </p:ext>
    </p:extLst>
  </p:cSld>
  <p:clrMapOvr>
    <a:masterClrMapping/>
  </p:clrMapOvr>
  <mc:AlternateContent xmlns:mc="http://schemas.openxmlformats.org/markup-compatibility/2006">
    <mc:Choice xmlns=""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70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494270" y="513725"/>
            <a:ext cx="8140690" cy="1731243"/>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第十章 数据的收集、整理</a:t>
            </a:r>
            <a:endParaRPr lang="en-US" altLang="zh-CN" sz="5400" dirty="0" smtClean="0">
              <a:solidFill>
                <a:schemeClr val="accent1"/>
              </a:solidFill>
              <a:latin typeface="隶书" pitchFamily="49" charset="-122"/>
              <a:ea typeface="隶书" pitchFamily="49" charset="-122"/>
            </a:endParaRPr>
          </a:p>
          <a:p>
            <a:pPr algn="ctr"/>
            <a:r>
              <a:rPr lang="zh-CN" altLang="en-US" sz="5400" dirty="0" smtClean="0">
                <a:solidFill>
                  <a:schemeClr val="accent1"/>
                </a:solidFill>
                <a:latin typeface="隶书" pitchFamily="49" charset="-122"/>
                <a:ea typeface="隶书" pitchFamily="49" charset="-122"/>
              </a:rPr>
              <a:t>与描述</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021086" y="2497468"/>
            <a:ext cx="3158557"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10.1</a:t>
            </a:r>
            <a:r>
              <a:rPr lang="zh-CN" altLang="en-US" sz="3300" dirty="0" smtClean="0">
                <a:solidFill>
                  <a:schemeClr val="accent1"/>
                </a:solidFill>
              </a:rPr>
              <a:t>　统计调查</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485024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84491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收集、整理与描述数据</a:t>
            </a:r>
          </a:p>
        </p:txBody>
      </p:sp>
      <p:sp>
        <p:nvSpPr>
          <p:cNvPr id="14" name="矩形 13"/>
          <p:cNvSpPr/>
          <p:nvPr/>
        </p:nvSpPr>
        <p:spPr>
          <a:xfrm>
            <a:off x="403869" y="1390734"/>
            <a:ext cx="7703127" cy="3245568"/>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要调查七年级一班</a:t>
            </a:r>
            <a:r>
              <a:rPr lang="en-US" altLang="zh-CN" sz="2000" dirty="0" smtClean="0">
                <a:latin typeface="Times New Roman" pitchFamily="18" charset="0"/>
                <a:ea typeface="微软雅黑" pitchFamily="34" charset="-122"/>
                <a:cs typeface="Times New Roman" pitchFamily="18" charset="0"/>
              </a:rPr>
              <a:t>50</a:t>
            </a:r>
            <a:r>
              <a:rPr lang="zh-CN" altLang="en-US" sz="2000" dirty="0" smtClean="0">
                <a:latin typeface="Times New Roman" pitchFamily="18" charset="0"/>
                <a:ea typeface="微软雅黑" pitchFamily="34" charset="-122"/>
                <a:cs typeface="Times New Roman" pitchFamily="18" charset="0"/>
              </a:rPr>
              <a:t>名同学喜欢的动物</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设计了如下调查问卷</a:t>
            </a:r>
            <a:r>
              <a:rPr lang="en-US" altLang="zh-CN" sz="2000" dirty="0" smtClean="0">
                <a:latin typeface="Times New Roman" pitchFamily="18" charset="0"/>
                <a:ea typeface="微软雅黑" pitchFamily="34" charset="-122"/>
                <a:cs typeface="Times New Roman" pitchFamily="18" charset="0"/>
              </a:rPr>
              <a:t>:</a:t>
            </a:r>
          </a:p>
          <a:p>
            <a:pPr>
              <a:lnSpc>
                <a:spcPct val="150000"/>
              </a:lnSpc>
            </a:pPr>
            <a:r>
              <a:rPr lang="zh-CN" altLang="en-US" sz="2000" dirty="0" smtClean="0">
                <a:latin typeface="Times New Roman" pitchFamily="18" charset="0"/>
                <a:ea typeface="微软雅黑" pitchFamily="34" charset="-122"/>
                <a:cs typeface="Times New Roman" pitchFamily="18" charset="0"/>
              </a:rPr>
              <a:t>你最喜欢哪种动物</a:t>
            </a:r>
            <a:r>
              <a:rPr lang="en-US" altLang="zh-CN" sz="2000" dirty="0" smtClean="0">
                <a:latin typeface="Times New Roman" pitchFamily="18" charset="0"/>
                <a:ea typeface="微软雅黑" pitchFamily="34" charset="-122"/>
                <a:cs typeface="Times New Roman" pitchFamily="18" charset="0"/>
              </a:rPr>
              <a:t>?</a:t>
            </a:r>
          </a:p>
          <a:p>
            <a:pPr>
              <a:lnSpc>
                <a:spcPct val="150000"/>
              </a:lnSpc>
            </a:pPr>
            <a:r>
              <a:rPr lang="en-US" altLang="zh-CN" sz="2000" dirty="0" smtClean="0">
                <a:latin typeface="Times New Roman" pitchFamily="18" charset="0"/>
                <a:ea typeface="微软雅黑" pitchFamily="34" charset="-122"/>
                <a:cs typeface="Times New Roman" pitchFamily="18" charset="0"/>
              </a:rPr>
              <a:t>A.</a:t>
            </a:r>
            <a:r>
              <a:rPr lang="zh-CN" altLang="en-US" sz="2000" dirty="0" smtClean="0">
                <a:latin typeface="Times New Roman" pitchFamily="18" charset="0"/>
                <a:ea typeface="微软雅黑" pitchFamily="34" charset="-122"/>
                <a:cs typeface="Times New Roman" pitchFamily="18" charset="0"/>
              </a:rPr>
              <a:t>兔子　</a:t>
            </a:r>
            <a:r>
              <a:rPr lang="en-US" altLang="zh-CN" sz="2000" dirty="0" smtClean="0">
                <a:latin typeface="Times New Roman" pitchFamily="18" charset="0"/>
                <a:ea typeface="微软雅黑" pitchFamily="34" charset="-122"/>
                <a:cs typeface="Times New Roman" pitchFamily="18" charset="0"/>
              </a:rPr>
              <a:t>B.</a:t>
            </a:r>
            <a:r>
              <a:rPr lang="zh-CN" altLang="en-US" sz="2000" dirty="0" smtClean="0">
                <a:latin typeface="Times New Roman" pitchFamily="18" charset="0"/>
                <a:ea typeface="微软雅黑" pitchFamily="34" charset="-122"/>
                <a:cs typeface="Times New Roman" pitchFamily="18" charset="0"/>
              </a:rPr>
              <a:t>小猪　</a:t>
            </a:r>
            <a:r>
              <a:rPr lang="en-US" altLang="zh-CN" sz="2000" dirty="0" smtClean="0">
                <a:latin typeface="Times New Roman" pitchFamily="18" charset="0"/>
                <a:ea typeface="微软雅黑" pitchFamily="34" charset="-122"/>
                <a:cs typeface="Times New Roman" pitchFamily="18" charset="0"/>
              </a:rPr>
              <a:t>C.</a:t>
            </a:r>
            <a:r>
              <a:rPr lang="zh-CN" altLang="en-US" sz="2000" dirty="0" smtClean="0">
                <a:latin typeface="Times New Roman" pitchFamily="18" charset="0"/>
                <a:ea typeface="微软雅黑" pitchFamily="34" charset="-122"/>
                <a:cs typeface="Times New Roman" pitchFamily="18" charset="0"/>
              </a:rPr>
              <a:t>乌龟</a:t>
            </a:r>
          </a:p>
          <a:p>
            <a:pPr>
              <a:lnSpc>
                <a:spcPct val="150000"/>
              </a:lnSpc>
            </a:pPr>
            <a:r>
              <a:rPr lang="en-US" altLang="zh-CN" sz="2000" dirty="0" smtClean="0">
                <a:latin typeface="Times New Roman" pitchFamily="18" charset="0"/>
                <a:ea typeface="微软雅黑" pitchFamily="34" charset="-122"/>
                <a:cs typeface="Times New Roman" pitchFamily="18" charset="0"/>
              </a:rPr>
              <a:t>D.</a:t>
            </a:r>
            <a:r>
              <a:rPr lang="zh-CN" altLang="en-US" sz="2000" dirty="0" smtClean="0">
                <a:latin typeface="Times New Roman" pitchFamily="18" charset="0"/>
                <a:ea typeface="微软雅黑" pitchFamily="34" charset="-122"/>
                <a:cs typeface="Times New Roman" pitchFamily="18" charset="0"/>
              </a:rPr>
              <a:t>小狗　</a:t>
            </a:r>
            <a:r>
              <a:rPr lang="en-US" altLang="zh-CN" sz="2000" dirty="0" smtClean="0">
                <a:latin typeface="Times New Roman" pitchFamily="18" charset="0"/>
                <a:ea typeface="微软雅黑" pitchFamily="34" charset="-122"/>
                <a:cs typeface="Times New Roman" pitchFamily="18" charset="0"/>
              </a:rPr>
              <a:t>E.</a:t>
            </a:r>
            <a:r>
              <a:rPr lang="zh-CN" altLang="en-US" sz="2000" dirty="0" smtClean="0">
                <a:latin typeface="Times New Roman" pitchFamily="18" charset="0"/>
                <a:ea typeface="微软雅黑" pitchFamily="34" charset="-122"/>
                <a:cs typeface="Times New Roman" pitchFamily="18" charset="0"/>
              </a:rPr>
              <a:t>其他</a:t>
            </a:r>
          </a:p>
          <a:p>
            <a:pPr>
              <a:lnSpc>
                <a:spcPct val="150000"/>
              </a:lnSpc>
            </a:pPr>
            <a:r>
              <a:rPr lang="zh-CN" altLang="en-US" sz="2000" dirty="0" smtClean="0">
                <a:latin typeface="Times New Roman" pitchFamily="18" charset="0"/>
                <a:ea typeface="微软雅黑" pitchFamily="34" charset="-122"/>
                <a:cs typeface="Times New Roman" pitchFamily="18" charset="0"/>
              </a:rPr>
              <a:t>通过调查问卷得到如下</a:t>
            </a:r>
            <a:r>
              <a:rPr lang="en-US" altLang="zh-CN" sz="2000" dirty="0" smtClean="0">
                <a:latin typeface="Times New Roman" pitchFamily="18" charset="0"/>
                <a:ea typeface="微软雅黑" pitchFamily="34" charset="-122"/>
                <a:cs typeface="Times New Roman" pitchFamily="18" charset="0"/>
              </a:rPr>
              <a:t>50</a:t>
            </a:r>
            <a:r>
              <a:rPr lang="zh-CN" altLang="en-US" sz="2000" dirty="0" smtClean="0">
                <a:latin typeface="Times New Roman" pitchFamily="18" charset="0"/>
                <a:ea typeface="微软雅黑" pitchFamily="34" charset="-122"/>
                <a:cs typeface="Times New Roman" pitchFamily="18" charset="0"/>
              </a:rPr>
              <a:t>个数据</a:t>
            </a:r>
            <a:r>
              <a:rPr lang="en-US" altLang="zh-CN" sz="2000" dirty="0" smtClean="0">
                <a:latin typeface="Times New Roman" pitchFamily="18" charset="0"/>
                <a:ea typeface="微软雅黑" pitchFamily="34" charset="-122"/>
                <a:cs typeface="Times New Roman" pitchFamily="18" charset="0"/>
              </a:rPr>
              <a:t>:</a:t>
            </a:r>
          </a:p>
          <a:p>
            <a:pPr>
              <a:lnSpc>
                <a:spcPct val="150000"/>
              </a:lnSpc>
            </a:pPr>
            <a:r>
              <a:rPr lang="en-US" altLang="zh-CN" sz="2000" dirty="0" smtClean="0">
                <a:latin typeface="Times New Roman" pitchFamily="18" charset="0"/>
                <a:ea typeface="微软雅黑" pitchFamily="34" charset="-122"/>
                <a:cs typeface="Times New Roman" pitchFamily="18" charset="0"/>
              </a:rPr>
              <a:t>A,E,B,A,B,D,A,A,D,A,</a:t>
            </a:r>
          </a:p>
          <a:p>
            <a:pPr>
              <a:lnSpc>
                <a:spcPct val="150000"/>
              </a:lnSpc>
            </a:pPr>
            <a:r>
              <a:rPr lang="en-US" altLang="zh-CN" sz="2000" dirty="0" smtClean="0">
                <a:latin typeface="Times New Roman" pitchFamily="18" charset="0"/>
                <a:ea typeface="微软雅黑" pitchFamily="34" charset="-122"/>
                <a:cs typeface="Times New Roman" pitchFamily="18" charset="0"/>
              </a:rPr>
              <a:t>D,A,B,A,E,A,B,E,A,D,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485024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84491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收集、整理与描述数据</a:t>
            </a:r>
          </a:p>
        </p:txBody>
      </p:sp>
      <p:sp>
        <p:nvSpPr>
          <p:cNvPr id="14" name="矩形 13"/>
          <p:cNvSpPr/>
          <p:nvPr/>
        </p:nvSpPr>
        <p:spPr>
          <a:xfrm>
            <a:off x="403869" y="1390734"/>
            <a:ext cx="7703127" cy="2323008"/>
          </a:xfrm>
          <a:prstGeom prst="rect">
            <a:avLst/>
          </a:prstGeom>
        </p:spPr>
        <p:txBody>
          <a:bodyPr wrap="square" lIns="68580" tIns="34290" rIns="68580" bIns="34290">
            <a:spAutoFit/>
          </a:bodyPr>
          <a:lstStyle/>
          <a:p>
            <a:pPr>
              <a:lnSpc>
                <a:spcPct val="150000"/>
              </a:lnSpc>
            </a:pPr>
            <a:r>
              <a:rPr lang="en-US" altLang="zh-CN" sz="2000" dirty="0" smtClean="0">
                <a:latin typeface="Times New Roman" pitchFamily="18" charset="0"/>
                <a:ea typeface="微软雅黑" pitchFamily="34" charset="-122"/>
                <a:cs typeface="Times New Roman" pitchFamily="18" charset="0"/>
              </a:rPr>
              <a:t>A,E,D,A,D,A,B,A,A,B,</a:t>
            </a:r>
          </a:p>
          <a:p>
            <a:pPr>
              <a:lnSpc>
                <a:spcPct val="150000"/>
              </a:lnSpc>
            </a:pPr>
            <a:r>
              <a:rPr lang="en-US" altLang="zh-CN" sz="2000" dirty="0" smtClean="0">
                <a:latin typeface="Times New Roman" pitchFamily="18" charset="0"/>
                <a:ea typeface="微软雅黑" pitchFamily="34" charset="-122"/>
                <a:cs typeface="Times New Roman" pitchFamily="18" charset="0"/>
              </a:rPr>
              <a:t>B,A,C,A,D,E,A,B,B,D,</a:t>
            </a:r>
          </a:p>
          <a:p>
            <a:pPr>
              <a:lnSpc>
                <a:spcPct val="150000"/>
              </a:lnSpc>
            </a:pPr>
            <a:r>
              <a:rPr lang="en-US" altLang="zh-CN" sz="2000" dirty="0" smtClean="0">
                <a:latin typeface="Times New Roman" pitchFamily="18" charset="0"/>
                <a:ea typeface="微软雅黑" pitchFamily="34" charset="-122"/>
                <a:cs typeface="Times New Roman" pitchFamily="18" charset="0"/>
              </a:rPr>
              <a:t>B,C,A,B,A,D,B,A,D,E</a:t>
            </a:r>
          </a:p>
          <a:p>
            <a:pPr>
              <a:lnSpc>
                <a:spcPct val="150000"/>
              </a:lnSpc>
            </a:pPr>
            <a:r>
              <a:rPr lang="zh-CN" altLang="en-US" sz="2000" dirty="0" smtClean="0">
                <a:latin typeface="Times New Roman" pitchFamily="18" charset="0"/>
                <a:ea typeface="微软雅黑" pitchFamily="34" charset="-122"/>
                <a:cs typeface="Times New Roman" pitchFamily="18" charset="0"/>
              </a:rPr>
              <a:t>小明用画“正”字的方法进行了统计</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制作了七年级一班同学最喜欢某种动物的人数统计表和统计图</a:t>
            </a:r>
            <a:r>
              <a:rPr lang="en-US" altLang="zh-CN" sz="2000" dirty="0" smtClean="0">
                <a:latin typeface="Times New Roman" pitchFamily="18" charset="0"/>
                <a:ea typeface="微软雅黑" pitchFamily="34" charset="-122"/>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4850248"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844916"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收集、整理与描述数据</a:t>
            </a:r>
          </a:p>
        </p:txBody>
      </p:sp>
      <p:graphicFrame>
        <p:nvGraphicFramePr>
          <p:cNvPr id="11" name="表格 10"/>
          <p:cNvGraphicFramePr>
            <a:graphicFrameLocks noGrp="1"/>
          </p:cNvGraphicFramePr>
          <p:nvPr/>
        </p:nvGraphicFramePr>
        <p:xfrm>
          <a:off x="1190368" y="1660268"/>
          <a:ext cx="3023287" cy="2170329"/>
        </p:xfrm>
        <a:graphic>
          <a:graphicData uri="http://schemas.openxmlformats.org/drawingml/2006/table">
            <a:tbl>
              <a:tblPr/>
              <a:tblGrid>
                <a:gridCol w="798551"/>
                <a:gridCol w="1112368"/>
                <a:gridCol w="1112368"/>
              </a:tblGrid>
              <a:tr h="310047">
                <a:tc>
                  <a:txBody>
                    <a:bodyPr/>
                    <a:lstStyle/>
                    <a:p>
                      <a:pPr algn="ctr">
                        <a:lnSpc>
                          <a:spcPct val="100000"/>
                        </a:lnSpc>
                        <a:spcAft>
                          <a:spcPts val="0"/>
                        </a:spcAft>
                      </a:pPr>
                      <a:r>
                        <a:rPr lang="zh-CN" sz="1800" kern="100" dirty="0">
                          <a:solidFill>
                            <a:srgbClr val="000000"/>
                          </a:solidFill>
                          <a:latin typeface="微软雅黑" pitchFamily="34" charset="-122"/>
                          <a:ea typeface="微软雅黑" pitchFamily="34" charset="-122"/>
                          <a:cs typeface="Times New Roman"/>
                        </a:rPr>
                        <a:t>名称</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zh-CN" sz="1800" kern="100">
                          <a:solidFill>
                            <a:srgbClr val="000000"/>
                          </a:solidFill>
                          <a:latin typeface="微软雅黑" pitchFamily="34" charset="-122"/>
                          <a:ea typeface="微软雅黑" pitchFamily="34" charset="-122"/>
                          <a:cs typeface="Times New Roman"/>
                        </a:rPr>
                        <a:t>人数</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zh-CN" sz="1800" kern="100">
                          <a:solidFill>
                            <a:srgbClr val="000000"/>
                          </a:solidFill>
                          <a:latin typeface="微软雅黑" pitchFamily="34" charset="-122"/>
                          <a:ea typeface="微软雅黑" pitchFamily="34" charset="-122"/>
                          <a:cs typeface="Times New Roman"/>
                        </a:rPr>
                        <a:t>百分比</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310047">
                <a:tc>
                  <a:txBody>
                    <a:bodyPr/>
                    <a:lstStyle/>
                    <a:p>
                      <a:pPr algn="ctr">
                        <a:lnSpc>
                          <a:spcPct val="100000"/>
                        </a:lnSpc>
                        <a:spcAft>
                          <a:spcPts val="0"/>
                        </a:spcAft>
                      </a:pPr>
                      <a:r>
                        <a:rPr lang="zh-CN" sz="1800" kern="100">
                          <a:solidFill>
                            <a:srgbClr val="000000"/>
                          </a:solidFill>
                          <a:latin typeface="微软雅黑" pitchFamily="34" charset="-122"/>
                          <a:ea typeface="微软雅黑" pitchFamily="34" charset="-122"/>
                          <a:cs typeface="Times New Roman"/>
                        </a:rPr>
                        <a:t>兔子</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20</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40%</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310047">
                <a:tc>
                  <a:txBody>
                    <a:bodyPr/>
                    <a:lstStyle/>
                    <a:p>
                      <a:pPr algn="ctr">
                        <a:lnSpc>
                          <a:spcPct val="100000"/>
                        </a:lnSpc>
                        <a:spcAft>
                          <a:spcPts val="0"/>
                        </a:spcAft>
                      </a:pPr>
                      <a:r>
                        <a:rPr lang="zh-CN" sz="1800" kern="100">
                          <a:solidFill>
                            <a:srgbClr val="000000"/>
                          </a:solidFill>
                          <a:latin typeface="微软雅黑" pitchFamily="34" charset="-122"/>
                          <a:ea typeface="微软雅黑" pitchFamily="34" charset="-122"/>
                          <a:cs typeface="Times New Roman"/>
                        </a:rPr>
                        <a:t>小猪</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12</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24%</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310047">
                <a:tc>
                  <a:txBody>
                    <a:bodyPr/>
                    <a:lstStyle/>
                    <a:p>
                      <a:pPr algn="ctr">
                        <a:lnSpc>
                          <a:spcPct val="100000"/>
                        </a:lnSpc>
                        <a:spcAft>
                          <a:spcPts val="0"/>
                        </a:spcAft>
                      </a:pPr>
                      <a:r>
                        <a:rPr lang="zh-CN" sz="1800" kern="100" dirty="0">
                          <a:solidFill>
                            <a:srgbClr val="000000"/>
                          </a:solidFill>
                          <a:latin typeface="微软雅黑" pitchFamily="34" charset="-122"/>
                          <a:ea typeface="微软雅黑" pitchFamily="34" charset="-122"/>
                          <a:cs typeface="Times New Roman"/>
                        </a:rPr>
                        <a:t>乌龟</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2</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4%</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310047">
                <a:tc>
                  <a:txBody>
                    <a:bodyPr/>
                    <a:lstStyle/>
                    <a:p>
                      <a:pPr algn="ctr">
                        <a:lnSpc>
                          <a:spcPct val="100000"/>
                        </a:lnSpc>
                        <a:spcAft>
                          <a:spcPts val="0"/>
                        </a:spcAft>
                      </a:pPr>
                      <a:r>
                        <a:rPr lang="zh-CN" sz="1800" kern="100">
                          <a:solidFill>
                            <a:srgbClr val="000000"/>
                          </a:solidFill>
                          <a:latin typeface="微软雅黑" pitchFamily="34" charset="-122"/>
                          <a:ea typeface="微软雅黑" pitchFamily="34" charset="-122"/>
                          <a:cs typeface="Times New Roman"/>
                        </a:rPr>
                        <a:t>小狗</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10</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dirty="0">
                          <a:solidFill>
                            <a:srgbClr val="000000"/>
                          </a:solidFill>
                          <a:latin typeface="微软雅黑" pitchFamily="34" charset="-122"/>
                          <a:ea typeface="微软雅黑" pitchFamily="34" charset="-122"/>
                          <a:cs typeface="Times New Roman"/>
                        </a:rPr>
                        <a:t>20%</a:t>
                      </a:r>
                      <a:endParaRPr lang="zh-CN" sz="1800"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310047">
                <a:tc>
                  <a:txBody>
                    <a:bodyPr/>
                    <a:lstStyle/>
                    <a:p>
                      <a:pPr algn="ctr">
                        <a:lnSpc>
                          <a:spcPct val="100000"/>
                        </a:lnSpc>
                        <a:spcAft>
                          <a:spcPts val="0"/>
                        </a:spcAft>
                      </a:pPr>
                      <a:r>
                        <a:rPr lang="zh-CN" sz="1800" kern="100">
                          <a:solidFill>
                            <a:srgbClr val="000000"/>
                          </a:solidFill>
                          <a:latin typeface="微软雅黑" pitchFamily="34" charset="-122"/>
                          <a:ea typeface="微软雅黑" pitchFamily="34" charset="-122"/>
                          <a:cs typeface="Times New Roman"/>
                        </a:rPr>
                        <a:t>其他</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6</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12%</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310047">
                <a:tc>
                  <a:txBody>
                    <a:bodyPr/>
                    <a:lstStyle/>
                    <a:p>
                      <a:pPr algn="ctr">
                        <a:lnSpc>
                          <a:spcPct val="100000"/>
                        </a:lnSpc>
                        <a:spcAft>
                          <a:spcPts val="0"/>
                        </a:spcAft>
                      </a:pPr>
                      <a:r>
                        <a:rPr lang="zh-CN" sz="1800" kern="100">
                          <a:solidFill>
                            <a:srgbClr val="000000"/>
                          </a:solidFill>
                          <a:latin typeface="微软雅黑" pitchFamily="34" charset="-122"/>
                          <a:ea typeface="微软雅黑" pitchFamily="34" charset="-122"/>
                          <a:cs typeface="Times New Roman"/>
                        </a:rPr>
                        <a:t>合计</a:t>
                      </a: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a:solidFill>
                            <a:srgbClr val="000000"/>
                          </a:solidFill>
                          <a:latin typeface="微软雅黑" pitchFamily="34" charset="-122"/>
                          <a:ea typeface="微软雅黑" pitchFamily="34" charset="-122"/>
                          <a:cs typeface="Times New Roman"/>
                        </a:rPr>
                        <a:t>50</a:t>
                      </a:r>
                      <a:endParaRPr lang="zh-CN" sz="1800"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en-US" sz="1800" kern="100" dirty="0">
                          <a:solidFill>
                            <a:srgbClr val="000000"/>
                          </a:solidFill>
                          <a:latin typeface="微软雅黑" pitchFamily="34" charset="-122"/>
                          <a:ea typeface="微软雅黑" pitchFamily="34" charset="-122"/>
                          <a:cs typeface="Times New Roman"/>
                        </a:rPr>
                        <a:t>100%</a:t>
                      </a:r>
                      <a:endParaRPr lang="zh-CN" sz="1800"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bl>
          </a:graphicData>
        </a:graphic>
      </p:graphicFrame>
      <p:pic>
        <p:nvPicPr>
          <p:cNvPr id="12" name="T356.EPS" descr="id:2147524786;FounderCES"/>
          <p:cNvPicPr/>
          <p:nvPr/>
        </p:nvPicPr>
        <p:blipFill>
          <a:blip r:embed="rId5">
            <a:clrChange>
              <a:clrFrom>
                <a:srgbClr val="FFFFFF"/>
              </a:clrFrom>
              <a:clrTo>
                <a:srgbClr val="FFFFFF">
                  <a:alpha val="0"/>
                </a:srgbClr>
              </a:clrTo>
            </a:clrChange>
          </a:blip>
          <a:stretch>
            <a:fillRect/>
          </a:stretch>
        </p:blipFill>
        <p:spPr>
          <a:xfrm>
            <a:off x="4993249" y="1294855"/>
            <a:ext cx="2284881" cy="1460702"/>
          </a:xfrm>
          <a:prstGeom prst="rect">
            <a:avLst/>
          </a:prstGeom>
        </p:spPr>
      </p:pic>
      <p:pic>
        <p:nvPicPr>
          <p:cNvPr id="13" name="T357.EPS" descr="id:2147524793;FounderCES"/>
          <p:cNvPicPr/>
          <p:nvPr/>
        </p:nvPicPr>
        <p:blipFill>
          <a:blip r:embed="rId6">
            <a:clrChange>
              <a:clrFrom>
                <a:srgbClr val="FFFFFF"/>
              </a:clrFrom>
              <a:clrTo>
                <a:srgbClr val="FFFFFF">
                  <a:alpha val="0"/>
                </a:srgbClr>
              </a:clrTo>
            </a:clrChange>
          </a:blip>
          <a:stretch>
            <a:fillRect/>
          </a:stretch>
        </p:blipFill>
        <p:spPr>
          <a:xfrm>
            <a:off x="5209165" y="2932066"/>
            <a:ext cx="1920683" cy="1405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par>
                                <p:cTn id="30" presetID="1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Bottom)">
                                      <p:cBhvr>
                                        <p:cTn id="32" dur="500"/>
                                        <p:tgtEl>
                                          <p:spTgt spid="11"/>
                                        </p:tgtEl>
                                      </p:cBhvr>
                                    </p:animEffect>
                                  </p:childTnLst>
                                </p:cTn>
                              </p:par>
                              <p:par>
                                <p:cTn id="33" presetID="1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slide(fromBottom)">
                                      <p:cBhvr>
                                        <p:cTn id="35" dur="500"/>
                                        <p:tgtEl>
                                          <p:spTgt spid="12"/>
                                        </p:tgtEl>
                                      </p:cBhvr>
                                    </p:animEffect>
                                  </p:childTnLst>
                                </p:cTn>
                              </p:par>
                              <p:par>
                                <p:cTn id="36" presetID="12" presetClass="entr" presetSubtype="4"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slide(fromBottom)">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04397" y="986291"/>
            <a:ext cx="1111039" cy="448073"/>
          </a:xfrm>
          <a:prstGeom prst="rect">
            <a:avLst/>
          </a:prstGeom>
        </p:spPr>
      </p:pic>
      <p:grpSp>
        <p:nvGrpSpPr>
          <p:cNvPr id="2" name="组合 18"/>
          <p:cNvGrpSpPr/>
          <p:nvPr/>
        </p:nvGrpSpPr>
        <p:grpSpPr>
          <a:xfrm>
            <a:off x="253093" y="0"/>
            <a:ext cx="452897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498667"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全面调查和抽样调查</a:t>
            </a:r>
          </a:p>
        </p:txBody>
      </p:sp>
      <p:sp>
        <p:nvSpPr>
          <p:cNvPr id="14" name="矩形 13"/>
          <p:cNvSpPr/>
          <p:nvPr/>
        </p:nvSpPr>
        <p:spPr>
          <a:xfrm>
            <a:off x="403869" y="1390734"/>
            <a:ext cx="7703127" cy="1861343"/>
          </a:xfrm>
          <a:prstGeom prst="rect">
            <a:avLst/>
          </a:prstGeom>
        </p:spPr>
        <p:txBody>
          <a:bodyPr wrap="square" lIns="68580" tIns="34290" rIns="68580" bIns="34290">
            <a:spAutoFit/>
          </a:bodyPr>
          <a:lstStyle/>
          <a:p>
            <a:pPr>
              <a:lnSpc>
                <a:spcPct val="150000"/>
              </a:lnSpc>
            </a:pPr>
            <a:r>
              <a:rPr lang="zh-CN" altLang="en-US" sz="2000" dirty="0" smtClean="0">
                <a:latin typeface="Times New Roman" pitchFamily="18" charset="0"/>
                <a:ea typeface="微软雅黑" pitchFamily="34" charset="-122"/>
                <a:cs typeface="Times New Roman" pitchFamily="18" charset="0"/>
              </a:rPr>
              <a:t>小明的妈妈让小明去买一盒火柴</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并叮嘱小明</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一定要试试火柴是否好用</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小明回家后</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高兴地告诉妈妈</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火柴好用</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我每根都试过了</a:t>
            </a:r>
            <a:r>
              <a:rPr lang="en-US" altLang="zh-CN" sz="2000" dirty="0" smtClean="0">
                <a:latin typeface="Times New Roman" pitchFamily="18" charset="0"/>
                <a:ea typeface="微软雅黑" pitchFamily="34" charset="-122"/>
                <a:cs typeface="Times New Roman" pitchFamily="18" charset="0"/>
              </a:rPr>
              <a:t>.”</a:t>
            </a:r>
          </a:p>
          <a:p>
            <a:pPr>
              <a:lnSpc>
                <a:spcPct val="150000"/>
              </a:lnSpc>
            </a:pPr>
            <a:r>
              <a:rPr lang="zh-CN" altLang="en-US" sz="2000" dirty="0" smtClean="0">
                <a:latin typeface="Times New Roman" pitchFamily="18" charset="0"/>
                <a:ea typeface="微软雅黑" pitchFamily="34" charset="-122"/>
                <a:cs typeface="Times New Roman" pitchFamily="18" charset="0"/>
              </a:rPr>
              <a:t>小明采取的是全面调查</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这种方法不合适</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因为具有破坏性</a:t>
            </a:r>
            <a:r>
              <a:rPr lang="en-US" altLang="zh-CN" sz="2000" dirty="0" smtClean="0">
                <a:latin typeface="Times New Roman" pitchFamily="18" charset="0"/>
                <a:ea typeface="微软雅黑" pitchFamily="34" charset="-122"/>
                <a:cs typeface="Times New Roman" pitchFamily="18" charset="0"/>
              </a:rPr>
              <a:t>,</a:t>
            </a:r>
            <a:r>
              <a:rPr lang="zh-CN" altLang="en-US" sz="2000" dirty="0" smtClean="0">
                <a:latin typeface="Times New Roman" pitchFamily="18" charset="0"/>
                <a:ea typeface="微软雅黑" pitchFamily="34" charset="-122"/>
                <a:cs typeface="Times New Roman" pitchFamily="18" charset="0"/>
              </a:rPr>
              <a:t>所以应用抽样调查</a:t>
            </a:r>
            <a:r>
              <a:rPr lang="en-US" altLang="zh-CN" sz="2000" dirty="0" smtClean="0">
                <a:latin typeface="Times New Roman" pitchFamily="18" charset="0"/>
                <a:ea typeface="微软雅黑" pitchFamily="34" charset="-122"/>
                <a:cs typeface="Times New Roman" pitchFamily="18" charset="0"/>
              </a:rPr>
              <a:t>.</a:t>
            </a:r>
          </a:p>
        </p:txBody>
      </p:sp>
      <p:pic>
        <p:nvPicPr>
          <p:cNvPr id="12" name="t359.jpg" descr="id:2147524866;FounderCES"/>
          <p:cNvPicPr/>
          <p:nvPr/>
        </p:nvPicPr>
        <p:blipFill>
          <a:blip r:embed="rId5"/>
          <a:stretch>
            <a:fillRect/>
          </a:stretch>
        </p:blipFill>
        <p:spPr>
          <a:xfrm>
            <a:off x="4113505" y="2786051"/>
            <a:ext cx="1558245" cy="18724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34521" y="998440"/>
            <a:ext cx="1050791" cy="423775"/>
          </a:xfrm>
          <a:prstGeom prst="rect">
            <a:avLst/>
          </a:prstGeom>
        </p:spPr>
      </p:pic>
      <p:grpSp>
        <p:nvGrpSpPr>
          <p:cNvPr id="2" name="组合 18"/>
          <p:cNvGrpSpPr/>
          <p:nvPr/>
        </p:nvGrpSpPr>
        <p:grpSpPr>
          <a:xfrm>
            <a:off x="253094" y="0"/>
            <a:ext cx="3157372"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113673"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总体与样本</a:t>
            </a:r>
          </a:p>
        </p:txBody>
      </p:sp>
      <p:sp>
        <p:nvSpPr>
          <p:cNvPr id="14" name="矩形 13"/>
          <p:cNvSpPr/>
          <p:nvPr/>
        </p:nvSpPr>
        <p:spPr>
          <a:xfrm>
            <a:off x="403869" y="1390734"/>
            <a:ext cx="7703127"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为了了解某校七年级</a:t>
            </a:r>
            <a:r>
              <a:rPr lang="en-US" altLang="zh-CN" sz="2000" dirty="0" smtClean="0">
                <a:latin typeface="微软雅黑" pitchFamily="34" charset="-122"/>
                <a:ea typeface="微软雅黑" pitchFamily="34" charset="-122"/>
              </a:rPr>
              <a:t>300</a:t>
            </a:r>
            <a:r>
              <a:rPr lang="zh-CN" altLang="en-US" sz="2000" dirty="0" smtClean="0">
                <a:latin typeface="微软雅黑" pitchFamily="34" charset="-122"/>
                <a:ea typeface="微软雅黑" pitchFamily="34" charset="-122"/>
              </a:rPr>
              <a:t>名学生对“世界读书日”的知晓情况</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从中随机抽取了</a:t>
            </a:r>
            <a:r>
              <a:rPr lang="en-US" altLang="zh-CN" sz="2000" dirty="0" smtClean="0">
                <a:latin typeface="微软雅黑" pitchFamily="34" charset="-122"/>
                <a:ea typeface="微软雅黑" pitchFamily="34" charset="-122"/>
              </a:rPr>
              <a:t>80</a:t>
            </a:r>
            <a:r>
              <a:rPr lang="zh-CN" altLang="en-US" sz="2000" dirty="0" smtClean="0">
                <a:latin typeface="微软雅黑" pitchFamily="34" charset="-122"/>
                <a:ea typeface="微软雅黑" pitchFamily="34" charset="-122"/>
              </a:rPr>
              <a:t>名学生进行调查</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在这次调查中</a:t>
            </a:r>
            <a:r>
              <a:rPr lang="en-US" altLang="zh-CN" sz="2000" dirty="0" smtClean="0">
                <a:latin typeface="微软雅黑" pitchFamily="34" charset="-122"/>
                <a:ea typeface="微软雅黑" pitchFamily="34" charset="-122"/>
              </a:rPr>
              <a:t>,300</a:t>
            </a:r>
            <a:r>
              <a:rPr lang="zh-CN" altLang="en-US" sz="2000" dirty="0" smtClean="0">
                <a:latin typeface="微软雅黑" pitchFamily="34" charset="-122"/>
                <a:ea typeface="微软雅黑" pitchFamily="34" charset="-122"/>
              </a:rPr>
              <a:t>名学生对“世界读书日”的知晓情况是总体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每一名学生对“世界读书日”的知晓情况是个体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所抽取的</a:t>
            </a:r>
            <a:r>
              <a:rPr lang="en-US" altLang="zh-CN" sz="2000" dirty="0" smtClean="0">
                <a:latin typeface="微软雅黑" pitchFamily="34" charset="-122"/>
                <a:ea typeface="微软雅黑" pitchFamily="34" charset="-122"/>
              </a:rPr>
              <a:t>80</a:t>
            </a:r>
            <a:r>
              <a:rPr lang="zh-CN" altLang="en-US" sz="2000" dirty="0" smtClean="0">
                <a:latin typeface="微软雅黑" pitchFamily="34" charset="-122"/>
                <a:ea typeface="微软雅黑" pitchFamily="34" charset="-122"/>
              </a:rPr>
              <a:t>名学生对“世界读书日”的知晓情况是样本</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样本容量是</a:t>
            </a:r>
            <a:r>
              <a:rPr lang="en-US" altLang="zh-CN" sz="2000" dirty="0" smtClean="0">
                <a:latin typeface="微软雅黑" pitchFamily="34" charset="-122"/>
                <a:ea typeface="微软雅黑" pitchFamily="34" charset="-122"/>
              </a:rPr>
              <a:t>80.</a:t>
            </a:r>
          </a:p>
        </p:txBody>
      </p:sp>
      <p:pic>
        <p:nvPicPr>
          <p:cNvPr id="12" name="t360.jpg" descr="id:2147524931;FounderCES"/>
          <p:cNvPicPr/>
          <p:nvPr/>
        </p:nvPicPr>
        <p:blipFill>
          <a:blip r:embed="rId5"/>
          <a:stretch>
            <a:fillRect/>
          </a:stretch>
        </p:blipFill>
        <p:spPr>
          <a:xfrm>
            <a:off x="4353845" y="3662321"/>
            <a:ext cx="856440" cy="932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lide(fromBottom)">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494270" y="513725"/>
            <a:ext cx="8140690" cy="1731243"/>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第十章 数据的收集、整理</a:t>
            </a:r>
            <a:endParaRPr lang="en-US" altLang="zh-CN" sz="5400" dirty="0" smtClean="0">
              <a:solidFill>
                <a:schemeClr val="accent1"/>
              </a:solidFill>
              <a:latin typeface="隶书" pitchFamily="49" charset="-122"/>
              <a:ea typeface="隶书" pitchFamily="49" charset="-122"/>
            </a:endParaRPr>
          </a:p>
          <a:p>
            <a:pPr algn="ctr"/>
            <a:r>
              <a:rPr lang="zh-CN" altLang="en-US" sz="5400" dirty="0" smtClean="0">
                <a:solidFill>
                  <a:schemeClr val="accent1"/>
                </a:solidFill>
                <a:latin typeface="隶书" pitchFamily="49" charset="-122"/>
                <a:ea typeface="隶书" pitchFamily="49" charset="-122"/>
              </a:rPr>
              <a:t>与描述</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1315844" y="2225620"/>
            <a:ext cx="6874319" cy="1084912"/>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r>
              <a:rPr lang="en-US" altLang="zh-CN" sz="3300" dirty="0" smtClean="0">
                <a:solidFill>
                  <a:schemeClr val="accent1"/>
                </a:solidFill>
              </a:rPr>
              <a:t>10.2</a:t>
            </a:r>
            <a:r>
              <a:rPr lang="zh-CN" altLang="en-US" sz="3300" dirty="0" smtClean="0">
                <a:solidFill>
                  <a:schemeClr val="accent1"/>
                </a:solidFill>
              </a:rPr>
              <a:t>　直方图</a:t>
            </a:r>
          </a:p>
          <a:p>
            <a:pPr algn="ctr"/>
            <a:r>
              <a:rPr lang="en-US" altLang="zh-CN" sz="3300" dirty="0" smtClean="0">
                <a:solidFill>
                  <a:schemeClr val="accent1"/>
                </a:solidFill>
              </a:rPr>
              <a:t>10.3</a:t>
            </a:r>
            <a:r>
              <a:rPr lang="zh-CN" altLang="en-US" sz="3300" dirty="0" smtClean="0">
                <a:solidFill>
                  <a:schemeClr val="accent1"/>
                </a:solidFill>
              </a:rPr>
              <a:t>　课题学习　从数据谈节水</a:t>
            </a:r>
            <a:r>
              <a:rPr lang="en-US" altLang="zh-CN" sz="3300" dirty="0" smtClean="0">
                <a:solidFill>
                  <a:schemeClr val="accent1"/>
                </a:solidFill>
              </a:rPr>
              <a:t>(</a:t>
            </a:r>
            <a:r>
              <a:rPr lang="zh-CN" altLang="en-US" sz="3300" dirty="0" smtClean="0">
                <a:solidFill>
                  <a:schemeClr val="accent1"/>
                </a:solidFill>
              </a:rPr>
              <a:t>略</a:t>
            </a:r>
            <a:r>
              <a:rPr lang="en-US" altLang="zh-CN" sz="3300" dirty="0" smtClean="0">
                <a:solidFill>
                  <a:schemeClr val="accent1"/>
                </a:solidFill>
              </a:rPr>
              <a:t>)</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extLst>
      <p:ext uri="{BB962C8B-B14F-4D97-AF65-F5344CB8AC3E}">
        <p14:creationId xmlns:p14="http://schemas.microsoft.com/office/powerpoint/2010/main" xmlns="" val="4000769042"/>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2"/>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3"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4"/>
          <a:stretch>
            <a:fillRect/>
          </a:stretch>
        </p:blipFill>
        <p:spPr>
          <a:xfrm>
            <a:off x="560468" y="1008904"/>
            <a:ext cx="998897" cy="402847"/>
          </a:xfrm>
          <a:prstGeom prst="rect">
            <a:avLst/>
          </a:prstGeom>
        </p:spPr>
      </p:pic>
      <p:grpSp>
        <p:nvGrpSpPr>
          <p:cNvPr id="2" name="组合 18"/>
          <p:cNvGrpSpPr/>
          <p:nvPr/>
        </p:nvGrpSpPr>
        <p:grpSpPr>
          <a:xfrm>
            <a:off x="253093" y="0"/>
            <a:ext cx="382463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806170" cy="484748"/>
          </a:xfrm>
          <a:prstGeom prst="rect">
            <a:avLst/>
          </a:prstGeom>
        </p:spPr>
        <p:txBody>
          <a:bodyPr wrap="none" lIns="68580" tIns="34290" rIns="68580" bIns="34290">
            <a:spAutoFit/>
          </a:bodyPr>
          <a:lstStyle/>
          <a:p>
            <a:r>
              <a:rPr lang="zh-CN" altLang="en-US" sz="2700" dirty="0" smtClean="0">
                <a:latin typeface="微软雅黑" pitchFamily="34" charset="-122"/>
                <a:ea typeface="微软雅黑" pitchFamily="34" charset="-122"/>
              </a:rPr>
              <a:t>知识点  频数分布直方图</a:t>
            </a:r>
          </a:p>
        </p:txBody>
      </p:sp>
      <p:sp>
        <p:nvSpPr>
          <p:cNvPr id="14" name="矩形 13"/>
          <p:cNvSpPr/>
          <p:nvPr/>
        </p:nvSpPr>
        <p:spPr>
          <a:xfrm>
            <a:off x="403869" y="1390734"/>
            <a:ext cx="7703127" cy="3708195"/>
          </a:xfrm>
          <a:prstGeom prst="rect">
            <a:avLst/>
          </a:prstGeom>
        </p:spPr>
        <p:txBody>
          <a:bodyPr wrap="square" lIns="68580" tIns="34290" rIns="68580" bIns="34290">
            <a:spAutoFit/>
          </a:bodyPr>
          <a:lstStyle/>
          <a:p>
            <a:pPr>
              <a:lnSpc>
                <a:spcPct val="150000"/>
              </a:lnSpc>
            </a:pPr>
            <a:r>
              <a:rPr lang="zh-CN" altLang="en-US" sz="2000" dirty="0" smtClean="0">
                <a:latin typeface="微软雅黑" pitchFamily="34" charset="-122"/>
                <a:ea typeface="微软雅黑" pitchFamily="34" charset="-122"/>
              </a:rPr>
              <a:t>数学老师将数学期末模拟考试的成绩整理后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绘制成如图所示的频数分布直方图</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根据频数分布直方图可得如下信息</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①</a:t>
            </a:r>
            <a:r>
              <a:rPr lang="zh-CN" altLang="en-US" sz="2000" dirty="0" smtClean="0">
                <a:latin typeface="微软雅黑" pitchFamily="34" charset="-122"/>
                <a:ea typeface="微软雅黑" pitchFamily="34" charset="-122"/>
              </a:rPr>
              <a:t>得分在</a:t>
            </a:r>
            <a:r>
              <a:rPr lang="en-US" altLang="zh-CN" sz="2000" dirty="0" smtClean="0">
                <a:latin typeface="微软雅黑" pitchFamily="34" charset="-122"/>
                <a:ea typeface="微软雅黑" pitchFamily="34" charset="-122"/>
              </a:rPr>
              <a:t>70</a:t>
            </a:r>
            <a:r>
              <a:rPr lang="zh-CN" altLang="en-US" sz="2000" dirty="0" smtClean="0">
                <a:latin typeface="微软雅黑" pitchFamily="34" charset="-122"/>
                <a:ea typeface="微软雅黑" pitchFamily="34" charset="-122"/>
              </a:rPr>
              <a:t>分</a:t>
            </a:r>
            <a:r>
              <a:rPr lang="en-US" altLang="zh-CN" sz="2000" dirty="0" smtClean="0">
                <a:latin typeface="微软雅黑" pitchFamily="34" charset="-122"/>
                <a:ea typeface="微软雅黑" pitchFamily="34" charset="-122"/>
              </a:rPr>
              <a:t>~80</a:t>
            </a:r>
            <a:r>
              <a:rPr lang="zh-CN" altLang="en-US" sz="2000" dirty="0" smtClean="0">
                <a:latin typeface="微软雅黑" pitchFamily="34" charset="-122"/>
                <a:ea typeface="微软雅黑" pitchFamily="34" charset="-122"/>
              </a:rPr>
              <a:t>分的人数最多</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②</a:t>
            </a:r>
            <a:r>
              <a:rPr lang="zh-CN" altLang="en-US" sz="2000" dirty="0" smtClean="0">
                <a:latin typeface="微软雅黑" pitchFamily="34" charset="-122"/>
                <a:ea typeface="微软雅黑" pitchFamily="34" charset="-122"/>
              </a:rPr>
              <a:t>该班的总人数为</a:t>
            </a:r>
            <a:r>
              <a:rPr lang="en-US" altLang="zh-CN" sz="2000" dirty="0" smtClean="0">
                <a:latin typeface="微软雅黑" pitchFamily="34" charset="-122"/>
                <a:ea typeface="微软雅黑" pitchFamily="34" charset="-122"/>
              </a:rPr>
              <a:t>38;</a:t>
            </a:r>
          </a:p>
          <a:p>
            <a:pPr>
              <a:lnSpc>
                <a:spcPct val="150000"/>
              </a:lnSpc>
            </a:pPr>
            <a:r>
              <a:rPr lang="en-US" altLang="zh-CN" sz="2000" dirty="0" smtClean="0">
                <a:latin typeface="微软雅黑" pitchFamily="34" charset="-122"/>
                <a:ea typeface="微软雅黑" pitchFamily="34" charset="-122"/>
              </a:rPr>
              <a:t>③</a:t>
            </a:r>
            <a:r>
              <a:rPr lang="zh-CN" altLang="en-US" sz="2000" dirty="0" smtClean="0">
                <a:latin typeface="微软雅黑" pitchFamily="34" charset="-122"/>
                <a:ea typeface="微软雅黑" pitchFamily="34" charset="-122"/>
              </a:rPr>
              <a:t>人数最少的分数段的频数为</a:t>
            </a:r>
            <a:r>
              <a:rPr lang="en-US" altLang="zh-CN" sz="2000" dirty="0" smtClean="0">
                <a:latin typeface="微软雅黑" pitchFamily="34" charset="-122"/>
                <a:ea typeface="微软雅黑" pitchFamily="34" charset="-122"/>
              </a:rPr>
              <a:t>2;</a:t>
            </a:r>
          </a:p>
          <a:p>
            <a:pPr>
              <a:lnSpc>
                <a:spcPct val="150000"/>
              </a:lnSpc>
            </a:pPr>
            <a:r>
              <a:rPr lang="en-US" altLang="zh-CN" sz="2000" dirty="0" smtClean="0">
                <a:latin typeface="微软雅黑" pitchFamily="34" charset="-122"/>
                <a:ea typeface="微软雅黑" pitchFamily="34" charset="-122"/>
              </a:rPr>
              <a:t>④</a:t>
            </a:r>
            <a:r>
              <a:rPr lang="zh-CN" altLang="en-US" sz="2000" dirty="0" smtClean="0">
                <a:latin typeface="微软雅黑" pitchFamily="34" charset="-122"/>
                <a:ea typeface="微软雅黑" pitchFamily="34" charset="-122"/>
              </a:rPr>
              <a:t>及格</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得分≥</a:t>
            </a:r>
            <a:r>
              <a:rPr lang="en-US" altLang="zh-CN" sz="2000" dirty="0" smtClean="0">
                <a:latin typeface="微软雅黑" pitchFamily="34" charset="-122"/>
                <a:ea typeface="微软雅黑" pitchFamily="34" charset="-122"/>
              </a:rPr>
              <a:t>60</a:t>
            </a:r>
            <a:r>
              <a:rPr lang="zh-CN" altLang="en-US" sz="2000" dirty="0" smtClean="0">
                <a:latin typeface="微软雅黑" pitchFamily="34" charset="-122"/>
                <a:ea typeface="微软雅黑" pitchFamily="34" charset="-122"/>
              </a:rPr>
              <a:t>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的有</a:t>
            </a:r>
            <a:r>
              <a:rPr lang="en-US" altLang="zh-CN" sz="2000" dirty="0" smtClean="0">
                <a:latin typeface="微软雅黑" pitchFamily="34" charset="-122"/>
                <a:ea typeface="微软雅黑" pitchFamily="34" charset="-122"/>
              </a:rPr>
              <a:t>34</a:t>
            </a:r>
            <a:r>
              <a:rPr lang="zh-CN" altLang="en-US" sz="2000" dirty="0" smtClean="0">
                <a:latin typeface="微软雅黑" pitchFamily="34" charset="-122"/>
                <a:ea typeface="微软雅黑" pitchFamily="34" charset="-122"/>
              </a:rPr>
              <a:t>人</a:t>
            </a:r>
            <a:r>
              <a:rPr lang="en-US" altLang="zh-CN" sz="2000" dirty="0" smtClean="0">
                <a:latin typeface="微软雅黑" pitchFamily="34" charset="-122"/>
                <a:ea typeface="微软雅黑" pitchFamily="34" charset="-122"/>
              </a:rPr>
              <a:t>.</a:t>
            </a:r>
          </a:p>
          <a:p>
            <a:pPr>
              <a:lnSpc>
                <a:spcPct val="150000"/>
              </a:lnSpc>
            </a:pPr>
            <a:r>
              <a:rPr lang="en-US" altLang="zh-CN" sz="2000" dirty="0" smtClean="0">
                <a:latin typeface="微软雅黑" pitchFamily="34" charset="-122"/>
                <a:ea typeface="微软雅黑" pitchFamily="34" charset="-122"/>
              </a:rPr>
              <a:t>……</a:t>
            </a:r>
          </a:p>
        </p:txBody>
      </p:sp>
      <p:pic>
        <p:nvPicPr>
          <p:cNvPr id="11" name="T369.EPS" descr="id:2147525325;FounderCES"/>
          <p:cNvPicPr/>
          <p:nvPr/>
        </p:nvPicPr>
        <p:blipFill>
          <a:blip r:embed="rId5">
            <a:clrChange>
              <a:clrFrom>
                <a:srgbClr val="FFFFFF"/>
              </a:clrFrom>
              <a:clrTo>
                <a:srgbClr val="FFFFFF">
                  <a:alpha val="0"/>
                </a:srgbClr>
              </a:clrTo>
            </a:clrChange>
          </a:blip>
          <a:stretch>
            <a:fillRect/>
          </a:stretch>
        </p:blipFill>
        <p:spPr>
          <a:xfrm>
            <a:off x="5091718" y="2345177"/>
            <a:ext cx="2099914" cy="17572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5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Bottom)">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4086</TotalTime>
  <Words>387</Words>
  <Application>Microsoft Office PowerPoint</Application>
  <PresentationFormat>全屏显示(16:9)</PresentationFormat>
  <Paragraphs>67</Paragraphs>
  <Slides>11</Slides>
  <Notes>4</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1525</cp:revision>
  <dcterms:created xsi:type="dcterms:W3CDTF">2015-03-10T09:38:31Z</dcterms:created>
  <dcterms:modified xsi:type="dcterms:W3CDTF">2021-09-06T07:42:00Z</dcterms:modified>
</cp:coreProperties>
</file>