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400" r:id="rId2"/>
    <p:sldId id="401" r:id="rId3"/>
    <p:sldId id="760" r:id="rId4"/>
    <p:sldId id="954" r:id="rId5"/>
    <p:sldId id="942" r:id="rId6"/>
    <p:sldId id="969" r:id="rId7"/>
    <p:sldId id="955" r:id="rId8"/>
    <p:sldId id="915" r:id="rId9"/>
    <p:sldId id="970" r:id="rId10"/>
    <p:sldId id="956" r:id="rId11"/>
    <p:sldId id="971" r:id="rId12"/>
    <p:sldId id="878" r:id="rId13"/>
    <p:sldId id="972" r:id="rId14"/>
    <p:sldId id="968" r:id="rId15"/>
    <p:sldId id="957" r:id="rId16"/>
    <p:sldId id="302" r:id="rId17"/>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296" autoAdjust="0"/>
    <p:restoredTop sz="99816" autoAdjust="0"/>
  </p:normalViewPr>
  <p:slideViewPr>
    <p:cSldViewPr snapToGrid="0" showGuides="1">
      <p:cViewPr varScale="1">
        <p:scale>
          <a:sx n="136" d="100"/>
          <a:sy n="136" d="100"/>
        </p:scale>
        <p:origin x="-552" y="-90"/>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pPr/>
              <a:t>2021/9/6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pPr/>
              <a:t>‹#›</a:t>
            </a:fld>
            <a:endParaRPr lang="zh-CN" altLang="en-US"/>
          </a:p>
        </p:txBody>
      </p:sp>
    </p:spTree>
    <p:extLst>
      <p:ext uri="{BB962C8B-B14F-4D97-AF65-F5344CB8AC3E}">
        <p14:creationId xmlns:p14="http://schemas.microsoft.com/office/powerpoint/2010/main" xmlns="" val="428578372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a:t>
            </a:fld>
            <a:endParaRPr lang="zh-CN" altLang="en-US"/>
          </a:p>
        </p:txBody>
      </p:sp>
    </p:spTree>
    <p:extLst>
      <p:ext uri="{BB962C8B-B14F-4D97-AF65-F5344CB8AC3E}">
        <p14:creationId xmlns="" xmlns:p14="http://schemas.microsoft.com/office/powerpoint/2010/main" val="3035247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a:t>
            </a:fld>
            <a:endParaRPr lang="zh-CN" altLang="en-US"/>
          </a:p>
        </p:txBody>
      </p:sp>
    </p:spTree>
    <p:extLst>
      <p:ext uri="{BB962C8B-B14F-4D97-AF65-F5344CB8AC3E}">
        <p14:creationId xmlns="" xmlns:p14="http://schemas.microsoft.com/office/powerpoint/2010/main" val="823661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6</a:t>
            </a:fld>
            <a:endParaRPr lang="zh-CN" altLang="en-US"/>
          </a:p>
        </p:txBody>
      </p:sp>
    </p:spTree>
    <p:extLst>
      <p:ext uri="{BB962C8B-B14F-4D97-AF65-F5344CB8AC3E}">
        <p14:creationId xmlns="" xmlns:p14="http://schemas.microsoft.com/office/powerpoint/2010/main" val="823661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11</a:t>
            </a:fld>
            <a:endParaRPr lang="zh-CN" altLang="en-US"/>
          </a:p>
        </p:txBody>
      </p:sp>
    </p:spTree>
    <p:extLst>
      <p:ext uri="{BB962C8B-B14F-4D97-AF65-F5344CB8AC3E}">
        <p14:creationId xmlns="" xmlns:p14="http://schemas.microsoft.com/office/powerpoint/2010/main" val="823661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16</a:t>
            </a:fld>
            <a:endParaRPr lang="zh-CN" altLang="en-US"/>
          </a:p>
        </p:txBody>
      </p:sp>
    </p:spTree>
    <p:extLst>
      <p:ext uri="{BB962C8B-B14F-4D97-AF65-F5344CB8AC3E}">
        <p14:creationId xmlns:p14="http://schemas.microsoft.com/office/powerpoint/2010/main" xmlns="" val="2345598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059880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7781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xmlns="" val="3087967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xmlns="" val="2918004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xmlns="" val="2536864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xmlns="" val="2536864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264482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5.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3"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4"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2" name="组合 87"/>
          <p:cNvGrpSpPr/>
          <p:nvPr/>
        </p:nvGrpSpPr>
        <p:grpSpPr>
          <a:xfrm>
            <a:off x="2589452" y="3034515"/>
            <a:ext cx="3778980" cy="1578944"/>
            <a:chOff x="6240567" y="2900570"/>
            <a:chExt cx="3915294" cy="1916713"/>
          </a:xfrm>
        </p:grpSpPr>
        <p:grpSp>
          <p:nvGrpSpPr>
            <p:cNvPr id="3" name="组合 72"/>
            <p:cNvGrpSpPr/>
            <p:nvPr/>
          </p:nvGrpSpPr>
          <p:grpSpPr>
            <a:xfrm>
              <a:off x="6341196" y="2900570"/>
              <a:ext cx="3814665" cy="1916713"/>
              <a:chOff x="6341196" y="2900570"/>
              <a:chExt cx="3814665" cy="1916713"/>
            </a:xfrm>
          </p:grpSpPr>
          <p:sp>
            <p:nvSpPr>
              <p:cNvPr id="94" name="文本框 79"/>
              <p:cNvSpPr txBox="1"/>
              <p:nvPr/>
            </p:nvSpPr>
            <p:spPr>
              <a:xfrm>
                <a:off x="6341196" y="2900570"/>
                <a:ext cx="3814665" cy="1905443"/>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lnSpc>
                    <a:spcPct val="150000"/>
                  </a:lnSpc>
                </a:pPr>
                <a:r>
                  <a:rPr lang="zh-CN" altLang="en-US" smtClean="0">
                    <a:solidFill>
                      <a:schemeClr val="accent3"/>
                    </a:solidFill>
                  </a:rPr>
                  <a:t>人</a:t>
                </a:r>
                <a:r>
                  <a:rPr lang="zh-CN" altLang="en-US" dirty="0" smtClean="0">
                    <a:solidFill>
                      <a:schemeClr val="accent3"/>
                    </a:solidFill>
                  </a:rPr>
                  <a:t>教版</a:t>
                </a:r>
                <a:r>
                  <a:rPr lang="en-US" altLang="zh-CN" dirty="0" smtClean="0">
                    <a:solidFill>
                      <a:schemeClr val="accent3"/>
                    </a:solidFill>
                  </a:rPr>
                  <a:t>·</a:t>
                </a:r>
                <a:r>
                  <a:rPr lang="zh-CN" altLang="en-US" dirty="0" smtClean="0">
                    <a:solidFill>
                      <a:schemeClr val="accent3"/>
                    </a:solidFill>
                  </a:rPr>
                  <a:t>数学</a:t>
                </a:r>
                <a:endParaRPr lang="en-US" altLang="zh-CN" dirty="0" smtClean="0">
                  <a:solidFill>
                    <a:schemeClr val="accent3"/>
                  </a:solidFill>
                </a:endParaRPr>
              </a:p>
              <a:p>
                <a:pPr algn="ctr">
                  <a:lnSpc>
                    <a:spcPct val="150000"/>
                  </a:lnSpc>
                </a:pPr>
                <a:r>
                  <a:rPr lang="zh-CN" altLang="en-US" dirty="0" smtClean="0">
                    <a:solidFill>
                      <a:schemeClr val="accent3"/>
                    </a:solidFill>
                  </a:rPr>
                  <a:t> </a:t>
                </a:r>
                <a:r>
                  <a:rPr lang="zh-CN" altLang="en-US" dirty="0" smtClean="0">
                    <a:solidFill>
                      <a:srgbClr val="D16809"/>
                    </a:solidFill>
                  </a:rPr>
                  <a:t>七年级下</a:t>
                </a:r>
                <a:endParaRPr lang="zh-CN" altLang="en-US" dirty="0">
                  <a:solidFill>
                    <a:srgbClr val="D16809"/>
                  </a:solidFill>
                </a:endParaRPr>
              </a:p>
            </p:txBody>
          </p:sp>
          <p:sp>
            <p:nvSpPr>
              <p:cNvPr id="95" name="圆角矩形 94"/>
              <p:cNvSpPr/>
              <p:nvPr/>
            </p:nvSpPr>
            <p:spPr>
              <a:xfrm>
                <a:off x="6409827" y="3087476"/>
                <a:ext cx="3695730" cy="1729807"/>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45"/>
            <p:cNvGrpSpPr/>
            <p:nvPr/>
          </p:nvGrpSpPr>
          <p:grpSpPr>
            <a:xfrm rot="2731254">
              <a:off x="6341934" y="2879007"/>
              <a:ext cx="109793" cy="312528"/>
              <a:chOff x="4454660" y="3810474"/>
              <a:chExt cx="406107" cy="1155987"/>
            </a:xfrm>
          </p:grpSpPr>
          <p:sp>
            <p:nvSpPr>
              <p:cNvPr id="91"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5"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6"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7" cstate="print"/>
          <a:stretch>
            <a:fillRect/>
          </a:stretch>
        </p:blipFill>
        <p:spPr>
          <a:xfrm>
            <a:off x="2215711" y="1129337"/>
            <a:ext cx="4731629" cy="1284626"/>
          </a:xfrm>
          <a:prstGeom prst="rect">
            <a:avLst/>
          </a:prstGeom>
        </p:spPr>
      </p:pic>
    </p:spTree>
    <p:extLst>
      <p:ext uri="{BB962C8B-B14F-4D97-AF65-F5344CB8AC3E}">
        <p14:creationId xmlns="" xmlns:p14="http://schemas.microsoft.com/office/powerpoint/2010/main" val="252640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31831" y="997356"/>
            <a:ext cx="1056169" cy="425944"/>
          </a:xfrm>
          <a:prstGeom prst="rect">
            <a:avLst/>
          </a:prstGeom>
        </p:spPr>
      </p:pic>
      <p:grpSp>
        <p:nvGrpSpPr>
          <p:cNvPr id="2" name="组合 18"/>
          <p:cNvGrpSpPr/>
          <p:nvPr/>
        </p:nvGrpSpPr>
        <p:grpSpPr>
          <a:xfrm>
            <a:off x="253093" y="0"/>
            <a:ext cx="6246561"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622991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列一元一次不等式解决实际问题</a:t>
            </a:r>
          </a:p>
        </p:txBody>
      </p:sp>
      <p:sp>
        <p:nvSpPr>
          <p:cNvPr id="14" name="矩形 13"/>
          <p:cNvSpPr/>
          <p:nvPr/>
        </p:nvSpPr>
        <p:spPr>
          <a:xfrm>
            <a:off x="403869" y="1390734"/>
            <a:ext cx="7703127" cy="2377574"/>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当一个人坐下时</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不宜提举超过</a:t>
            </a:r>
            <a:r>
              <a:rPr lang="en-US" altLang="zh-CN" sz="2000" dirty="0" smtClean="0">
                <a:latin typeface="Times New Roman" pitchFamily="18" charset="0"/>
                <a:ea typeface="微软雅黑" pitchFamily="34" charset="-122"/>
                <a:cs typeface="Times New Roman" pitchFamily="18" charset="0"/>
              </a:rPr>
              <a:t>4.5 kg</a:t>
            </a:r>
            <a:r>
              <a:rPr lang="zh-CN" altLang="en-US" sz="2000" dirty="0" smtClean="0">
                <a:latin typeface="Times New Roman" pitchFamily="18" charset="0"/>
                <a:ea typeface="微软雅黑" pitchFamily="34" charset="-122"/>
                <a:cs typeface="Times New Roman" pitchFamily="18" charset="0"/>
              </a:rPr>
              <a:t>的重物</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以免受伤</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小明坐在书桌前</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桌上有两本各重</a:t>
            </a:r>
            <a:r>
              <a:rPr lang="en-US" altLang="zh-CN" sz="2000" dirty="0" smtClean="0">
                <a:latin typeface="Times New Roman" pitchFamily="18" charset="0"/>
                <a:ea typeface="微软雅黑" pitchFamily="34" charset="-122"/>
                <a:cs typeface="Times New Roman" pitchFamily="18" charset="0"/>
              </a:rPr>
              <a:t>1.2 kg</a:t>
            </a:r>
            <a:r>
              <a:rPr lang="zh-CN" altLang="en-US" sz="2000" dirty="0" smtClean="0">
                <a:latin typeface="Times New Roman" pitchFamily="18" charset="0"/>
                <a:ea typeface="微软雅黑" pitchFamily="34" charset="-122"/>
                <a:cs typeface="Times New Roman" pitchFamily="18" charset="0"/>
              </a:rPr>
              <a:t>的画册和一批每本重</a:t>
            </a:r>
            <a:r>
              <a:rPr lang="en-US" altLang="zh-CN" sz="2000" dirty="0" smtClean="0">
                <a:latin typeface="Times New Roman" pitchFamily="18" charset="0"/>
                <a:ea typeface="微软雅黑" pitchFamily="34" charset="-122"/>
                <a:cs typeface="Times New Roman" pitchFamily="18" charset="0"/>
              </a:rPr>
              <a:t>0.4 kg</a:t>
            </a:r>
            <a:r>
              <a:rPr lang="zh-CN" altLang="en-US" sz="2000" dirty="0" smtClean="0">
                <a:latin typeface="Times New Roman" pitchFamily="18" charset="0"/>
                <a:ea typeface="微软雅黑" pitchFamily="34" charset="-122"/>
                <a:cs typeface="Times New Roman" pitchFamily="18" charset="0"/>
              </a:rPr>
              <a:t>的记事本</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小明想坐着举起这两本画册和一些记事本</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若求他最多举起多少本记事本</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则可设举起</a:t>
            </a:r>
            <a:r>
              <a:rPr lang="en-US" altLang="zh-CN" sz="2000" i="1" dirty="0" smtClean="0">
                <a:latin typeface="Times New Roman" pitchFamily="18" charset="0"/>
                <a:ea typeface="微软雅黑" pitchFamily="34" charset="-122"/>
                <a:cs typeface="Times New Roman" pitchFamily="18" charset="0"/>
              </a:rPr>
              <a:t>x</a:t>
            </a:r>
            <a:r>
              <a:rPr lang="zh-CN" altLang="en-US" sz="2000" dirty="0" smtClean="0">
                <a:latin typeface="Times New Roman" pitchFamily="18" charset="0"/>
                <a:ea typeface="微软雅黑" pitchFamily="34" charset="-122"/>
                <a:cs typeface="Times New Roman" pitchFamily="18" charset="0"/>
              </a:rPr>
              <a:t>本记事本</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得不等式</a:t>
            </a:r>
            <a:r>
              <a:rPr lang="en-US" altLang="zh-CN" sz="2000" dirty="0" smtClean="0">
                <a:latin typeface="Times New Roman" pitchFamily="18" charset="0"/>
                <a:ea typeface="微软雅黑" pitchFamily="34" charset="-122"/>
                <a:cs typeface="Times New Roman" pitchFamily="18" charset="0"/>
              </a:rPr>
              <a:t>1.2×2+0.4</a:t>
            </a:r>
            <a:r>
              <a:rPr lang="en-US" altLang="zh-CN" sz="2000" i="1" dirty="0" smtClean="0">
                <a:latin typeface="Times New Roman" pitchFamily="18" charset="0"/>
                <a:ea typeface="微软雅黑" pitchFamily="34" charset="-122"/>
                <a:cs typeface="Times New Roman" pitchFamily="18" charset="0"/>
              </a:rPr>
              <a:t>x</a:t>
            </a:r>
            <a:r>
              <a:rPr lang="en-US" altLang="zh-CN" sz="2000" dirty="0" smtClean="0">
                <a:latin typeface="Times New Roman" pitchFamily="18" charset="0"/>
                <a:ea typeface="微软雅黑" pitchFamily="34" charset="-122"/>
                <a:cs typeface="Times New Roman" pitchFamily="18" charset="0"/>
              </a:rPr>
              <a:t>≤4.5,</a:t>
            </a:r>
            <a:r>
              <a:rPr lang="zh-CN" altLang="en-US" sz="2000" dirty="0" smtClean="0">
                <a:latin typeface="Times New Roman" pitchFamily="18" charset="0"/>
                <a:ea typeface="微软雅黑" pitchFamily="34" charset="-122"/>
                <a:cs typeface="Times New Roman" pitchFamily="18" charset="0"/>
              </a:rPr>
              <a:t>这样就建立了一元一次不等式模型</a:t>
            </a:r>
            <a:r>
              <a:rPr lang="en-US" altLang="zh-CN" sz="2000" dirty="0" smtClean="0">
                <a:latin typeface="Times New Roman" pitchFamily="18" charset="0"/>
                <a:ea typeface="微软雅黑" pitchFamily="34" charset="-122"/>
                <a:cs typeface="Times New Roman" pitchFamily="18" charset="0"/>
              </a:rPr>
              <a:t>.</a:t>
            </a:r>
          </a:p>
        </p:txBody>
      </p:sp>
      <p:pic>
        <p:nvPicPr>
          <p:cNvPr id="11" name="t317.jpg" descr="id:2147523009;FounderCES"/>
          <p:cNvPicPr/>
          <p:nvPr/>
        </p:nvPicPr>
        <p:blipFill>
          <a:blip r:embed="rId5">
            <a:clrChange>
              <a:clrFrom>
                <a:srgbClr val="FFFFFF"/>
              </a:clrFrom>
              <a:clrTo>
                <a:srgbClr val="FFFFFF">
                  <a:alpha val="0"/>
                </a:srgbClr>
              </a:clrTo>
            </a:clrChange>
          </a:blip>
          <a:stretch>
            <a:fillRect/>
          </a:stretch>
        </p:blipFill>
        <p:spPr>
          <a:xfrm>
            <a:off x="4063724" y="3216570"/>
            <a:ext cx="1620384" cy="15284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slide(fromBottom)">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336696" y="464298"/>
            <a:ext cx="8490145" cy="900246"/>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第九章  不等式与不等式组</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625670" y="2003198"/>
            <a:ext cx="4590039"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r>
              <a:rPr lang="en-US" altLang="zh-CN" sz="3300" dirty="0" smtClean="0">
                <a:solidFill>
                  <a:schemeClr val="accent1"/>
                </a:solidFill>
              </a:rPr>
              <a:t>9.3</a:t>
            </a:r>
            <a:r>
              <a:rPr lang="zh-CN" altLang="en-US" sz="3300" dirty="0" smtClean="0">
                <a:solidFill>
                  <a:schemeClr val="accent1"/>
                </a:solidFill>
              </a:rPr>
              <a:t>　一元一次不等式组</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 xmlns:p14="http://schemas.microsoft.com/office/powerpoint/2010/main" val="4000769042"/>
      </p:ext>
    </p:extLst>
  </p:cSld>
  <p:clrMapOvr>
    <a:masterClrMapping/>
  </p:clrMapOvr>
  <mc:AlternateContent xmlns:mc="http://schemas.openxmlformats.org/markup-compatibility/2006">
    <mc:Choice xmlns=""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85750" y="0"/>
            <a:ext cx="553428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53741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一元一次不等式组及其解集</a:t>
            </a:r>
          </a:p>
        </p:txBody>
      </p:sp>
      <p:sp>
        <p:nvSpPr>
          <p:cNvPr id="14" name="矩形 13"/>
          <p:cNvSpPr/>
          <p:nvPr/>
        </p:nvSpPr>
        <p:spPr>
          <a:xfrm>
            <a:off x="403869" y="1390734"/>
            <a:ext cx="7703127" cy="1146468"/>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若设大象的体重为</a:t>
            </a:r>
            <a:r>
              <a:rPr lang="en-US" altLang="zh-CN" sz="2000" i="1" dirty="0" smtClean="0">
                <a:latin typeface="Times New Roman" pitchFamily="18" charset="0"/>
                <a:ea typeface="微软雅黑" pitchFamily="34" charset="-122"/>
                <a:cs typeface="Times New Roman" pitchFamily="18" charset="0"/>
              </a:rPr>
              <a:t>x</a:t>
            </a:r>
            <a:r>
              <a:rPr lang="zh-CN" altLang="en-US" sz="2000" dirty="0" smtClean="0">
                <a:latin typeface="Times New Roman" pitchFamily="18" charset="0"/>
                <a:ea typeface="微软雅黑" pitchFamily="34" charset="-122"/>
                <a:cs typeface="Times New Roman" pitchFamily="18" charset="0"/>
              </a:rPr>
              <a:t>吨</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用不等式组表示上述两位同学的谈话内容就是</a:t>
            </a:r>
            <a:endParaRPr lang="en-US" altLang="zh-CN" sz="2000" dirty="0" smtClean="0">
              <a:latin typeface="Times New Roman" pitchFamily="18" charset="0"/>
              <a:ea typeface="微软雅黑" pitchFamily="34" charset="-122"/>
              <a:cs typeface="Times New Roman" pitchFamily="18" charset="0"/>
            </a:endParaRPr>
          </a:p>
          <a:p>
            <a:pPr>
              <a:lnSpc>
                <a:spcPct val="200000"/>
              </a:lnSpc>
            </a:pPr>
            <a:r>
              <a:rPr lang="en-US" altLang="zh-CN" sz="2000" dirty="0" smtClean="0">
                <a:latin typeface="Times New Roman" pitchFamily="18" charset="0"/>
                <a:ea typeface="微软雅黑" pitchFamily="34" charset="-122"/>
                <a:cs typeface="Times New Roman" pitchFamily="18" charset="0"/>
              </a:rPr>
              <a:t>	  </a:t>
            </a:r>
            <a:r>
              <a:rPr lang="zh-CN" altLang="en-US" sz="2000" dirty="0" smtClean="0">
                <a:latin typeface="Times New Roman" pitchFamily="18" charset="0"/>
                <a:ea typeface="微软雅黑" pitchFamily="34" charset="-122"/>
                <a:cs typeface="Times New Roman" pitchFamily="18" charset="0"/>
              </a:rPr>
              <a:t>它就是一个一元一次不等式组</a:t>
            </a:r>
            <a:r>
              <a:rPr lang="en-US" altLang="zh-CN" sz="2000" dirty="0" smtClean="0">
                <a:latin typeface="Times New Roman" pitchFamily="18" charset="0"/>
                <a:ea typeface="微软雅黑" pitchFamily="34" charset="-122"/>
                <a:cs typeface="Times New Roman" pitchFamily="18" charset="0"/>
              </a:rPr>
              <a:t>.</a:t>
            </a:r>
          </a:p>
        </p:txBody>
      </p:sp>
      <p:pic>
        <p:nvPicPr>
          <p:cNvPr id="13" name="t325.jpg" descr="id:2147523564;FounderCES"/>
          <p:cNvPicPr/>
          <p:nvPr/>
        </p:nvPicPr>
        <p:blipFill>
          <a:blip r:embed="rId5"/>
          <a:stretch>
            <a:fillRect/>
          </a:stretch>
        </p:blipFill>
        <p:spPr>
          <a:xfrm>
            <a:off x="3569954" y="2860367"/>
            <a:ext cx="2620781" cy="1378000"/>
          </a:xfrm>
          <a:prstGeom prst="rect">
            <a:avLst/>
          </a:prstGeom>
        </p:spPr>
      </p:pic>
      <p:sp>
        <p:nvSpPr>
          <p:cNvPr id="17" name="矩形 16"/>
          <p:cNvSpPr/>
          <p:nvPr/>
        </p:nvSpPr>
        <p:spPr>
          <a:xfrm>
            <a:off x="597465" y="1720249"/>
            <a:ext cx="737074" cy="992579"/>
          </a:xfrm>
          <a:prstGeom prst="rect">
            <a:avLst/>
          </a:prstGeom>
        </p:spPr>
        <p:txBody>
          <a:bodyPr wrap="square" lIns="68580" tIns="34290" rIns="68580" bIns="34290">
            <a:spAutoFit/>
          </a:bodyPr>
          <a:lstStyle/>
          <a:p>
            <a:pPr>
              <a:lnSpc>
                <a:spcPct val="150000"/>
              </a:lnSpc>
            </a:pPr>
            <a:r>
              <a:rPr lang="en-US" altLang="zh-CN" sz="2000" i="1" dirty="0" smtClean="0">
                <a:latin typeface="Times New Roman" pitchFamily="18" charset="0"/>
                <a:ea typeface="微软雅黑" pitchFamily="34" charset="-122"/>
                <a:cs typeface="Times New Roman" pitchFamily="18" charset="0"/>
              </a:rPr>
              <a:t>x</a:t>
            </a:r>
            <a:r>
              <a:rPr lang="zh-CN" altLang="en-US" sz="2000" i="1" dirty="0" smtClean="0">
                <a:latin typeface="Times New Roman" pitchFamily="18" charset="0"/>
                <a:ea typeface="微软雅黑" pitchFamily="34" charset="-122"/>
                <a:cs typeface="Times New Roman" pitchFamily="18" charset="0"/>
              </a:rPr>
              <a:t>≥</a:t>
            </a:r>
            <a:r>
              <a:rPr lang="en-US" altLang="zh-CN" sz="2000" dirty="0" smtClean="0">
                <a:latin typeface="Times New Roman" pitchFamily="18" charset="0"/>
                <a:ea typeface="微软雅黑" pitchFamily="34" charset="-122"/>
                <a:cs typeface="Times New Roman" pitchFamily="18" charset="0"/>
              </a:rPr>
              <a:t>3,</a:t>
            </a:r>
          </a:p>
          <a:p>
            <a:pPr>
              <a:lnSpc>
                <a:spcPct val="150000"/>
              </a:lnSpc>
            </a:pPr>
            <a:r>
              <a:rPr lang="en-US" altLang="zh-CN" sz="2000" i="1" dirty="0" smtClean="0">
                <a:latin typeface="Times New Roman" pitchFamily="18" charset="0"/>
                <a:ea typeface="微软雅黑" pitchFamily="34" charset="-122"/>
                <a:cs typeface="Times New Roman" pitchFamily="18" charset="0"/>
              </a:rPr>
              <a:t>x&lt;</a:t>
            </a:r>
            <a:r>
              <a:rPr lang="en-US" altLang="zh-CN" sz="2000" dirty="0" smtClean="0">
                <a:latin typeface="Times New Roman" pitchFamily="18" charset="0"/>
                <a:ea typeface="微软雅黑" pitchFamily="34" charset="-122"/>
                <a:cs typeface="Times New Roman" pitchFamily="18" charset="0"/>
              </a:rPr>
              <a:t>5.</a:t>
            </a:r>
          </a:p>
        </p:txBody>
      </p:sp>
      <p:sp>
        <p:nvSpPr>
          <p:cNvPr id="18" name="左大括号 17"/>
          <p:cNvSpPr/>
          <p:nvPr/>
        </p:nvSpPr>
        <p:spPr>
          <a:xfrm>
            <a:off x="486036" y="1993561"/>
            <a:ext cx="123565" cy="58076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slide(fromBottom)">
                                      <p:cBhvr>
                                        <p:cTn id="36" dur="500"/>
                                        <p:tgtEl>
                                          <p:spTgt spid="17"/>
                                        </p:tgtEl>
                                      </p:cBhvr>
                                    </p:animEffect>
                                  </p:childTnLst>
                                </p:cTn>
                              </p:par>
                              <p:par>
                                <p:cTn id="37" presetID="12" presetClass="entr" presetSubtype="4" fill="hold" grpId="1"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slide(fromBottom)">
                                      <p:cBhvr>
                                        <p:cTn id="39" dur="500"/>
                                        <p:tgtEl>
                                          <p:spTgt spid="17"/>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slide(fromBottom)">
                                      <p:cBhvr>
                                        <p:cTn id="42" dur="500"/>
                                        <p:tgtEl>
                                          <p:spTgt spid="18"/>
                                        </p:tgtEl>
                                      </p:cBhvr>
                                    </p:animEffect>
                                  </p:childTnLst>
                                </p:cTn>
                              </p:par>
                              <p:par>
                                <p:cTn id="43" presetID="12" presetClass="entr" presetSubtype="4"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slide(fromBottom)">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P spid="17" grpId="0"/>
      <p:bldP spid="17" grpId="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31831" y="986291"/>
            <a:ext cx="1056171" cy="448073"/>
          </a:xfrm>
          <a:prstGeom prst="rect">
            <a:avLst/>
          </a:prstGeom>
        </p:spPr>
      </p:pic>
      <p:grpSp>
        <p:nvGrpSpPr>
          <p:cNvPr id="2" name="组合 18"/>
          <p:cNvGrpSpPr/>
          <p:nvPr/>
        </p:nvGrpSpPr>
        <p:grpSpPr>
          <a:xfrm>
            <a:off x="285750" y="0"/>
            <a:ext cx="553428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53741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一元一次不等式组及其解集</a:t>
            </a:r>
          </a:p>
        </p:txBody>
      </p:sp>
      <p:sp>
        <p:nvSpPr>
          <p:cNvPr id="14" name="矩形 13"/>
          <p:cNvSpPr/>
          <p:nvPr/>
        </p:nvSpPr>
        <p:spPr>
          <a:xfrm>
            <a:off x="403869" y="1390734"/>
            <a:ext cx="7703127" cy="938014"/>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若不等式组中的不等式含等号</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则在数轴上表示其解集时用实心圆点</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否则用空心圆圈</a:t>
            </a:r>
            <a:r>
              <a:rPr lang="en-US" altLang="zh-CN" sz="2000" dirty="0" smtClean="0">
                <a:latin typeface="Times New Roman" pitchFamily="18" charset="0"/>
                <a:ea typeface="微软雅黑" pitchFamily="34" charset="-122"/>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85750" y="0"/>
            <a:ext cx="522536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19116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一元一次不等式组的解法</a:t>
            </a:r>
          </a:p>
        </p:txBody>
      </p:sp>
      <p:sp>
        <p:nvSpPr>
          <p:cNvPr id="14" name="矩形 13"/>
          <p:cNvSpPr/>
          <p:nvPr/>
        </p:nvSpPr>
        <p:spPr>
          <a:xfrm>
            <a:off x="403869" y="1341307"/>
            <a:ext cx="7703127" cy="3147015"/>
          </a:xfrm>
          <a:prstGeom prst="rect">
            <a:avLst/>
          </a:prstGeom>
        </p:spPr>
        <p:txBody>
          <a:bodyPr wrap="square" lIns="68580" tIns="34290" rIns="68580" bIns="34290">
            <a:spAutoFit/>
          </a:bodyPr>
          <a:lstStyle/>
          <a:p>
            <a:pPr>
              <a:lnSpc>
                <a:spcPct val="200000"/>
              </a:lnSpc>
            </a:pPr>
            <a:r>
              <a:rPr lang="zh-CN" altLang="en-US" sz="2000" dirty="0" smtClean="0">
                <a:latin typeface="Times New Roman" pitchFamily="18" charset="0"/>
                <a:ea typeface="微软雅黑" pitchFamily="34" charset="-122"/>
                <a:cs typeface="Times New Roman" pitchFamily="18" charset="0"/>
              </a:rPr>
              <a:t>一个长方形足球场的宽为</a:t>
            </a:r>
            <a:r>
              <a:rPr lang="en-US" altLang="zh-CN" sz="2000" dirty="0" smtClean="0">
                <a:latin typeface="Times New Roman" pitchFamily="18" charset="0"/>
                <a:ea typeface="微软雅黑" pitchFamily="34" charset="-122"/>
                <a:cs typeface="Times New Roman" pitchFamily="18" charset="0"/>
              </a:rPr>
              <a:t>70 m,</a:t>
            </a:r>
            <a:r>
              <a:rPr lang="zh-CN" altLang="en-US" sz="2000" dirty="0" smtClean="0">
                <a:latin typeface="Times New Roman" pitchFamily="18" charset="0"/>
                <a:ea typeface="微软雅黑" pitchFamily="34" charset="-122"/>
                <a:cs typeface="Times New Roman" pitchFamily="18" charset="0"/>
              </a:rPr>
              <a:t>如果它的周长大于</a:t>
            </a:r>
            <a:r>
              <a:rPr lang="en-US" altLang="zh-CN" sz="2000" dirty="0" smtClean="0">
                <a:latin typeface="Times New Roman" pitchFamily="18" charset="0"/>
                <a:ea typeface="微软雅黑" pitchFamily="34" charset="-122"/>
                <a:cs typeface="Times New Roman" pitchFamily="18" charset="0"/>
              </a:rPr>
              <a:t>350 m,</a:t>
            </a:r>
            <a:r>
              <a:rPr lang="zh-CN" altLang="en-US" sz="2000" dirty="0" smtClean="0">
                <a:latin typeface="Times New Roman" pitchFamily="18" charset="0"/>
                <a:ea typeface="微软雅黑" pitchFamily="34" charset="-122"/>
                <a:cs typeface="Times New Roman" pitchFamily="18" charset="0"/>
              </a:rPr>
              <a:t>面积小于</a:t>
            </a:r>
            <a:r>
              <a:rPr lang="en-US" altLang="zh-CN" sz="2000" dirty="0" smtClean="0">
                <a:latin typeface="Times New Roman" pitchFamily="18" charset="0"/>
                <a:ea typeface="微软雅黑" pitchFamily="34" charset="-122"/>
                <a:cs typeface="Times New Roman" pitchFamily="18" charset="0"/>
              </a:rPr>
              <a:t>7630 m</a:t>
            </a:r>
            <a:r>
              <a:rPr lang="en-US" altLang="zh-CN" sz="2000" baseline="30000" dirty="0" smtClean="0">
                <a:latin typeface="Times New Roman" pitchFamily="18" charset="0"/>
                <a:ea typeface="微软雅黑" pitchFamily="34" charset="-122"/>
                <a:cs typeface="Times New Roman" pitchFamily="18" charset="0"/>
              </a:rPr>
              <a:t>2</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要判断这个足球场是否可以进行国际足球比赛</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注</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用于国际足球比赛的足球场的长在</a:t>
            </a:r>
            <a:r>
              <a:rPr lang="en-US" altLang="zh-CN" sz="2000" dirty="0" smtClean="0">
                <a:latin typeface="Times New Roman" pitchFamily="18" charset="0"/>
                <a:ea typeface="微软雅黑" pitchFamily="34" charset="-122"/>
                <a:cs typeface="Times New Roman" pitchFamily="18" charset="0"/>
              </a:rPr>
              <a:t>100 m</a:t>
            </a:r>
            <a:r>
              <a:rPr lang="zh-CN" altLang="en-US" sz="2000" dirty="0" smtClean="0">
                <a:latin typeface="Times New Roman" pitchFamily="18" charset="0"/>
                <a:ea typeface="微软雅黑" pitchFamily="34" charset="-122"/>
                <a:cs typeface="Times New Roman" pitchFamily="18" charset="0"/>
              </a:rPr>
              <a:t>至</a:t>
            </a:r>
            <a:r>
              <a:rPr lang="en-US" altLang="zh-CN" sz="2000" dirty="0" smtClean="0">
                <a:latin typeface="Times New Roman" pitchFamily="18" charset="0"/>
                <a:ea typeface="微软雅黑" pitchFamily="34" charset="-122"/>
                <a:cs typeface="Times New Roman" pitchFamily="18" charset="0"/>
              </a:rPr>
              <a:t>110 m</a:t>
            </a:r>
            <a:r>
              <a:rPr lang="zh-CN" altLang="en-US" sz="2000" dirty="0" smtClean="0">
                <a:latin typeface="Times New Roman" pitchFamily="18" charset="0"/>
                <a:ea typeface="微软雅黑" pitchFamily="34" charset="-122"/>
                <a:cs typeface="Times New Roman" pitchFamily="18" charset="0"/>
              </a:rPr>
              <a:t>之间</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宽在</a:t>
            </a:r>
            <a:r>
              <a:rPr lang="en-US" altLang="zh-CN" sz="2000" dirty="0" smtClean="0">
                <a:latin typeface="Times New Roman" pitchFamily="18" charset="0"/>
                <a:ea typeface="微软雅黑" pitchFamily="34" charset="-122"/>
                <a:cs typeface="Times New Roman" pitchFamily="18" charset="0"/>
              </a:rPr>
              <a:t>64 m</a:t>
            </a:r>
            <a:r>
              <a:rPr lang="zh-CN" altLang="en-US" sz="2000" dirty="0" smtClean="0">
                <a:latin typeface="Times New Roman" pitchFamily="18" charset="0"/>
                <a:ea typeface="微软雅黑" pitchFamily="34" charset="-122"/>
                <a:cs typeface="Times New Roman" pitchFamily="18" charset="0"/>
              </a:rPr>
              <a:t>至</a:t>
            </a:r>
            <a:r>
              <a:rPr lang="en-US" altLang="zh-CN" sz="2000" dirty="0" smtClean="0">
                <a:latin typeface="Times New Roman" pitchFamily="18" charset="0"/>
                <a:ea typeface="微软雅黑" pitchFamily="34" charset="-122"/>
                <a:cs typeface="Times New Roman" pitchFamily="18" charset="0"/>
              </a:rPr>
              <a:t>75 m</a:t>
            </a:r>
            <a:r>
              <a:rPr lang="zh-CN" altLang="en-US" sz="2000" dirty="0" smtClean="0">
                <a:latin typeface="Times New Roman" pitchFamily="18" charset="0"/>
                <a:ea typeface="微软雅黑" pitchFamily="34" charset="-122"/>
                <a:cs typeface="Times New Roman" pitchFamily="18" charset="0"/>
              </a:rPr>
              <a:t>之间</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可设足球场的长为</a:t>
            </a:r>
            <a:r>
              <a:rPr lang="en-US" altLang="zh-CN" sz="2000" i="1" dirty="0" smtClean="0">
                <a:latin typeface="Times New Roman" pitchFamily="18" charset="0"/>
                <a:ea typeface="微软雅黑" pitchFamily="34" charset="-122"/>
                <a:cs typeface="Times New Roman" pitchFamily="18" charset="0"/>
              </a:rPr>
              <a:t>x </a:t>
            </a:r>
            <a:r>
              <a:rPr lang="en-US" altLang="zh-CN" sz="2000" dirty="0" smtClean="0">
                <a:latin typeface="Times New Roman" pitchFamily="18" charset="0"/>
                <a:ea typeface="微软雅黑" pitchFamily="34" charset="-122"/>
                <a:cs typeface="Times New Roman" pitchFamily="18" charset="0"/>
              </a:rPr>
              <a:t>m,</a:t>
            </a:r>
            <a:r>
              <a:rPr lang="zh-CN" altLang="en-US" sz="2000" dirty="0" smtClean="0">
                <a:latin typeface="Times New Roman" pitchFamily="18" charset="0"/>
                <a:ea typeface="微软雅黑" pitchFamily="34" charset="-122"/>
                <a:cs typeface="Times New Roman" pitchFamily="18" charset="0"/>
              </a:rPr>
              <a:t>则</a:t>
            </a:r>
            <a:r>
              <a:rPr lang="en-US" altLang="zh-CN" sz="2000" i="1" dirty="0" smtClean="0">
                <a:latin typeface="Times New Roman" pitchFamily="18" charset="0"/>
                <a:ea typeface="微软雅黑" pitchFamily="34" charset="-122"/>
                <a:cs typeface="Times New Roman" pitchFamily="18" charset="0"/>
              </a:rPr>
              <a:t>x</a:t>
            </a:r>
            <a:r>
              <a:rPr lang="zh-CN" altLang="en-US" sz="2000" dirty="0" smtClean="0">
                <a:latin typeface="Times New Roman" pitchFamily="18" charset="0"/>
                <a:ea typeface="微软雅黑" pitchFamily="34" charset="-122"/>
                <a:cs typeface="Times New Roman" pitchFamily="18" charset="0"/>
              </a:rPr>
              <a:t>满足                            判断能否用于进行国际比赛</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实际上就是求不等式组的解集</a:t>
            </a:r>
            <a:r>
              <a:rPr lang="en-US" altLang="zh-CN" sz="2000" dirty="0" smtClean="0">
                <a:latin typeface="Times New Roman" pitchFamily="18" charset="0"/>
                <a:ea typeface="微软雅黑" pitchFamily="34" charset="-122"/>
                <a:cs typeface="Times New Roman" pitchFamily="18" charset="0"/>
              </a:rPr>
              <a:t>.</a:t>
            </a:r>
          </a:p>
        </p:txBody>
      </p:sp>
      <p:sp>
        <p:nvSpPr>
          <p:cNvPr id="12" name="矩形 11"/>
          <p:cNvSpPr/>
          <p:nvPr/>
        </p:nvSpPr>
        <p:spPr>
          <a:xfrm>
            <a:off x="3933789" y="3005352"/>
            <a:ext cx="1626752" cy="992579"/>
          </a:xfrm>
          <a:prstGeom prst="rect">
            <a:avLst/>
          </a:prstGeom>
        </p:spPr>
        <p:txBody>
          <a:bodyPr wrap="square" lIns="68580" tIns="34290" rIns="68580" bIns="34290">
            <a:spAutoFit/>
          </a:bodyPr>
          <a:lstStyle/>
          <a:p>
            <a:pPr>
              <a:lnSpc>
                <a:spcPct val="150000"/>
              </a:lnSpc>
            </a:pPr>
            <a:r>
              <a:rPr lang="en-US" altLang="zh-CN" sz="2000" dirty="0" smtClean="0">
                <a:latin typeface="Times New Roman" pitchFamily="18" charset="0"/>
                <a:ea typeface="微软雅黑" pitchFamily="34" charset="-122"/>
                <a:cs typeface="Times New Roman" pitchFamily="18" charset="0"/>
              </a:rPr>
              <a:t>2(</a:t>
            </a:r>
            <a:r>
              <a:rPr lang="en-US" altLang="zh-CN" sz="2000" i="1" dirty="0" smtClean="0">
                <a:latin typeface="Times New Roman" pitchFamily="18" charset="0"/>
                <a:ea typeface="微软雅黑" pitchFamily="34" charset="-122"/>
                <a:cs typeface="Times New Roman" pitchFamily="18" charset="0"/>
              </a:rPr>
              <a:t>x+</a:t>
            </a:r>
            <a:r>
              <a:rPr lang="en-US" altLang="zh-CN" sz="2000" dirty="0" smtClean="0">
                <a:latin typeface="Times New Roman" pitchFamily="18" charset="0"/>
                <a:ea typeface="微软雅黑" pitchFamily="34" charset="-122"/>
                <a:cs typeface="Times New Roman" pitchFamily="18" charset="0"/>
              </a:rPr>
              <a:t>70)&gt;350,</a:t>
            </a:r>
          </a:p>
          <a:p>
            <a:pPr>
              <a:lnSpc>
                <a:spcPct val="150000"/>
              </a:lnSpc>
            </a:pPr>
            <a:r>
              <a:rPr lang="en-US" altLang="zh-CN" sz="2000" dirty="0" smtClean="0">
                <a:latin typeface="Times New Roman" pitchFamily="18" charset="0"/>
                <a:ea typeface="微软雅黑" pitchFamily="34" charset="-122"/>
                <a:cs typeface="Times New Roman" pitchFamily="18" charset="0"/>
              </a:rPr>
              <a:t>70</a:t>
            </a:r>
            <a:r>
              <a:rPr lang="en-US" altLang="zh-CN" sz="2000" i="1" dirty="0" smtClean="0">
                <a:latin typeface="Times New Roman" pitchFamily="18" charset="0"/>
                <a:ea typeface="微软雅黑" pitchFamily="34" charset="-122"/>
                <a:cs typeface="Times New Roman" pitchFamily="18" charset="0"/>
              </a:rPr>
              <a:t>x&lt;</a:t>
            </a:r>
            <a:r>
              <a:rPr lang="en-US" altLang="zh-CN" sz="2000" dirty="0" smtClean="0">
                <a:latin typeface="Times New Roman" pitchFamily="18" charset="0"/>
                <a:ea typeface="微软雅黑" pitchFamily="34" charset="-122"/>
                <a:cs typeface="Times New Roman" pitchFamily="18" charset="0"/>
              </a:rPr>
              <a:t>7630.</a:t>
            </a:r>
          </a:p>
        </p:txBody>
      </p:sp>
      <p:sp>
        <p:nvSpPr>
          <p:cNvPr id="15" name="左大括号 14"/>
          <p:cNvSpPr/>
          <p:nvPr/>
        </p:nvSpPr>
        <p:spPr>
          <a:xfrm>
            <a:off x="3822360" y="3278664"/>
            <a:ext cx="123565" cy="58076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7" name="t331.jpg" descr="id:2147523635;FounderCES"/>
          <p:cNvPicPr/>
          <p:nvPr/>
        </p:nvPicPr>
        <p:blipFill>
          <a:blip r:embed="rId5"/>
          <a:stretch>
            <a:fillRect/>
          </a:stretch>
        </p:blipFill>
        <p:spPr>
          <a:xfrm>
            <a:off x="5860635" y="3908926"/>
            <a:ext cx="1426320" cy="8596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slide(fromBottom)">
                                      <p:cBhvr>
                                        <p:cTn id="36" dur="500"/>
                                        <p:tgtEl>
                                          <p:spTgt spid="12"/>
                                        </p:tgtEl>
                                      </p:cBhvr>
                                    </p:animEffect>
                                  </p:childTnLst>
                                </p:cTn>
                              </p:par>
                              <p:par>
                                <p:cTn id="37" presetID="12" presetClass="entr" presetSubtype="4" fill="hold" grpId="1"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slide(fromBottom)">
                                      <p:cBhvr>
                                        <p:cTn id="39" dur="500"/>
                                        <p:tgtEl>
                                          <p:spTgt spid="12"/>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slide(fromBottom)">
                                      <p:cBhvr>
                                        <p:cTn id="42" dur="500"/>
                                        <p:tgtEl>
                                          <p:spTgt spid="15"/>
                                        </p:tgtEl>
                                      </p:cBhvr>
                                    </p:animEffect>
                                  </p:childTnLst>
                                </p:cTn>
                              </p:par>
                              <p:par>
                                <p:cTn id="43" presetID="12" presetClass="entr" presetSubtype="4"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slide(fromBottom)">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P spid="12" grpId="0"/>
      <p:bldP spid="12" grpId="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31831" y="836714"/>
            <a:ext cx="1056171" cy="425945"/>
          </a:xfrm>
          <a:prstGeom prst="rect">
            <a:avLst/>
          </a:prstGeom>
        </p:spPr>
      </p:pic>
      <p:grpSp>
        <p:nvGrpSpPr>
          <p:cNvPr id="2" name="组合 18"/>
          <p:cNvGrpSpPr/>
          <p:nvPr/>
        </p:nvGrpSpPr>
        <p:grpSpPr>
          <a:xfrm>
            <a:off x="285750" y="0"/>
            <a:ext cx="5213007"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19116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一元一次不等式组的应用</a:t>
            </a:r>
          </a:p>
        </p:txBody>
      </p:sp>
      <p:sp>
        <p:nvSpPr>
          <p:cNvPr id="14" name="矩形 13"/>
          <p:cNvSpPr/>
          <p:nvPr/>
        </p:nvSpPr>
        <p:spPr>
          <a:xfrm>
            <a:off x="403869" y="1205379"/>
            <a:ext cx="7703127" cy="1454244"/>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一筐橘子分给</a:t>
            </a:r>
            <a:r>
              <a:rPr lang="en-US" altLang="zh-CN" sz="2000" i="1" dirty="0" smtClean="0">
                <a:latin typeface="Times New Roman" pitchFamily="18" charset="0"/>
                <a:ea typeface="微软雅黑" pitchFamily="34" charset="-122"/>
                <a:cs typeface="Times New Roman" pitchFamily="18" charset="0"/>
              </a:rPr>
              <a:t>n</a:t>
            </a:r>
            <a:r>
              <a:rPr lang="zh-CN" altLang="en-US" sz="2000" dirty="0" smtClean="0">
                <a:latin typeface="Times New Roman" pitchFamily="18" charset="0"/>
                <a:ea typeface="微软雅黑" pitchFamily="34" charset="-122"/>
                <a:cs typeface="Times New Roman" pitchFamily="18" charset="0"/>
              </a:rPr>
              <a:t>个儿童</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若每人分</a:t>
            </a:r>
            <a:r>
              <a:rPr lang="en-US" altLang="zh-CN" sz="2000" dirty="0" smtClean="0">
                <a:latin typeface="Times New Roman" pitchFamily="18" charset="0"/>
                <a:ea typeface="微软雅黑" pitchFamily="34" charset="-122"/>
                <a:cs typeface="Times New Roman" pitchFamily="18" charset="0"/>
              </a:rPr>
              <a:t>4</a:t>
            </a:r>
            <a:r>
              <a:rPr lang="zh-CN" altLang="en-US" sz="2000" dirty="0" smtClean="0">
                <a:latin typeface="Times New Roman" pitchFamily="18" charset="0"/>
                <a:ea typeface="微软雅黑" pitchFamily="34" charset="-122"/>
                <a:cs typeface="Times New Roman" pitchFamily="18" charset="0"/>
              </a:rPr>
              <a:t>个</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则剩下</a:t>
            </a:r>
            <a:r>
              <a:rPr lang="en-US" altLang="zh-CN" sz="2000" dirty="0" smtClean="0">
                <a:latin typeface="Times New Roman" pitchFamily="18" charset="0"/>
                <a:ea typeface="微软雅黑" pitchFamily="34" charset="-122"/>
                <a:cs typeface="Times New Roman" pitchFamily="18" charset="0"/>
              </a:rPr>
              <a:t>9</a:t>
            </a:r>
            <a:r>
              <a:rPr lang="zh-CN" altLang="en-US" sz="2000" dirty="0" smtClean="0">
                <a:latin typeface="Times New Roman" pitchFamily="18" charset="0"/>
                <a:ea typeface="微软雅黑" pitchFamily="34" charset="-122"/>
                <a:cs typeface="Times New Roman" pitchFamily="18" charset="0"/>
              </a:rPr>
              <a:t>个</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若每人分</a:t>
            </a:r>
            <a:r>
              <a:rPr lang="en-US" altLang="zh-CN" sz="2000" dirty="0" smtClean="0">
                <a:latin typeface="Times New Roman" pitchFamily="18" charset="0"/>
                <a:ea typeface="微软雅黑" pitchFamily="34" charset="-122"/>
                <a:cs typeface="Times New Roman" pitchFamily="18" charset="0"/>
              </a:rPr>
              <a:t>6</a:t>
            </a:r>
            <a:r>
              <a:rPr lang="zh-CN" altLang="en-US" sz="2000" dirty="0" smtClean="0">
                <a:latin typeface="Times New Roman" pitchFamily="18" charset="0"/>
                <a:ea typeface="微软雅黑" pitchFamily="34" charset="-122"/>
                <a:cs typeface="Times New Roman" pitchFamily="18" charset="0"/>
              </a:rPr>
              <a:t>个</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则最后一个儿童分得的橘子数少于</a:t>
            </a:r>
            <a:r>
              <a:rPr lang="en-US" altLang="zh-CN" sz="2000" dirty="0" smtClean="0">
                <a:latin typeface="Times New Roman" pitchFamily="18" charset="0"/>
                <a:ea typeface="微软雅黑" pitchFamily="34" charset="-122"/>
                <a:cs typeface="Times New Roman" pitchFamily="18" charset="0"/>
              </a:rPr>
              <a:t>3</a:t>
            </a:r>
            <a:r>
              <a:rPr lang="zh-CN" altLang="en-US" sz="2000" dirty="0" smtClean="0">
                <a:latin typeface="Times New Roman" pitchFamily="18" charset="0"/>
                <a:ea typeface="微软雅黑" pitchFamily="34" charset="-122"/>
                <a:cs typeface="Times New Roman" pitchFamily="18" charset="0"/>
              </a:rPr>
              <a:t>个</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求有多少个儿童</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实际上就是利用最后儿童分得的橘子数构造一个一元一次不等式组</a:t>
            </a:r>
            <a:r>
              <a:rPr lang="en-US" altLang="zh-CN" sz="2000" dirty="0" smtClean="0">
                <a:latin typeface="Times New Roman" pitchFamily="18" charset="0"/>
                <a:ea typeface="微软雅黑" pitchFamily="34" charset="-122"/>
                <a:cs typeface="Times New Roman" pitchFamily="18" charset="0"/>
              </a:rPr>
              <a:t>.</a:t>
            </a:r>
          </a:p>
        </p:txBody>
      </p:sp>
      <p:pic>
        <p:nvPicPr>
          <p:cNvPr id="11" name="t334.jpg" descr="id:2147523706;FounderCES"/>
          <p:cNvPicPr/>
          <p:nvPr/>
        </p:nvPicPr>
        <p:blipFill>
          <a:blip r:embed="rId5"/>
          <a:stretch>
            <a:fillRect/>
          </a:stretch>
        </p:blipFill>
        <p:spPr>
          <a:xfrm>
            <a:off x="3863223" y="2537851"/>
            <a:ext cx="1734388" cy="1144463"/>
          </a:xfrm>
          <a:prstGeom prst="rect">
            <a:avLst/>
          </a:prstGeom>
        </p:spPr>
      </p:pic>
      <p:graphicFrame>
        <p:nvGraphicFramePr>
          <p:cNvPr id="12" name="表格 11"/>
          <p:cNvGraphicFramePr>
            <a:graphicFrameLocks noGrp="1"/>
          </p:cNvGraphicFramePr>
          <p:nvPr/>
        </p:nvGraphicFramePr>
        <p:xfrm>
          <a:off x="3348680" y="3765891"/>
          <a:ext cx="3323969" cy="929676"/>
        </p:xfrm>
        <a:graphic>
          <a:graphicData uri="http://schemas.openxmlformats.org/drawingml/2006/table">
            <a:tbl>
              <a:tblPr/>
              <a:tblGrid>
                <a:gridCol w="729443"/>
                <a:gridCol w="729443"/>
                <a:gridCol w="324673"/>
                <a:gridCol w="1540410"/>
              </a:tblGrid>
              <a:tr h="464838">
                <a:tc>
                  <a:txBody>
                    <a:bodyPr/>
                    <a:lstStyle/>
                    <a:p>
                      <a:pPr algn="ctr">
                        <a:lnSpc>
                          <a:spcPct val="100000"/>
                        </a:lnSpc>
                        <a:spcAft>
                          <a:spcPts val="0"/>
                        </a:spcAft>
                      </a:pPr>
                      <a:r>
                        <a:rPr lang="zh-CN" sz="1800" kern="100" dirty="0">
                          <a:solidFill>
                            <a:srgbClr val="000000"/>
                          </a:solidFill>
                          <a:latin typeface="Times New Roman" pitchFamily="18" charset="0"/>
                          <a:ea typeface="微软雅黑" pitchFamily="34" charset="-122"/>
                          <a:cs typeface="Times New Roman" pitchFamily="18" charset="0"/>
                        </a:rPr>
                        <a:t>儿童</a:t>
                      </a:r>
                      <a:r>
                        <a:rPr lang="en-US" sz="1800" kern="100" dirty="0">
                          <a:solidFill>
                            <a:srgbClr val="000000"/>
                          </a:solidFill>
                          <a:latin typeface="Times New Roman" pitchFamily="18" charset="0"/>
                          <a:ea typeface="微软雅黑" pitchFamily="34" charset="-122"/>
                          <a:cs typeface="Times New Roman" pitchFamily="18" charset="0"/>
                        </a:rPr>
                        <a:t>1</a:t>
                      </a:r>
                      <a:endParaRPr lang="zh-CN" sz="1800" kern="100" dirty="0">
                        <a:solidFill>
                          <a:srgbClr val="000000"/>
                        </a:solidFill>
                        <a:latin typeface="Times New Roman" pitchFamily="18" charset="0"/>
                        <a:ea typeface="微软雅黑" pitchFamily="34" charset="-122"/>
                        <a:cs typeface="Times New Roman" pitchFamily="18" charset="0"/>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zh-CN" sz="1800" kern="100">
                          <a:solidFill>
                            <a:srgbClr val="000000"/>
                          </a:solidFill>
                          <a:latin typeface="Times New Roman" pitchFamily="18" charset="0"/>
                          <a:ea typeface="微软雅黑" pitchFamily="34" charset="-122"/>
                          <a:cs typeface="Times New Roman" pitchFamily="18" charset="0"/>
                        </a:rPr>
                        <a:t>儿童</a:t>
                      </a:r>
                      <a:r>
                        <a:rPr lang="en-US" sz="1800" kern="100">
                          <a:solidFill>
                            <a:srgbClr val="000000"/>
                          </a:solidFill>
                          <a:latin typeface="Times New Roman" pitchFamily="18" charset="0"/>
                          <a:ea typeface="微软雅黑" pitchFamily="34" charset="-122"/>
                          <a:cs typeface="Times New Roman" pitchFamily="18" charset="0"/>
                        </a:rPr>
                        <a:t>2</a:t>
                      </a:r>
                      <a:endParaRPr lang="zh-CN" sz="1800" kern="100">
                        <a:solidFill>
                          <a:srgbClr val="000000"/>
                        </a:solidFill>
                        <a:latin typeface="Times New Roman" pitchFamily="18" charset="0"/>
                        <a:ea typeface="微软雅黑" pitchFamily="34" charset="-122"/>
                        <a:cs typeface="Times New Roman" pitchFamily="18" charset="0"/>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zh-CN" sz="1800" kern="100">
                          <a:solidFill>
                            <a:srgbClr val="000000"/>
                          </a:solidFill>
                          <a:latin typeface="Times New Roman" pitchFamily="18" charset="0"/>
                          <a:ea typeface="微软雅黑" pitchFamily="34" charset="-122"/>
                          <a:cs typeface="Times New Roman" pitchFamily="18" charset="0"/>
                        </a:rPr>
                        <a:t>…</a:t>
                      </a: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zh-CN" sz="1800" kern="100">
                          <a:solidFill>
                            <a:srgbClr val="000000"/>
                          </a:solidFill>
                          <a:latin typeface="Times New Roman" pitchFamily="18" charset="0"/>
                          <a:ea typeface="微软雅黑" pitchFamily="34" charset="-122"/>
                          <a:cs typeface="Times New Roman" pitchFamily="18" charset="0"/>
                        </a:rPr>
                        <a:t>儿童</a:t>
                      </a:r>
                      <a:r>
                        <a:rPr lang="en-US" sz="1800" i="1" kern="100">
                          <a:solidFill>
                            <a:srgbClr val="000000"/>
                          </a:solidFill>
                          <a:latin typeface="Times New Roman" pitchFamily="18" charset="0"/>
                          <a:ea typeface="微软雅黑" pitchFamily="34" charset="-122"/>
                          <a:cs typeface="Times New Roman" pitchFamily="18" charset="0"/>
                        </a:rPr>
                        <a:t>n</a:t>
                      </a:r>
                      <a:endParaRPr lang="zh-CN" sz="1800" kern="100">
                        <a:solidFill>
                          <a:srgbClr val="000000"/>
                        </a:solidFill>
                        <a:latin typeface="Times New Roman" pitchFamily="18" charset="0"/>
                        <a:ea typeface="微软雅黑" pitchFamily="34" charset="-122"/>
                        <a:cs typeface="Times New Roman" pitchFamily="18" charset="0"/>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r h="464838">
                <a:tc>
                  <a:txBody>
                    <a:bodyPr/>
                    <a:lstStyle/>
                    <a:p>
                      <a:pPr algn="ctr">
                        <a:lnSpc>
                          <a:spcPct val="100000"/>
                        </a:lnSpc>
                        <a:spcAft>
                          <a:spcPts val="0"/>
                        </a:spcAft>
                      </a:pPr>
                      <a:r>
                        <a:rPr lang="en-US" sz="1800" kern="100">
                          <a:solidFill>
                            <a:srgbClr val="000000"/>
                          </a:solidFill>
                          <a:latin typeface="Times New Roman" pitchFamily="18" charset="0"/>
                          <a:ea typeface="微软雅黑" pitchFamily="34" charset="-122"/>
                          <a:cs typeface="Times New Roman" pitchFamily="18" charset="0"/>
                        </a:rPr>
                        <a:t>6</a:t>
                      </a:r>
                      <a:endParaRPr lang="zh-CN" sz="1800" kern="100">
                        <a:solidFill>
                          <a:srgbClr val="000000"/>
                        </a:solidFill>
                        <a:latin typeface="Times New Roman" pitchFamily="18" charset="0"/>
                        <a:ea typeface="微软雅黑" pitchFamily="34" charset="-122"/>
                        <a:cs typeface="Times New Roman" pitchFamily="18" charset="0"/>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a:solidFill>
                            <a:srgbClr val="000000"/>
                          </a:solidFill>
                          <a:latin typeface="Times New Roman" pitchFamily="18" charset="0"/>
                          <a:ea typeface="微软雅黑" pitchFamily="34" charset="-122"/>
                          <a:cs typeface="Times New Roman" pitchFamily="18" charset="0"/>
                        </a:rPr>
                        <a:t>6</a:t>
                      </a:r>
                      <a:endParaRPr lang="zh-CN" sz="1800" kern="100">
                        <a:solidFill>
                          <a:srgbClr val="000000"/>
                        </a:solidFill>
                        <a:latin typeface="Times New Roman" pitchFamily="18" charset="0"/>
                        <a:ea typeface="微软雅黑" pitchFamily="34" charset="-122"/>
                        <a:cs typeface="Times New Roman" pitchFamily="18" charset="0"/>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zh-CN" sz="1800" kern="100">
                          <a:solidFill>
                            <a:srgbClr val="000000"/>
                          </a:solidFill>
                          <a:latin typeface="Times New Roman" pitchFamily="18" charset="0"/>
                          <a:ea typeface="微软雅黑" pitchFamily="34" charset="-122"/>
                          <a:cs typeface="Times New Roman" pitchFamily="18" charset="0"/>
                        </a:rPr>
                        <a:t>…</a:t>
                      </a: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dirty="0">
                          <a:solidFill>
                            <a:srgbClr val="000000"/>
                          </a:solidFill>
                          <a:latin typeface="Times New Roman" pitchFamily="18" charset="0"/>
                          <a:ea typeface="微软雅黑" pitchFamily="34" charset="-122"/>
                          <a:cs typeface="Times New Roman" pitchFamily="18" charset="0"/>
                        </a:rPr>
                        <a:t>0</a:t>
                      </a:r>
                      <a:r>
                        <a:rPr lang="zh-CN" sz="1800" kern="100" dirty="0">
                          <a:solidFill>
                            <a:srgbClr val="000000"/>
                          </a:solidFill>
                          <a:latin typeface="Times New Roman" pitchFamily="18" charset="0"/>
                          <a:ea typeface="微软雅黑" pitchFamily="34" charset="-122"/>
                          <a:cs typeface="Times New Roman" pitchFamily="18" charset="0"/>
                        </a:rPr>
                        <a:t>≤橘子数</a:t>
                      </a:r>
                      <a:r>
                        <a:rPr lang="en-US" sz="1800" kern="100" dirty="0">
                          <a:solidFill>
                            <a:srgbClr val="000000"/>
                          </a:solidFill>
                          <a:latin typeface="Times New Roman" pitchFamily="18" charset="0"/>
                          <a:ea typeface="微软雅黑" pitchFamily="34" charset="-122"/>
                          <a:cs typeface="Times New Roman" pitchFamily="18" charset="0"/>
                        </a:rPr>
                        <a:t>&lt;3</a:t>
                      </a:r>
                      <a:endParaRPr lang="zh-CN" sz="1800" kern="100" dirty="0">
                        <a:solidFill>
                          <a:srgbClr val="000000"/>
                        </a:solidFill>
                        <a:latin typeface="Times New Roman" pitchFamily="18" charset="0"/>
                        <a:ea typeface="微软雅黑" pitchFamily="34" charset="-122"/>
                        <a:cs typeface="Times New Roman" pitchFamily="18" charset="0"/>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slide(fromBottom)">
                                      <p:cBhvr>
                                        <p:cTn id="36" dur="500"/>
                                        <p:tgtEl>
                                          <p:spTgt spid="11"/>
                                        </p:tgtEl>
                                      </p:cBhvr>
                                    </p:animEffect>
                                  </p:childTnLst>
                                </p:cTn>
                              </p:par>
                              <p:par>
                                <p:cTn id="37" presetID="12" presetClass="entr" presetSubtype="4"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slide(fromBottom)">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3"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4"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5"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3"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6"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7" cstate="print"/>
          <a:srcRect/>
          <a:stretch>
            <a:fillRect/>
          </a:stretch>
        </p:blipFill>
        <p:spPr bwMode="auto">
          <a:xfrm>
            <a:off x="5876925" y="4352925"/>
            <a:ext cx="800100" cy="790575"/>
          </a:xfrm>
          <a:prstGeom prst="rect">
            <a:avLst/>
          </a:prstGeom>
          <a:noFill/>
        </p:spPr>
      </p:pic>
    </p:spTree>
    <p:extLst>
      <p:ext uri="{BB962C8B-B14F-4D97-AF65-F5344CB8AC3E}">
        <p14:creationId xmlns:p14="http://schemas.microsoft.com/office/powerpoint/2010/main" xmlns="" val="1685245060"/>
      </p:ext>
    </p:extLst>
  </p:cSld>
  <p:clrMapOvr>
    <a:masterClrMapping/>
  </p:clrMapOvr>
  <mc:AlternateContent xmlns:mc="http://schemas.openxmlformats.org/markup-compatibility/2006">
    <mc:Choice xmlns:p14="http://schemas.microsoft.com/office/powerpoint/2010/main" xmlns=""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70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336696" y="464298"/>
            <a:ext cx="8490145" cy="900246"/>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第九章  不等式与不等式组</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354719" y="1904344"/>
            <a:ext cx="2474075"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r>
              <a:rPr lang="en-US" altLang="zh-CN" sz="3300" dirty="0" smtClean="0">
                <a:solidFill>
                  <a:schemeClr val="accent1"/>
                </a:solidFill>
              </a:rPr>
              <a:t>9.1</a:t>
            </a:r>
            <a:r>
              <a:rPr lang="zh-CN" altLang="en-US" sz="3300" dirty="0" smtClean="0">
                <a:solidFill>
                  <a:schemeClr val="accent1"/>
                </a:solidFill>
              </a:rPr>
              <a:t>　不等式</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 xmlns:p14="http://schemas.microsoft.com/office/powerpoint/2010/main" val="4000769042"/>
      </p:ext>
    </p:extLst>
  </p:cSld>
  <p:clrMapOvr>
    <a:masterClrMapping/>
  </p:clrMapOvr>
  <mc:AlternateContent xmlns:mc="http://schemas.openxmlformats.org/markup-compatibility/2006">
    <mc:Choice xmlns=""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53093" y="0"/>
            <a:ext cx="3515718"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45992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不等式的概念</a:t>
            </a:r>
          </a:p>
        </p:txBody>
      </p:sp>
      <p:sp>
        <p:nvSpPr>
          <p:cNvPr id="14" name="矩形 13"/>
          <p:cNvSpPr/>
          <p:nvPr/>
        </p:nvSpPr>
        <p:spPr>
          <a:xfrm>
            <a:off x="403869" y="1390734"/>
            <a:ext cx="7703127" cy="939873"/>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从图片中我们看到姚明的身高比小朋友高许多</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用不等式表示就是</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姚明的身高</a:t>
            </a:r>
            <a:r>
              <a:rPr lang="en-US" altLang="zh-CN" sz="2000" dirty="0" smtClean="0">
                <a:latin typeface="Times New Roman" pitchFamily="18" charset="0"/>
                <a:ea typeface="微软雅黑" pitchFamily="34" charset="-122"/>
                <a:cs typeface="Times New Roman" pitchFamily="18" charset="0"/>
              </a:rPr>
              <a:t>&gt;</a:t>
            </a:r>
            <a:r>
              <a:rPr lang="zh-CN" altLang="en-US" sz="2000" dirty="0" smtClean="0">
                <a:latin typeface="Times New Roman" pitchFamily="18" charset="0"/>
                <a:ea typeface="微软雅黑" pitchFamily="34" charset="-122"/>
                <a:cs typeface="Times New Roman" pitchFamily="18" charset="0"/>
              </a:rPr>
              <a:t>小朋友的身高</a:t>
            </a:r>
            <a:r>
              <a:rPr lang="en-US" altLang="zh-CN" sz="2000" dirty="0" smtClean="0">
                <a:latin typeface="Times New Roman" pitchFamily="18" charset="0"/>
                <a:ea typeface="微软雅黑" pitchFamily="34" charset="-122"/>
                <a:cs typeface="Times New Roman" pitchFamily="18" charset="0"/>
              </a:rPr>
              <a:t>.</a:t>
            </a:r>
          </a:p>
        </p:txBody>
      </p:sp>
      <p:pic>
        <p:nvPicPr>
          <p:cNvPr id="13" name="t302.jpg" descr="id:2147522240;FounderCES"/>
          <p:cNvPicPr/>
          <p:nvPr/>
        </p:nvPicPr>
        <p:blipFill>
          <a:blip r:embed="rId5"/>
          <a:stretch>
            <a:fillRect/>
          </a:stretch>
        </p:blipFill>
        <p:spPr>
          <a:xfrm>
            <a:off x="4207427" y="2145654"/>
            <a:ext cx="1328400" cy="24016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lide(fromBottom)">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53093" y="0"/>
            <a:ext cx="5579296"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53741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不等式的解及不等式的解集</a:t>
            </a:r>
          </a:p>
        </p:txBody>
      </p:sp>
      <p:sp>
        <p:nvSpPr>
          <p:cNvPr id="14" name="矩形 13"/>
          <p:cNvSpPr/>
          <p:nvPr/>
        </p:nvSpPr>
        <p:spPr>
          <a:xfrm>
            <a:off x="403869" y="1390734"/>
            <a:ext cx="7703127" cy="938014"/>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上图是乘坐公交车可以免票的身高范围</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身高小于</a:t>
            </a:r>
            <a:r>
              <a:rPr lang="en-US" altLang="zh-CN" sz="2000" dirty="0" smtClean="0">
                <a:latin typeface="Times New Roman" pitchFamily="18" charset="0"/>
                <a:ea typeface="微软雅黑" pitchFamily="34" charset="-122"/>
                <a:cs typeface="Times New Roman" pitchFamily="18" charset="0"/>
              </a:rPr>
              <a:t>1.2</a:t>
            </a:r>
            <a:r>
              <a:rPr lang="zh-CN" altLang="en-US" sz="2000" dirty="0" smtClean="0">
                <a:latin typeface="Times New Roman" pitchFamily="18" charset="0"/>
                <a:ea typeface="微软雅黑" pitchFamily="34" charset="-122"/>
                <a:cs typeface="Times New Roman" pitchFamily="18" charset="0"/>
              </a:rPr>
              <a:t>米的儿童可免票</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也就是身高小于</a:t>
            </a:r>
            <a:r>
              <a:rPr lang="en-US" altLang="zh-CN" sz="2000" dirty="0" smtClean="0">
                <a:latin typeface="Times New Roman" pitchFamily="18" charset="0"/>
                <a:ea typeface="微软雅黑" pitchFamily="34" charset="-122"/>
                <a:cs typeface="Times New Roman" pitchFamily="18" charset="0"/>
              </a:rPr>
              <a:t>1.2</a:t>
            </a:r>
            <a:r>
              <a:rPr lang="zh-CN" altLang="en-US" sz="2000" dirty="0" smtClean="0">
                <a:latin typeface="Times New Roman" pitchFamily="18" charset="0"/>
                <a:ea typeface="微软雅黑" pitchFamily="34" charset="-122"/>
                <a:cs typeface="Times New Roman" pitchFamily="18" charset="0"/>
              </a:rPr>
              <a:t>米的儿童都在免票范围内</a:t>
            </a:r>
            <a:r>
              <a:rPr lang="en-US" altLang="zh-CN" sz="2000" dirty="0" smtClean="0">
                <a:latin typeface="Times New Roman" pitchFamily="18" charset="0"/>
                <a:ea typeface="微软雅黑" pitchFamily="34" charset="-122"/>
                <a:cs typeface="Times New Roman" pitchFamily="18" charset="0"/>
              </a:rPr>
              <a:t>.</a:t>
            </a:r>
          </a:p>
        </p:txBody>
      </p:sp>
      <p:pic>
        <p:nvPicPr>
          <p:cNvPr id="12" name="t306.jpg" descr="id:2147522313;FounderCES"/>
          <p:cNvPicPr/>
          <p:nvPr/>
        </p:nvPicPr>
        <p:blipFill>
          <a:blip r:embed="rId5"/>
          <a:stretch>
            <a:fillRect/>
          </a:stretch>
        </p:blipFill>
        <p:spPr>
          <a:xfrm>
            <a:off x="3870049" y="2388665"/>
            <a:ext cx="1987054" cy="21215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slide(fromBottom)">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34521" y="998440"/>
            <a:ext cx="1050791" cy="423775"/>
          </a:xfrm>
          <a:prstGeom prst="rect">
            <a:avLst/>
          </a:prstGeom>
        </p:spPr>
      </p:pic>
      <p:grpSp>
        <p:nvGrpSpPr>
          <p:cNvPr id="2" name="组合 18"/>
          <p:cNvGrpSpPr/>
          <p:nvPr/>
        </p:nvGrpSpPr>
        <p:grpSpPr>
          <a:xfrm>
            <a:off x="253094" y="0"/>
            <a:ext cx="3552788"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45992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不等式的性质</a:t>
            </a:r>
          </a:p>
        </p:txBody>
      </p:sp>
      <p:sp>
        <p:nvSpPr>
          <p:cNvPr id="14" name="矩形 13"/>
          <p:cNvSpPr/>
          <p:nvPr/>
        </p:nvSpPr>
        <p:spPr>
          <a:xfrm>
            <a:off x="403869" y="1390734"/>
            <a:ext cx="7703127" cy="939873"/>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天平是不平衡的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如果对不平衡的天平两边同时加上或减去同样的质量或扩大相同的倍数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天平的倾斜方向不改变</a:t>
            </a:r>
            <a:r>
              <a:rPr lang="en-US" altLang="zh-CN" sz="2000" dirty="0" smtClean="0">
                <a:latin typeface="微软雅黑" pitchFamily="34" charset="-122"/>
                <a:ea typeface="微软雅黑" pitchFamily="34" charset="-122"/>
              </a:rPr>
              <a:t>.</a:t>
            </a:r>
          </a:p>
        </p:txBody>
      </p:sp>
      <p:pic>
        <p:nvPicPr>
          <p:cNvPr id="12" name="t309.jpg" descr="id:2147522434;FounderCES"/>
          <p:cNvPicPr/>
          <p:nvPr/>
        </p:nvPicPr>
        <p:blipFill>
          <a:blip r:embed="rId5">
            <a:clrChange>
              <a:clrFrom>
                <a:srgbClr val="FFFFFF"/>
              </a:clrFrom>
              <a:clrTo>
                <a:srgbClr val="FFFFFF">
                  <a:alpha val="0"/>
                </a:srgbClr>
              </a:clrTo>
            </a:clrChange>
          </a:blip>
          <a:stretch>
            <a:fillRect/>
          </a:stretch>
        </p:blipFill>
        <p:spPr>
          <a:xfrm>
            <a:off x="3844774" y="2684961"/>
            <a:ext cx="2111181" cy="14051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slide(fromBottom)">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336696" y="464298"/>
            <a:ext cx="8490145" cy="900246"/>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第九章  不等式与不等式组</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625670" y="2003198"/>
            <a:ext cx="4166846"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r>
              <a:rPr lang="en-US" altLang="zh-CN" sz="3300" dirty="0" smtClean="0">
                <a:solidFill>
                  <a:schemeClr val="accent1"/>
                </a:solidFill>
              </a:rPr>
              <a:t>9.2</a:t>
            </a:r>
            <a:r>
              <a:rPr lang="zh-CN" altLang="en-US" sz="3300" dirty="0" smtClean="0">
                <a:solidFill>
                  <a:schemeClr val="accent1"/>
                </a:solidFill>
              </a:rPr>
              <a:t>　一元一次不等式</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 xmlns:p14="http://schemas.microsoft.com/office/powerpoint/2010/main" val="4000769042"/>
      </p:ext>
    </p:extLst>
  </p:cSld>
  <p:clrMapOvr>
    <a:masterClrMapping/>
  </p:clrMapOvr>
  <mc:AlternateContent xmlns:mc="http://schemas.openxmlformats.org/markup-compatibility/2006">
    <mc:Choice xmlns=""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60468" y="998440"/>
            <a:ext cx="998897" cy="423775"/>
          </a:xfrm>
          <a:prstGeom prst="rect">
            <a:avLst/>
          </a:prstGeom>
        </p:spPr>
      </p:pic>
      <p:grpSp>
        <p:nvGrpSpPr>
          <p:cNvPr id="2" name="组合 18"/>
          <p:cNvGrpSpPr/>
          <p:nvPr/>
        </p:nvGrpSpPr>
        <p:grpSpPr>
          <a:xfrm>
            <a:off x="253093" y="0"/>
            <a:ext cx="4874961"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844916"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一元一次不等式的概念</a:t>
            </a:r>
          </a:p>
        </p:txBody>
      </p:sp>
      <p:sp>
        <p:nvSpPr>
          <p:cNvPr id="14" name="矩形 13"/>
          <p:cNvSpPr/>
          <p:nvPr/>
        </p:nvSpPr>
        <p:spPr>
          <a:xfrm>
            <a:off x="403869" y="1390734"/>
            <a:ext cx="7703127" cy="1454244"/>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某长方体容器长</a:t>
            </a:r>
            <a:r>
              <a:rPr lang="en-US" altLang="zh-CN" sz="2000" dirty="0" smtClean="0">
                <a:latin typeface="Times New Roman" pitchFamily="18" charset="0"/>
                <a:ea typeface="微软雅黑" pitchFamily="34" charset="-122"/>
                <a:cs typeface="Times New Roman" pitchFamily="18" charset="0"/>
              </a:rPr>
              <a:t>5 cm</a:t>
            </a:r>
            <a:r>
              <a:rPr lang="zh-CN" altLang="en-US" sz="2000" dirty="0" smtClean="0">
                <a:latin typeface="Times New Roman" pitchFamily="18" charset="0"/>
                <a:ea typeface="微软雅黑" pitchFamily="34" charset="-122"/>
                <a:cs typeface="Times New Roman" pitchFamily="18" charset="0"/>
              </a:rPr>
              <a:t>、宽</a:t>
            </a:r>
            <a:r>
              <a:rPr lang="en-US" altLang="zh-CN" sz="2000" dirty="0" smtClean="0">
                <a:latin typeface="Times New Roman" pitchFamily="18" charset="0"/>
                <a:ea typeface="微软雅黑" pitchFamily="34" charset="-122"/>
                <a:cs typeface="Times New Roman" pitchFamily="18" charset="0"/>
              </a:rPr>
              <a:t>3 cm</a:t>
            </a:r>
            <a:r>
              <a:rPr lang="zh-CN" altLang="en-US" sz="2000" dirty="0" smtClean="0">
                <a:latin typeface="Times New Roman" pitchFamily="18" charset="0"/>
                <a:ea typeface="微软雅黑" pitchFamily="34" charset="-122"/>
                <a:cs typeface="Times New Roman" pitchFamily="18" charset="0"/>
              </a:rPr>
              <a:t>、高</a:t>
            </a:r>
            <a:r>
              <a:rPr lang="en-US" altLang="zh-CN" sz="2000" dirty="0" smtClean="0">
                <a:latin typeface="Times New Roman" pitchFamily="18" charset="0"/>
                <a:ea typeface="微软雅黑" pitchFamily="34" charset="-122"/>
                <a:cs typeface="Times New Roman" pitchFamily="18" charset="0"/>
              </a:rPr>
              <a:t>10 cm,</a:t>
            </a:r>
            <a:r>
              <a:rPr lang="zh-CN" altLang="en-US" sz="2000" dirty="0" smtClean="0">
                <a:latin typeface="Times New Roman" pitchFamily="18" charset="0"/>
                <a:ea typeface="微软雅黑" pitchFamily="34" charset="-122"/>
                <a:cs typeface="Times New Roman" pitchFamily="18" charset="0"/>
              </a:rPr>
              <a:t>容器内原有水的高度为</a:t>
            </a:r>
            <a:r>
              <a:rPr lang="en-US" altLang="zh-CN" sz="2000" dirty="0" smtClean="0">
                <a:latin typeface="Times New Roman" pitchFamily="18" charset="0"/>
                <a:ea typeface="微软雅黑" pitchFamily="34" charset="-122"/>
                <a:cs typeface="Times New Roman" pitchFamily="18" charset="0"/>
              </a:rPr>
              <a:t>3 cm,</a:t>
            </a:r>
            <a:r>
              <a:rPr lang="zh-CN" altLang="en-US" sz="2000" dirty="0" smtClean="0">
                <a:latin typeface="Times New Roman" pitchFamily="18" charset="0"/>
                <a:ea typeface="微软雅黑" pitchFamily="34" charset="-122"/>
                <a:cs typeface="Times New Roman" pitchFamily="18" charset="0"/>
              </a:rPr>
              <a:t>现准备向容器内继续注水</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无溢出</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用</a:t>
            </a:r>
            <a:r>
              <a:rPr lang="en-US" altLang="zh-CN" sz="2000" i="1" dirty="0" smtClean="0">
                <a:latin typeface="Times New Roman" pitchFamily="18" charset="0"/>
                <a:ea typeface="微软雅黑" pitchFamily="34" charset="-122"/>
                <a:cs typeface="Times New Roman" pitchFamily="18" charset="0"/>
              </a:rPr>
              <a:t>V</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单位</a:t>
            </a:r>
            <a:r>
              <a:rPr lang="en-US" altLang="zh-CN" sz="2000" dirty="0" smtClean="0">
                <a:latin typeface="Times New Roman" pitchFamily="18" charset="0"/>
                <a:ea typeface="微软雅黑" pitchFamily="34" charset="-122"/>
                <a:cs typeface="Times New Roman" pitchFamily="18" charset="0"/>
              </a:rPr>
              <a:t>:cm</a:t>
            </a:r>
            <a:r>
              <a:rPr lang="en-US" altLang="zh-CN" sz="2000" baseline="30000" dirty="0" smtClean="0">
                <a:latin typeface="Times New Roman" pitchFamily="18" charset="0"/>
                <a:ea typeface="微软雅黑" pitchFamily="34" charset="-122"/>
                <a:cs typeface="Times New Roman" pitchFamily="18" charset="0"/>
              </a:rPr>
              <a:t>3</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表示新注入水的体积</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列出用</a:t>
            </a:r>
            <a:r>
              <a:rPr lang="en-US" altLang="zh-CN" sz="2000" dirty="0" smtClean="0">
                <a:latin typeface="Times New Roman" pitchFamily="18" charset="0"/>
                <a:ea typeface="微软雅黑" pitchFamily="34" charset="-122"/>
                <a:cs typeface="Times New Roman" pitchFamily="18" charset="0"/>
              </a:rPr>
              <a:t>V</a:t>
            </a:r>
            <a:r>
              <a:rPr lang="zh-CN" altLang="en-US" sz="2000" dirty="0" smtClean="0">
                <a:latin typeface="Times New Roman" pitchFamily="18" charset="0"/>
                <a:ea typeface="微软雅黑" pitchFamily="34" charset="-122"/>
                <a:cs typeface="Times New Roman" pitchFamily="18" charset="0"/>
              </a:rPr>
              <a:t>表示的不等式是</a:t>
            </a:r>
            <a:r>
              <a:rPr lang="en-US" altLang="zh-CN" sz="2000" dirty="0" smtClean="0">
                <a:latin typeface="Times New Roman" pitchFamily="18" charset="0"/>
                <a:ea typeface="微软雅黑" pitchFamily="34" charset="-122"/>
                <a:cs typeface="Times New Roman" pitchFamily="18" charset="0"/>
              </a:rPr>
              <a:t>45+</a:t>
            </a:r>
            <a:r>
              <a:rPr lang="en-US" altLang="zh-CN" sz="2000" i="1" dirty="0" smtClean="0">
                <a:latin typeface="Times New Roman" pitchFamily="18" charset="0"/>
                <a:ea typeface="微软雅黑" pitchFamily="34" charset="-122"/>
                <a:cs typeface="Times New Roman" pitchFamily="18" charset="0"/>
              </a:rPr>
              <a:t>V</a:t>
            </a:r>
            <a:r>
              <a:rPr lang="en-US" altLang="zh-CN" sz="2000" dirty="0" smtClean="0">
                <a:latin typeface="Times New Roman" pitchFamily="18" charset="0"/>
                <a:ea typeface="微软雅黑" pitchFamily="34" charset="-122"/>
                <a:cs typeface="Times New Roman" pitchFamily="18" charset="0"/>
              </a:rPr>
              <a:t>≤150,</a:t>
            </a:r>
            <a:r>
              <a:rPr lang="zh-CN" altLang="en-US" sz="2000" dirty="0" smtClean="0">
                <a:latin typeface="Times New Roman" pitchFamily="18" charset="0"/>
                <a:ea typeface="微软雅黑" pitchFamily="34" charset="-122"/>
                <a:cs typeface="Times New Roman" pitchFamily="18" charset="0"/>
              </a:rPr>
              <a:t>它就是一个一元一次不等式</a:t>
            </a:r>
            <a:r>
              <a:rPr lang="en-US" altLang="zh-CN" sz="2000" dirty="0" smtClean="0">
                <a:latin typeface="Times New Roman" pitchFamily="18" charset="0"/>
                <a:ea typeface="微软雅黑" pitchFamily="34" charset="-122"/>
                <a:cs typeface="Times New Roman" pitchFamily="18" charset="0"/>
              </a:rPr>
              <a:t>.</a:t>
            </a:r>
          </a:p>
        </p:txBody>
      </p:sp>
      <p:pic>
        <p:nvPicPr>
          <p:cNvPr id="11" name="t315.jpg" descr="id:2147522851;FounderCES"/>
          <p:cNvPicPr/>
          <p:nvPr/>
        </p:nvPicPr>
        <p:blipFill>
          <a:blip r:embed="rId5">
            <a:clrChange>
              <a:clrFrom>
                <a:srgbClr val="FFFFFF"/>
              </a:clrFrom>
              <a:clrTo>
                <a:srgbClr val="FFFFFF">
                  <a:alpha val="0"/>
                </a:srgbClr>
              </a:clrTo>
            </a:clrChange>
          </a:blip>
          <a:stretch>
            <a:fillRect/>
          </a:stretch>
        </p:blipFill>
        <p:spPr>
          <a:xfrm>
            <a:off x="3877492" y="2836389"/>
            <a:ext cx="1806616" cy="18468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slide(fromBottom)">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2"/>
            <a:ext cx="1111038" cy="448072"/>
          </a:xfrm>
          <a:prstGeom prst="rect">
            <a:avLst/>
          </a:prstGeom>
        </p:spPr>
      </p:pic>
      <p:grpSp>
        <p:nvGrpSpPr>
          <p:cNvPr id="2" name="组合 18"/>
          <p:cNvGrpSpPr/>
          <p:nvPr/>
        </p:nvGrpSpPr>
        <p:grpSpPr>
          <a:xfrm>
            <a:off x="290163" y="0"/>
            <a:ext cx="4813178"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844916"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一元一次不等式的解法</a:t>
            </a:r>
          </a:p>
        </p:txBody>
      </p:sp>
      <p:sp>
        <p:nvSpPr>
          <p:cNvPr id="14" name="矩形 13"/>
          <p:cNvSpPr/>
          <p:nvPr/>
        </p:nvSpPr>
        <p:spPr>
          <a:xfrm>
            <a:off x="403869" y="1390734"/>
            <a:ext cx="7703127" cy="1861343"/>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有一次</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鲁班的手不慎被一片小草叶子割破了</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他发现小草叶子的边缘布满了密集的小齿</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于是便产生联想</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根据小草叶子的结构发明了锯子</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鲁班在这里就运用了“类比”的思想</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学习一元一次不等式的解法时</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也可以类比一元一次方程的解法进行学习</a:t>
            </a:r>
            <a:r>
              <a:rPr lang="en-US" altLang="zh-CN" sz="2000" dirty="0" smtClean="0">
                <a:latin typeface="Times New Roman" pitchFamily="18" charset="0"/>
                <a:ea typeface="微软雅黑" pitchFamily="34" charset="-122"/>
                <a:cs typeface="Times New Roman" pitchFamily="18" charset="0"/>
              </a:rPr>
              <a:t>.</a:t>
            </a:r>
          </a:p>
        </p:txBody>
      </p:sp>
      <p:pic>
        <p:nvPicPr>
          <p:cNvPr id="13" name="t316.jpg" descr="id:2147522938;FounderCES"/>
          <p:cNvPicPr/>
          <p:nvPr/>
        </p:nvPicPr>
        <p:blipFill>
          <a:blip r:embed="rId5">
            <a:clrChange>
              <a:clrFrom>
                <a:srgbClr val="FFFFFF"/>
              </a:clrFrom>
              <a:clrTo>
                <a:srgbClr val="FFFFFF">
                  <a:alpha val="0"/>
                </a:srgbClr>
              </a:clrTo>
            </a:clrChange>
          </a:blip>
          <a:stretch>
            <a:fillRect/>
          </a:stretch>
        </p:blipFill>
        <p:spPr>
          <a:xfrm>
            <a:off x="4120476" y="3241282"/>
            <a:ext cx="1464777" cy="13801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lide(fromBottom)">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34522" y="986292"/>
            <a:ext cx="1050788" cy="448072"/>
          </a:xfrm>
          <a:prstGeom prst="rect">
            <a:avLst/>
          </a:prstGeom>
        </p:spPr>
      </p:pic>
      <p:grpSp>
        <p:nvGrpSpPr>
          <p:cNvPr id="2" name="组合 18"/>
          <p:cNvGrpSpPr/>
          <p:nvPr/>
        </p:nvGrpSpPr>
        <p:grpSpPr>
          <a:xfrm>
            <a:off x="290163" y="0"/>
            <a:ext cx="4813178"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844916"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一元一次不等式的解法</a:t>
            </a:r>
          </a:p>
        </p:txBody>
      </p:sp>
      <p:sp>
        <p:nvSpPr>
          <p:cNvPr id="14" name="矩形 13"/>
          <p:cNvSpPr/>
          <p:nvPr/>
        </p:nvSpPr>
        <p:spPr>
          <a:xfrm>
            <a:off x="403869" y="1390734"/>
            <a:ext cx="7703127" cy="1861343"/>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解一元一次不等式</a:t>
            </a:r>
            <a:r>
              <a:rPr lang="en-US" altLang="zh-CN" sz="2000" dirty="0" smtClean="0">
                <a:latin typeface="Times New Roman" pitchFamily="18" charset="0"/>
                <a:ea typeface="微软雅黑" pitchFamily="34" charset="-122"/>
                <a:cs typeface="Times New Roman" pitchFamily="18" charset="0"/>
              </a:rPr>
              <a:t>,</a:t>
            </a:r>
          </a:p>
          <a:p>
            <a:pPr>
              <a:lnSpc>
                <a:spcPct val="150000"/>
              </a:lnSpc>
            </a:pPr>
            <a:r>
              <a:rPr lang="zh-CN" altLang="en-US" sz="2000" dirty="0" smtClean="0">
                <a:latin typeface="Times New Roman" pitchFamily="18" charset="0"/>
                <a:ea typeface="微软雅黑" pitchFamily="34" charset="-122"/>
                <a:cs typeface="Times New Roman" pitchFamily="18" charset="0"/>
              </a:rPr>
              <a:t>去分母后去括号</a:t>
            </a:r>
            <a:r>
              <a:rPr lang="en-US" altLang="zh-CN" sz="2000" dirty="0" smtClean="0">
                <a:latin typeface="Times New Roman" pitchFamily="18" charset="0"/>
                <a:ea typeface="微软雅黑" pitchFamily="34" charset="-122"/>
                <a:cs typeface="Times New Roman" pitchFamily="18" charset="0"/>
              </a:rPr>
              <a:t>,</a:t>
            </a:r>
          </a:p>
          <a:p>
            <a:pPr>
              <a:lnSpc>
                <a:spcPct val="150000"/>
              </a:lnSpc>
            </a:pPr>
            <a:r>
              <a:rPr lang="zh-CN" altLang="en-US" sz="2000" dirty="0" smtClean="0">
                <a:latin typeface="Times New Roman" pitchFamily="18" charset="0"/>
                <a:ea typeface="微软雅黑" pitchFamily="34" charset="-122"/>
                <a:cs typeface="Times New Roman" pitchFamily="18" charset="0"/>
              </a:rPr>
              <a:t>移项紧接合并同类项</a:t>
            </a:r>
            <a:r>
              <a:rPr lang="en-US" altLang="zh-CN" sz="2000" dirty="0" smtClean="0">
                <a:latin typeface="Times New Roman" pitchFamily="18" charset="0"/>
                <a:ea typeface="微软雅黑" pitchFamily="34" charset="-122"/>
                <a:cs typeface="Times New Roman" pitchFamily="18" charset="0"/>
              </a:rPr>
              <a:t>,</a:t>
            </a:r>
          </a:p>
          <a:p>
            <a:pPr>
              <a:lnSpc>
                <a:spcPct val="150000"/>
              </a:lnSpc>
            </a:pPr>
            <a:r>
              <a:rPr lang="zh-CN" altLang="en-US" sz="2000" dirty="0" smtClean="0">
                <a:latin typeface="Times New Roman" pitchFamily="18" charset="0"/>
                <a:ea typeface="微软雅黑" pitchFamily="34" charset="-122"/>
                <a:cs typeface="Times New Roman" pitchFamily="18" charset="0"/>
              </a:rPr>
              <a:t>系数化</a:t>
            </a:r>
            <a:r>
              <a:rPr lang="en-US" altLang="zh-CN" sz="2000" dirty="0" smtClean="0">
                <a:latin typeface="Times New Roman" pitchFamily="18" charset="0"/>
                <a:ea typeface="微软雅黑" pitchFamily="34" charset="-122"/>
                <a:cs typeface="Times New Roman" pitchFamily="18" charset="0"/>
              </a:rPr>
              <a:t>1</a:t>
            </a:r>
            <a:r>
              <a:rPr lang="zh-CN" altLang="en-US" sz="2000" dirty="0" smtClean="0">
                <a:latin typeface="Times New Roman" pitchFamily="18" charset="0"/>
                <a:ea typeface="微软雅黑" pitchFamily="34" charset="-122"/>
                <a:cs typeface="Times New Roman" pitchFamily="18" charset="0"/>
              </a:rPr>
              <a:t>最关键</a:t>
            </a:r>
            <a:r>
              <a:rPr lang="en-US" altLang="zh-CN" sz="2000" dirty="0" smtClean="0">
                <a:latin typeface="Times New Roman" pitchFamily="18" charset="0"/>
                <a:ea typeface="微软雅黑" pitchFamily="34" charset="-122"/>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4087</TotalTime>
  <Words>717</Words>
  <Application>Microsoft Office PowerPoint</Application>
  <PresentationFormat>全屏显示(16:9)</PresentationFormat>
  <Paragraphs>53</Paragraphs>
  <Slides>16</Slides>
  <Notes>5</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Manager>唐华</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教学设计</dc:subject>
  <dc:creator>th8154</dc:creator>
  <cp:lastModifiedBy>admin</cp:lastModifiedBy>
  <cp:revision>1541</cp:revision>
  <dcterms:created xsi:type="dcterms:W3CDTF">2015-03-10T09:38:31Z</dcterms:created>
  <dcterms:modified xsi:type="dcterms:W3CDTF">2021-09-06T07:41:22Z</dcterms:modified>
</cp:coreProperties>
</file>