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400" r:id="rId2"/>
    <p:sldId id="401" r:id="rId3"/>
    <p:sldId id="414" r:id="rId4"/>
    <p:sldId id="413" r:id="rId5"/>
    <p:sldId id="363" r:id="rId6"/>
    <p:sldId id="483" r:id="rId7"/>
    <p:sldId id="432" r:id="rId8"/>
    <p:sldId id="415" r:id="rId9"/>
    <p:sldId id="484" r:id="rId10"/>
    <p:sldId id="485" r:id="rId11"/>
    <p:sldId id="418" r:id="rId12"/>
    <p:sldId id="486" r:id="rId13"/>
    <p:sldId id="420" r:id="rId14"/>
    <p:sldId id="487" r:id="rId15"/>
    <p:sldId id="488" r:id="rId16"/>
    <p:sldId id="489" r:id="rId17"/>
    <p:sldId id="314" r:id="rId18"/>
    <p:sldId id="480" r:id="rId19"/>
    <p:sldId id="491" r:id="rId20"/>
    <p:sldId id="490" r:id="rId21"/>
    <p:sldId id="473" r:id="rId22"/>
    <p:sldId id="422" r:id="rId23"/>
    <p:sldId id="478" r:id="rId24"/>
    <p:sldId id="481" r:id="rId25"/>
    <p:sldId id="492" r:id="rId26"/>
    <p:sldId id="493" r:id="rId27"/>
    <p:sldId id="494" r:id="rId28"/>
    <p:sldId id="495" r:id="rId29"/>
    <p:sldId id="496" r:id="rId30"/>
    <p:sldId id="497" r:id="rId31"/>
    <p:sldId id="498" r:id="rId32"/>
    <p:sldId id="499" r:id="rId33"/>
    <p:sldId id="500" r:id="rId34"/>
    <p:sldId id="501" r:id="rId35"/>
    <p:sldId id="502" r:id="rId36"/>
    <p:sldId id="503" r:id="rId37"/>
    <p:sldId id="504" r:id="rId38"/>
    <p:sldId id="505" r:id="rId39"/>
    <p:sldId id="506" r:id="rId40"/>
    <p:sldId id="507" r:id="rId41"/>
    <p:sldId id="508" r:id="rId42"/>
    <p:sldId id="509" r:id="rId43"/>
    <p:sldId id="510" r:id="rId44"/>
    <p:sldId id="511" r:id="rId45"/>
    <p:sldId id="512" r:id="rId46"/>
    <p:sldId id="513" r:id="rId47"/>
    <p:sldId id="514" r:id="rId48"/>
    <p:sldId id="515" r:id="rId49"/>
    <p:sldId id="302" r:id="rId50"/>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025" autoAdjust="0"/>
    <p:restoredTop sz="99816" autoAdjust="0"/>
  </p:normalViewPr>
  <p:slideViewPr>
    <p:cSldViewPr snapToGrid="0" showGuides="1">
      <p:cViewPr varScale="1">
        <p:scale>
          <a:sx n="70" d="100"/>
          <a:sy n="70" d="100"/>
        </p:scale>
        <p:origin x="-96" y="-108"/>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2019/10/16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extLst>
      <p:ext uri="{BB962C8B-B14F-4D97-AF65-F5344CB8AC3E}">
        <p14:creationId xmlns="" xmlns:p14="http://schemas.microsoft.com/office/powerpoint/2010/main" val="428578372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extLst>
      <p:ext uri="{BB962C8B-B14F-4D97-AF65-F5344CB8AC3E}">
        <p14:creationId xmlns:p14="http://schemas.microsoft.com/office/powerpoint/2010/main" xmlns="" val="3035247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10</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27</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32</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38</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49</a:t>
            </a:fld>
            <a:endParaRPr lang="zh-CN" altLang="en-US"/>
          </a:p>
        </p:txBody>
      </p:sp>
    </p:spTree>
    <p:extLst>
      <p:ext uri="{BB962C8B-B14F-4D97-AF65-F5344CB8AC3E}">
        <p14:creationId xmlns="" xmlns:p14="http://schemas.microsoft.com/office/powerpoint/2010/main" val="234559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0059880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7781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308796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91800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536864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536864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 xmlns:p14="http://schemas.microsoft.com/office/powerpoint/2010/main"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2.jpeg"/><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2.jpe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5.png"/><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544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新课标人教版</a:t>
                </a:r>
                <a:r>
                  <a:rPr lang="en-US" altLang="zh-CN" dirty="0" smtClean="0">
                    <a:solidFill>
                      <a:schemeClr val="accent3"/>
                    </a:solidFill>
                  </a:rPr>
                  <a:t>·</a:t>
                </a:r>
                <a:r>
                  <a:rPr lang="zh-CN" altLang="en-US" dirty="0" smtClean="0">
                    <a:solidFill>
                      <a:srgbClr val="319095"/>
                    </a:solidFill>
                  </a:rPr>
                  <a:t>数学</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九年级下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extLst>
      <p:ext uri="{BB962C8B-B14F-4D97-AF65-F5344CB8AC3E}">
        <p14:creationId xmlns:p14="http://schemas.microsoft.com/office/powerpoint/2010/main" xmlns="" val="252640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615397" y="552797"/>
            <a:ext cx="5707332"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第二十七章  相似</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242158" y="1777370"/>
            <a:ext cx="5232843" cy="1084912"/>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27.2</a:t>
            </a:r>
            <a:r>
              <a:rPr lang="zh-CN" altLang="en-US" sz="3300" dirty="0" smtClean="0">
                <a:solidFill>
                  <a:schemeClr val="accent1"/>
                </a:solidFill>
              </a:rPr>
              <a:t>　相似三角形</a:t>
            </a:r>
          </a:p>
          <a:p>
            <a:pPr algn="ctr"/>
            <a:r>
              <a:rPr lang="en-US" altLang="zh-CN" sz="3300" dirty="0" smtClean="0">
                <a:solidFill>
                  <a:schemeClr val="accent1"/>
                </a:solidFill>
              </a:rPr>
              <a:t>27.2.1</a:t>
            </a:r>
            <a:r>
              <a:rPr lang="zh-CN" altLang="en-US" sz="3300" dirty="0" smtClean="0">
                <a:solidFill>
                  <a:schemeClr val="accent1"/>
                </a:solidFill>
              </a:rPr>
              <a:t>　相似三角形的判定</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31886" y="1112413"/>
            <a:ext cx="1231012" cy="496457"/>
          </a:xfrm>
          <a:prstGeom prst="rect">
            <a:avLst/>
          </a:prstGeom>
        </p:spPr>
      </p:pic>
      <p:grpSp>
        <p:nvGrpSpPr>
          <p:cNvPr id="2" name="组合 18"/>
          <p:cNvGrpSpPr/>
          <p:nvPr/>
        </p:nvGrpSpPr>
        <p:grpSpPr>
          <a:xfrm>
            <a:off x="253092" y="0"/>
            <a:ext cx="414148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49827"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相似三角形的概念</a:t>
            </a:r>
          </a:p>
        </p:txBody>
      </p:sp>
      <p:sp>
        <p:nvSpPr>
          <p:cNvPr id="14" name="矩形 13"/>
          <p:cNvSpPr/>
          <p:nvPr/>
        </p:nvSpPr>
        <p:spPr>
          <a:xfrm>
            <a:off x="736979" y="1749875"/>
            <a:ext cx="4995082"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用放大镜观察三角形插图</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我们发现三角形的形状没有发生改变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但是看到的三角形明显大于原三角形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因此通过放大镜看到的三角形与原三角形相似</a:t>
            </a:r>
            <a:r>
              <a:rPr lang="en-US" altLang="zh-CN" sz="2000" dirty="0" smtClean="0">
                <a:latin typeface="微软雅黑" pitchFamily="34" charset="-122"/>
                <a:ea typeface="微软雅黑" pitchFamily="34" charset="-122"/>
              </a:rPr>
              <a:t>.</a:t>
            </a:r>
          </a:p>
        </p:txBody>
      </p:sp>
      <p:pic>
        <p:nvPicPr>
          <p:cNvPr id="15" name="HSS278.EPS" descr="id:2147510143;FounderCES"/>
          <p:cNvPicPr/>
          <p:nvPr/>
        </p:nvPicPr>
        <p:blipFill>
          <a:blip r:embed="rId5">
            <a:clrChange>
              <a:clrFrom>
                <a:srgbClr val="FFFFFF"/>
              </a:clrFrom>
              <a:clrTo>
                <a:srgbClr val="FFFFFF">
                  <a:alpha val="0"/>
                </a:srgbClr>
              </a:clrTo>
            </a:clrChange>
          </a:blip>
          <a:stretch>
            <a:fillRect/>
          </a:stretch>
        </p:blipFill>
        <p:spPr>
          <a:xfrm>
            <a:off x="6123804" y="1731037"/>
            <a:ext cx="1750954" cy="1524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lide(fromBottom)">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45493" y="1112413"/>
            <a:ext cx="1203798" cy="496457"/>
          </a:xfrm>
          <a:prstGeom prst="rect">
            <a:avLst/>
          </a:prstGeom>
        </p:spPr>
      </p:pic>
      <p:grpSp>
        <p:nvGrpSpPr>
          <p:cNvPr id="2" name="组合 18"/>
          <p:cNvGrpSpPr/>
          <p:nvPr/>
        </p:nvGrpSpPr>
        <p:grpSpPr>
          <a:xfrm>
            <a:off x="253094" y="0"/>
            <a:ext cx="4277963"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49827"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相似三角形的概念</a:t>
            </a:r>
          </a:p>
        </p:txBody>
      </p:sp>
      <p:sp>
        <p:nvSpPr>
          <p:cNvPr id="14" name="矩形 13"/>
          <p:cNvSpPr/>
          <p:nvPr/>
        </p:nvSpPr>
        <p:spPr>
          <a:xfrm>
            <a:off x="1877772" y="2189013"/>
            <a:ext cx="5942838"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利用定义判定三角形相似</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486457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477556" y="1119306"/>
            <a:ext cx="1290332" cy="52038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39607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平行线分线段成比例</a:t>
            </a:r>
          </a:p>
        </p:txBody>
      </p:sp>
      <p:sp>
        <p:nvSpPr>
          <p:cNvPr id="23" name="矩形 22"/>
          <p:cNvSpPr/>
          <p:nvPr/>
        </p:nvSpPr>
        <p:spPr>
          <a:xfrm>
            <a:off x="663863" y="1500708"/>
            <a:ext cx="7988817"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数学课上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老师让每个同学拿一张横格纸</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然后在横格纸上任意画两条与横格线相交的直线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再要求同学们用刻度尺测量每一条直线被相邻横线截成的各线段长度有什么关系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结果大家都发现同一条直线被横格纸上截得的线段都是相等的</a:t>
            </a:r>
            <a:r>
              <a:rPr lang="en-US" altLang="zh-CN" sz="2000" dirty="0" smtClean="0">
                <a:latin typeface="微软雅黑" pitchFamily="34" charset="-122"/>
                <a:ea typeface="微软雅黑" pitchFamily="34" charset="-122"/>
              </a:rPr>
              <a:t>.</a:t>
            </a:r>
          </a:p>
        </p:txBody>
      </p:sp>
      <p:pic>
        <p:nvPicPr>
          <p:cNvPr id="11" name="R162.EPS" descr="id:2147510298;FounderCES"/>
          <p:cNvPicPr/>
          <p:nvPr/>
        </p:nvPicPr>
        <p:blipFill>
          <a:blip r:embed="rId4">
            <a:clrChange>
              <a:clrFrom>
                <a:srgbClr val="FFFFFF"/>
              </a:clrFrom>
              <a:clrTo>
                <a:srgbClr val="FFFFFF">
                  <a:alpha val="0"/>
                </a:srgbClr>
              </a:clrTo>
            </a:clrChange>
          </a:blip>
          <a:stretch>
            <a:fillRect/>
          </a:stretch>
        </p:blipFill>
        <p:spPr>
          <a:xfrm>
            <a:off x="3700654" y="3145967"/>
            <a:ext cx="1662915" cy="14281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486457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528002" y="1119306"/>
            <a:ext cx="1189439" cy="52038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39607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平行线分线段成比例</a:t>
            </a:r>
          </a:p>
        </p:txBody>
      </p:sp>
      <p:sp>
        <p:nvSpPr>
          <p:cNvPr id="23" name="矩形 22"/>
          <p:cNvSpPr/>
          <p:nvPr/>
        </p:nvSpPr>
        <p:spPr>
          <a:xfrm>
            <a:off x="663863" y="1500708"/>
            <a:ext cx="7988817" cy="1915909"/>
          </a:xfrm>
          <a:prstGeom prst="rect">
            <a:avLst/>
          </a:prstGeom>
        </p:spPr>
        <p:txBody>
          <a:bodyPr wrap="square" lIns="68580" tIns="34290" rIns="68580" bIns="34290">
            <a:spAutoFit/>
          </a:bodyPr>
          <a:lstStyle/>
          <a:p>
            <a:pPr>
              <a:lnSpc>
                <a:spcPct val="200000"/>
              </a:lnSpc>
            </a:pPr>
            <a:r>
              <a:rPr lang="zh-CN" altLang="en-US" sz="2000" dirty="0" smtClean="0">
                <a:latin typeface="微软雅黑" pitchFamily="34" charset="-122"/>
                <a:ea typeface="微软雅黑" pitchFamily="34" charset="-122"/>
              </a:rPr>
              <a:t>平行线分线段成比例基本事实的数学表达式有三种形式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其中          </a:t>
            </a:r>
            <a:r>
              <a:rPr lang="en-US" altLang="zh-CN" sz="2000" dirty="0" smtClean="0">
                <a:latin typeface="微软雅黑" pitchFamily="34" charset="-122"/>
                <a:ea typeface="微软雅黑" pitchFamily="34" charset="-122"/>
              </a:rPr>
              <a:t>=</a:t>
            </a:r>
          </a:p>
          <a:p>
            <a:pPr>
              <a:lnSpc>
                <a:spcPct val="200000"/>
              </a:lnSpc>
            </a:pPr>
            <a:r>
              <a:rPr lang="zh-CN" altLang="en-US" sz="2000" dirty="0" smtClean="0">
                <a:latin typeface="微软雅黑" pitchFamily="34" charset="-122"/>
                <a:ea typeface="微软雅黑" pitchFamily="34" charset="-122"/>
              </a:rPr>
              <a:t>可简记为“上比下等于上比下”</a:t>
            </a:r>
            <a:r>
              <a:rPr lang="en-US" altLang="zh-CN" sz="2000" dirty="0" smtClean="0">
                <a:latin typeface="微软雅黑" pitchFamily="34" charset="-122"/>
                <a:ea typeface="微软雅黑" pitchFamily="34" charset="-122"/>
              </a:rPr>
              <a:t>;           =         </a:t>
            </a:r>
            <a:r>
              <a:rPr lang="zh-CN" altLang="en-US" sz="2000" dirty="0" smtClean="0">
                <a:latin typeface="微软雅黑" pitchFamily="34" charset="-122"/>
                <a:ea typeface="微软雅黑" pitchFamily="34" charset="-122"/>
              </a:rPr>
              <a:t>可简记为“上比全等于上比全”</a:t>
            </a:r>
            <a:r>
              <a:rPr lang="en-US" altLang="zh-CN" sz="2000" dirty="0" smtClean="0">
                <a:latin typeface="微软雅黑" pitchFamily="34" charset="-122"/>
                <a:ea typeface="微软雅黑" pitchFamily="34" charset="-122"/>
              </a:rPr>
              <a:t>;            =          </a:t>
            </a:r>
            <a:r>
              <a:rPr lang="zh-CN" altLang="en-US" sz="2000" dirty="0" smtClean="0">
                <a:latin typeface="微软雅黑" pitchFamily="34" charset="-122"/>
                <a:ea typeface="微软雅黑" pitchFamily="34" charset="-122"/>
              </a:rPr>
              <a:t>可简记为“下比全等于下比全”</a:t>
            </a:r>
            <a:r>
              <a:rPr lang="en-US" altLang="zh-CN" sz="2000" dirty="0" smtClean="0">
                <a:latin typeface="微软雅黑" pitchFamily="34" charset="-122"/>
                <a:ea typeface="微软雅黑" pitchFamily="34" charset="-122"/>
              </a:rPr>
              <a:t>.</a:t>
            </a:r>
          </a:p>
        </p:txBody>
      </p:sp>
      <p:graphicFrame>
        <p:nvGraphicFramePr>
          <p:cNvPr id="12" name="表格 11"/>
          <p:cNvGraphicFramePr>
            <a:graphicFrameLocks noGrp="1"/>
          </p:cNvGraphicFramePr>
          <p:nvPr/>
        </p:nvGraphicFramePr>
        <p:xfrm>
          <a:off x="7466152" y="1538136"/>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algn="ctr"/>
                      <a:r>
                        <a:rPr lang="en-US" altLang="zh-CN" sz="1800" b="0" kern="1200" dirty="0" smtClean="0">
                          <a:solidFill>
                            <a:schemeClr val="tx1"/>
                          </a:solidFill>
                          <a:latin typeface="Times New Roman" pitchFamily="18" charset="0"/>
                          <a:ea typeface="微软雅黑" pitchFamily="34" charset="-122"/>
                          <a:cs typeface="Times New Roman" pitchFamily="18" charset="0"/>
                        </a:rPr>
                        <a:t>AB</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1800" b="0" kern="1200" dirty="0" smtClean="0">
                          <a:solidFill>
                            <a:schemeClr val="tx1"/>
                          </a:solidFill>
                          <a:latin typeface="Times New Roman" pitchFamily="18" charset="0"/>
                          <a:ea typeface="微软雅黑" pitchFamily="34" charset="-122"/>
                          <a:cs typeface="Times New Roman" pitchFamily="18" charset="0"/>
                        </a:rPr>
                        <a:t>BC</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13" name="表格 12"/>
          <p:cNvGraphicFramePr>
            <a:graphicFrameLocks noGrp="1"/>
          </p:cNvGraphicFramePr>
          <p:nvPr/>
        </p:nvGraphicFramePr>
        <p:xfrm>
          <a:off x="8336428" y="1535792"/>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DF</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EF</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18" name="表格 17"/>
          <p:cNvGraphicFramePr>
            <a:graphicFrameLocks noGrp="1"/>
          </p:cNvGraphicFramePr>
          <p:nvPr/>
        </p:nvGraphicFramePr>
        <p:xfrm>
          <a:off x="4515556" y="2135872"/>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AB</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AC</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19" name="表格 18"/>
          <p:cNvGraphicFramePr>
            <a:graphicFrameLocks noGrp="1"/>
          </p:cNvGraphicFramePr>
          <p:nvPr/>
        </p:nvGraphicFramePr>
        <p:xfrm>
          <a:off x="5457251" y="2166949"/>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DE</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DF</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20" name="表格 19"/>
          <p:cNvGraphicFramePr>
            <a:graphicFrameLocks noGrp="1"/>
          </p:cNvGraphicFramePr>
          <p:nvPr/>
        </p:nvGraphicFramePr>
        <p:xfrm>
          <a:off x="1929410" y="2728817"/>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BC</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AC</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22" name="表格 21"/>
          <p:cNvGraphicFramePr>
            <a:graphicFrameLocks noGrp="1"/>
          </p:cNvGraphicFramePr>
          <p:nvPr/>
        </p:nvGraphicFramePr>
        <p:xfrm>
          <a:off x="3033791" y="2744739"/>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EF</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DF</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par>
                                <p:cTn id="25" presetID="1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lide(fromBottom)">
                                      <p:cBhvr>
                                        <p:cTn id="27" dur="500"/>
                                        <p:tgtEl>
                                          <p:spTgt spid="13"/>
                                        </p:tgtEl>
                                      </p:cBhvr>
                                    </p:animEffect>
                                  </p:childTnLst>
                                </p:cTn>
                              </p:par>
                              <p:par>
                                <p:cTn id="28" presetID="12" presetClass="entr" presetSubtype="4"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slide(fromBottom)">
                                      <p:cBhvr>
                                        <p:cTn id="30" dur="500"/>
                                        <p:tgtEl>
                                          <p:spTgt spid="18"/>
                                        </p:tgtEl>
                                      </p:cBhvr>
                                    </p:animEffect>
                                  </p:childTnLst>
                                </p:cTn>
                              </p:par>
                              <p:par>
                                <p:cTn id="31" presetID="12" presetClass="entr" presetSubtype="4"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slide(fromBottom)">
                                      <p:cBhvr>
                                        <p:cTn id="33" dur="500"/>
                                        <p:tgtEl>
                                          <p:spTgt spid="19"/>
                                        </p:tgtEl>
                                      </p:cBhvr>
                                    </p:animEffect>
                                  </p:childTnLst>
                                </p:cTn>
                              </p:par>
                              <p:par>
                                <p:cTn id="34" presetID="12" presetClass="entr" presetSubtype="4"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slide(fromBottom)">
                                      <p:cBhvr>
                                        <p:cTn id="36" dur="500"/>
                                        <p:tgtEl>
                                          <p:spTgt spid="20"/>
                                        </p:tgtEl>
                                      </p:cBhvr>
                                    </p:animEffect>
                                  </p:childTnLst>
                                </p:cTn>
                              </p:par>
                              <p:par>
                                <p:cTn id="37" presetID="12" presetClass="entr" presetSubtype="4"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slide(fromBottom)">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33844" y="984187"/>
            <a:ext cx="1213981" cy="517660"/>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1283489" y="1640021"/>
            <a:ext cx="6195484"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a:t>
            </a:r>
            <a:r>
              <a:rPr lang="en-US" altLang="zh-CN" sz="2000" dirty="0" smtClean="0">
                <a:latin typeface="微软雅黑" pitchFamily="34" charset="-122"/>
                <a:ea typeface="微软雅黑" pitchFamily="34" charset="-122"/>
              </a:rPr>
              <a:t>l</a:t>
            </a:r>
            <a:r>
              <a:rPr lang="en-US" altLang="zh-CN" sz="2000" baseline="-25000" dirty="0" smtClean="0">
                <a:latin typeface="微软雅黑" pitchFamily="34" charset="-122"/>
                <a:ea typeface="微软雅黑" pitchFamily="34" charset="-122"/>
              </a:rPr>
              <a:t>3</a:t>
            </a:r>
            <a:r>
              <a:rPr lang="en-US" altLang="zh-CN" sz="2000" dirty="0" smtClean="0">
                <a:latin typeface="微软雅黑" pitchFamily="34" charset="-122"/>
                <a:ea typeface="微软雅黑" pitchFamily="34" charset="-122"/>
              </a:rPr>
              <a:t>//l</a:t>
            </a:r>
            <a:r>
              <a:rPr lang="en-US" altLang="zh-CN" sz="2000" baseline="-25000" dirty="0" smtClean="0">
                <a:latin typeface="微软雅黑" pitchFamily="34" charset="-122"/>
                <a:ea typeface="微软雅黑" pitchFamily="34" charset="-122"/>
              </a:rPr>
              <a:t>4</a:t>
            </a:r>
            <a:r>
              <a:rPr lang="en-US" altLang="zh-CN" sz="2000" dirty="0" smtClean="0">
                <a:latin typeface="微软雅黑" pitchFamily="34" charset="-122"/>
                <a:ea typeface="微软雅黑" pitchFamily="34" charset="-122"/>
              </a:rPr>
              <a:t> // l</a:t>
            </a:r>
            <a:r>
              <a:rPr lang="en-US" altLang="zh-CN" sz="2000" baseline="-25000" dirty="0" smtClean="0">
                <a:latin typeface="微软雅黑" pitchFamily="34" charset="-122"/>
                <a:ea typeface="微软雅黑" pitchFamily="34" charset="-122"/>
              </a:rPr>
              <a:t>5</a:t>
            </a:r>
            <a:r>
              <a:rPr lang="zh-CN" altLang="en-US" sz="2000" dirty="0" smtClean="0">
                <a:latin typeface="微软雅黑" pitchFamily="34" charset="-122"/>
                <a:ea typeface="微软雅黑" pitchFamily="34" charset="-122"/>
              </a:rPr>
              <a:t>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有          </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我们可以用面积法证明该结论</a:t>
            </a:r>
            <a:r>
              <a:rPr lang="en-US" altLang="zh-CN" sz="2000" dirty="0" smtClean="0">
                <a:latin typeface="微软雅黑" pitchFamily="34" charset="-122"/>
                <a:ea typeface="微软雅黑" pitchFamily="34" charset="-122"/>
              </a:rPr>
              <a:t>.</a:t>
            </a:r>
          </a:p>
        </p:txBody>
      </p:sp>
      <p:grpSp>
        <p:nvGrpSpPr>
          <p:cNvPr id="2" name="组合 11"/>
          <p:cNvGrpSpPr/>
          <p:nvPr/>
        </p:nvGrpSpPr>
        <p:grpSpPr>
          <a:xfrm>
            <a:off x="253093" y="0"/>
            <a:ext cx="4605510"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439607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平行线分线段成比例</a:t>
            </a:r>
          </a:p>
        </p:txBody>
      </p:sp>
      <p:pic>
        <p:nvPicPr>
          <p:cNvPr id="10" name="R165.EPS" descr="id:2147510319;FounderCES"/>
          <p:cNvPicPr/>
          <p:nvPr/>
        </p:nvPicPr>
        <p:blipFill>
          <a:blip r:embed="rId4">
            <a:clrChange>
              <a:clrFrom>
                <a:srgbClr val="FFFFFF"/>
              </a:clrFrom>
              <a:clrTo>
                <a:srgbClr val="FFFFFF">
                  <a:alpha val="0"/>
                </a:srgbClr>
              </a:clrTo>
            </a:clrChange>
          </a:blip>
          <a:stretch>
            <a:fillRect/>
          </a:stretch>
        </p:blipFill>
        <p:spPr>
          <a:xfrm>
            <a:off x="3978662" y="2279634"/>
            <a:ext cx="1794339" cy="2356992"/>
          </a:xfrm>
          <a:prstGeom prst="rect">
            <a:avLst/>
          </a:prstGeom>
        </p:spPr>
      </p:pic>
      <p:graphicFrame>
        <p:nvGraphicFramePr>
          <p:cNvPr id="12" name="表格 11"/>
          <p:cNvGraphicFramePr>
            <a:graphicFrameLocks noGrp="1"/>
          </p:cNvGraphicFramePr>
          <p:nvPr/>
        </p:nvGraphicFramePr>
        <p:xfrm>
          <a:off x="4398567" y="1557384"/>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AB</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BC</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18" name="表格 17"/>
          <p:cNvGraphicFramePr>
            <a:graphicFrameLocks noGrp="1"/>
          </p:cNvGraphicFramePr>
          <p:nvPr/>
        </p:nvGraphicFramePr>
        <p:xfrm>
          <a:off x="5369833" y="1573307"/>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DE</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EF</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par>
                                <p:cTn id="25" presetID="1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slide(fromBottom)">
                                      <p:cBhvr>
                                        <p:cTn id="27" dur="500"/>
                                        <p:tgtEl>
                                          <p:spTgt spid="12"/>
                                        </p:tgtEl>
                                      </p:cBhvr>
                                    </p:animEffect>
                                  </p:childTnLst>
                                </p:cTn>
                              </p:par>
                              <p:par>
                                <p:cTn id="28" presetID="12" presetClass="entr" presetSubtype="4"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slide(fromBottom)">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33844" y="984187"/>
            <a:ext cx="1213981" cy="517660"/>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1256194" y="1353418"/>
            <a:ext cx="6195484" cy="268535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证明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连接</a:t>
            </a:r>
            <a:r>
              <a:rPr lang="en-US" altLang="zh-CN" sz="2000" dirty="0" smtClean="0">
                <a:latin typeface="Times New Roman" pitchFamily="18" charset="0"/>
                <a:ea typeface="微软雅黑" pitchFamily="34" charset="-122"/>
                <a:cs typeface="Times New Roman" pitchFamily="18" charset="0"/>
              </a:rPr>
              <a:t>AE</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CE</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BD</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BF</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∵l</a:t>
            </a:r>
            <a:r>
              <a:rPr lang="en-US" altLang="zh-CN" sz="2000" baseline="-25000" dirty="0" smtClean="0">
                <a:latin typeface="微软雅黑" pitchFamily="34" charset="-122"/>
                <a:ea typeface="微软雅黑" pitchFamily="34" charset="-122"/>
              </a:rPr>
              <a:t>3</a:t>
            </a:r>
            <a:r>
              <a:rPr lang="en-US" altLang="zh-CN" sz="2000" dirty="0" smtClean="0">
                <a:latin typeface="微软雅黑" pitchFamily="34" charset="-122"/>
                <a:ea typeface="微软雅黑" pitchFamily="34" charset="-122"/>
              </a:rPr>
              <a:t> // l</a:t>
            </a:r>
            <a:r>
              <a:rPr lang="en-US" altLang="zh-CN" sz="2000" baseline="-25000" dirty="0" smtClean="0">
                <a:latin typeface="微软雅黑" pitchFamily="34" charset="-122"/>
                <a:ea typeface="微软雅黑" pitchFamily="34" charset="-122"/>
              </a:rPr>
              <a:t>4</a:t>
            </a:r>
            <a:r>
              <a:rPr lang="en-US" altLang="zh-CN" sz="2000" dirty="0" smtClean="0">
                <a:latin typeface="微软雅黑" pitchFamily="34" charset="-122"/>
                <a:ea typeface="微软雅黑" pitchFamily="34" charset="-122"/>
              </a:rPr>
              <a:t>,∴S</a:t>
            </a:r>
            <a:r>
              <a:rPr lang="en-US" altLang="zh-CN" sz="1800" baseline="-25000" dirty="0" smtClean="0">
                <a:latin typeface="微软雅黑" pitchFamily="34" charset="-122"/>
                <a:ea typeface="微软雅黑" pitchFamily="34" charset="-122"/>
              </a:rPr>
              <a:t>△</a:t>
            </a:r>
            <a:r>
              <a:rPr lang="en-US" altLang="zh-CN" sz="2000" baseline="-25000" dirty="0" smtClean="0">
                <a:latin typeface="微软雅黑" pitchFamily="34" charset="-122"/>
                <a:ea typeface="微软雅黑" pitchFamily="34" charset="-122"/>
              </a:rPr>
              <a:t>ABE</a:t>
            </a:r>
            <a:r>
              <a:rPr lang="en-US" altLang="zh-CN" sz="2000" dirty="0" smtClean="0">
                <a:latin typeface="微软雅黑" pitchFamily="34" charset="-122"/>
                <a:ea typeface="微软雅黑" pitchFamily="34" charset="-122"/>
              </a:rPr>
              <a:t>=S</a:t>
            </a:r>
            <a:r>
              <a:rPr lang="en-US" altLang="zh-CN" sz="1800" baseline="-25000" dirty="0" smtClean="0">
                <a:latin typeface="微软雅黑" pitchFamily="34" charset="-122"/>
                <a:ea typeface="微软雅黑" pitchFamily="34" charset="-122"/>
              </a:rPr>
              <a:t>△</a:t>
            </a:r>
            <a:r>
              <a:rPr lang="en-US" altLang="zh-CN" sz="2000" baseline="-25000" dirty="0" smtClean="0">
                <a:latin typeface="微软雅黑" pitchFamily="34" charset="-122"/>
                <a:ea typeface="微软雅黑" pitchFamily="34" charset="-122"/>
              </a:rPr>
              <a:t>BDE</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∵l</a:t>
            </a:r>
            <a:r>
              <a:rPr lang="en-US" altLang="zh-CN" sz="2000" baseline="-25000" dirty="0" smtClean="0">
                <a:latin typeface="微软雅黑" pitchFamily="34" charset="-122"/>
                <a:ea typeface="微软雅黑" pitchFamily="34" charset="-122"/>
              </a:rPr>
              <a:t>4 </a:t>
            </a:r>
            <a:r>
              <a:rPr lang="en-US" altLang="zh-CN" sz="2000" dirty="0" smtClean="0">
                <a:latin typeface="微软雅黑" pitchFamily="34" charset="-122"/>
                <a:ea typeface="微软雅黑" pitchFamily="34" charset="-122"/>
              </a:rPr>
              <a:t>// l</a:t>
            </a:r>
            <a:r>
              <a:rPr lang="en-US" altLang="zh-CN" sz="2000" baseline="-25000" dirty="0" smtClean="0">
                <a:latin typeface="微软雅黑" pitchFamily="34" charset="-122"/>
                <a:ea typeface="微软雅黑" pitchFamily="34" charset="-122"/>
              </a:rPr>
              <a:t>5</a:t>
            </a:r>
            <a:r>
              <a:rPr lang="en-US" altLang="zh-CN" sz="2000" dirty="0" smtClean="0">
                <a:latin typeface="微软雅黑" pitchFamily="34" charset="-122"/>
                <a:ea typeface="微软雅黑" pitchFamily="34" charset="-122"/>
              </a:rPr>
              <a:t>,∴S</a:t>
            </a:r>
            <a:r>
              <a:rPr lang="en-US" altLang="zh-CN" sz="1800" baseline="-25000" dirty="0" smtClean="0">
                <a:latin typeface="微软雅黑" pitchFamily="34" charset="-122"/>
                <a:ea typeface="微软雅黑" pitchFamily="34" charset="-122"/>
              </a:rPr>
              <a:t>△</a:t>
            </a:r>
            <a:r>
              <a:rPr lang="en-US" altLang="zh-CN" sz="2000" baseline="-25000" dirty="0" smtClean="0">
                <a:latin typeface="微软雅黑" pitchFamily="34" charset="-122"/>
                <a:ea typeface="微软雅黑" pitchFamily="34" charset="-122"/>
              </a:rPr>
              <a:t>BCE</a:t>
            </a:r>
            <a:r>
              <a:rPr lang="en-US" altLang="zh-CN" sz="2000" dirty="0" smtClean="0">
                <a:latin typeface="微软雅黑" pitchFamily="34" charset="-122"/>
                <a:ea typeface="微软雅黑" pitchFamily="34" charset="-122"/>
              </a:rPr>
              <a:t>=S</a:t>
            </a:r>
            <a:r>
              <a:rPr lang="en-US" altLang="zh-CN" sz="1800" baseline="-25000" dirty="0" smtClean="0">
                <a:latin typeface="微软雅黑" pitchFamily="34" charset="-122"/>
                <a:ea typeface="微软雅黑" pitchFamily="34" charset="-122"/>
              </a:rPr>
              <a:t>△</a:t>
            </a:r>
            <a:r>
              <a:rPr lang="en-US" altLang="zh-CN" sz="2000" baseline="-25000" dirty="0" smtClean="0">
                <a:latin typeface="微软雅黑" pitchFamily="34" charset="-122"/>
                <a:ea typeface="微软雅黑" pitchFamily="34" charset="-122"/>
              </a:rPr>
              <a:t>BEF</a:t>
            </a:r>
            <a:r>
              <a:rPr lang="en-US" altLang="zh-CN" sz="2000" dirty="0" smtClean="0">
                <a:latin typeface="微软雅黑" pitchFamily="34" charset="-122"/>
                <a:ea typeface="微软雅黑" pitchFamily="34" charset="-122"/>
              </a:rPr>
              <a:t>.</a:t>
            </a:r>
          </a:p>
          <a:p>
            <a:pPr>
              <a:lnSpc>
                <a:spcPct val="200000"/>
              </a:lnSpc>
            </a:pPr>
            <a:r>
              <a:rPr lang="zh-CN" altLang="en-US" sz="2000" dirty="0" smtClean="0">
                <a:latin typeface="微软雅黑" pitchFamily="34" charset="-122"/>
                <a:ea typeface="微软雅黑" pitchFamily="34" charset="-122"/>
              </a:rPr>
              <a:t>又∵           </a:t>
            </a:r>
            <a:r>
              <a:rPr lang="en-US" altLang="zh-CN" sz="2000" dirty="0" smtClean="0">
                <a:latin typeface="微软雅黑" pitchFamily="34" charset="-122"/>
                <a:ea typeface="微软雅黑" pitchFamily="34" charset="-122"/>
              </a:rPr>
              <a:t>=               ,               =              ,</a:t>
            </a:r>
          </a:p>
          <a:p>
            <a:pPr>
              <a:lnSpc>
                <a:spcPct val="200000"/>
              </a:lnSpc>
            </a:pPr>
            <a:r>
              <a:rPr lang="en-US" altLang="zh-CN" sz="2000" dirty="0" smtClean="0">
                <a:latin typeface="微软雅黑" pitchFamily="34" charset="-122"/>
                <a:ea typeface="微软雅黑" pitchFamily="34" charset="-122"/>
              </a:rPr>
              <a:t>∴            =            .</a:t>
            </a:r>
          </a:p>
        </p:txBody>
      </p:sp>
      <p:grpSp>
        <p:nvGrpSpPr>
          <p:cNvPr id="2" name="组合 11"/>
          <p:cNvGrpSpPr/>
          <p:nvPr/>
        </p:nvGrpSpPr>
        <p:grpSpPr>
          <a:xfrm>
            <a:off x="253093" y="0"/>
            <a:ext cx="4605510"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439607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平行线分线段成比例</a:t>
            </a:r>
          </a:p>
        </p:txBody>
      </p:sp>
      <p:graphicFrame>
        <p:nvGraphicFramePr>
          <p:cNvPr id="12" name="表格 11"/>
          <p:cNvGraphicFramePr>
            <a:graphicFrameLocks noGrp="1"/>
          </p:cNvGraphicFramePr>
          <p:nvPr/>
        </p:nvGraphicFramePr>
        <p:xfrm>
          <a:off x="1928323" y="2772037"/>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algn="ctr"/>
                      <a:r>
                        <a:rPr lang="en-US" altLang="zh-CN" sz="1800" b="0" kern="1200" dirty="0" smtClean="0">
                          <a:solidFill>
                            <a:schemeClr val="tx1"/>
                          </a:solidFill>
                          <a:latin typeface="Times New Roman" pitchFamily="18" charset="0"/>
                          <a:ea typeface="微软雅黑" pitchFamily="34" charset="-122"/>
                          <a:cs typeface="Times New Roman" pitchFamily="18" charset="0"/>
                        </a:rPr>
                        <a:t>AB</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1800" b="0" kern="1200" dirty="0" smtClean="0">
                          <a:solidFill>
                            <a:schemeClr val="tx1"/>
                          </a:solidFill>
                          <a:latin typeface="Times New Roman" pitchFamily="18" charset="0"/>
                          <a:ea typeface="微软雅黑" pitchFamily="34" charset="-122"/>
                          <a:cs typeface="Times New Roman" pitchFamily="18" charset="0"/>
                        </a:rPr>
                        <a:t>BC</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18" name="表格 17"/>
          <p:cNvGraphicFramePr>
            <a:graphicFrameLocks noGrp="1"/>
          </p:cNvGraphicFramePr>
          <p:nvPr/>
        </p:nvGraphicFramePr>
        <p:xfrm>
          <a:off x="2913234" y="2772037"/>
          <a:ext cx="900430" cy="741680"/>
        </p:xfrm>
        <a:graphic>
          <a:graphicData uri="http://schemas.openxmlformats.org/drawingml/2006/table">
            <a:tbl>
              <a:tblPr firstRow="1" bandRow="1">
                <a:tableStyleId>{5C22544A-7EE6-4342-B048-85BDC9FD1C3A}</a:tableStyleId>
              </a:tblPr>
              <a:tblGrid>
                <a:gridCol w="900430"/>
              </a:tblGrid>
              <a:tr h="370840">
                <a:tc>
                  <a:txBody>
                    <a:bodyPr/>
                    <a:lstStyle/>
                    <a:p>
                      <a:pPr algn="ctr"/>
                      <a:r>
                        <a:rPr lang="en-US" altLang="zh-CN" sz="1800" b="0" kern="1200" dirty="0" smtClean="0">
                          <a:solidFill>
                            <a:schemeClr val="tx1"/>
                          </a:solidFill>
                          <a:latin typeface="微软雅黑" pitchFamily="34" charset="-122"/>
                          <a:ea typeface="微软雅黑" pitchFamily="34" charset="-122"/>
                          <a:cs typeface="+mn-cs"/>
                        </a:rPr>
                        <a:t>S</a:t>
                      </a:r>
                      <a:r>
                        <a:rPr lang="en-US" altLang="zh-CN" sz="1800" b="0" kern="1200" baseline="-25000" dirty="0" smtClean="0">
                          <a:solidFill>
                            <a:schemeClr val="tx1"/>
                          </a:solidFill>
                          <a:latin typeface="微软雅黑" pitchFamily="34" charset="-122"/>
                          <a:ea typeface="微软雅黑" pitchFamily="34" charset="-122"/>
                          <a:cs typeface="+mn-cs"/>
                        </a:rPr>
                        <a:t>△ABE</a:t>
                      </a:r>
                      <a:endParaRPr lang="zh-CN" altLang="en-US" sz="1800" b="0" kern="1200" baseline="-25000" dirty="0" smtClean="0">
                        <a:solidFill>
                          <a:schemeClr val="tx1"/>
                        </a:solidFill>
                        <a:latin typeface="微软雅黑" pitchFamily="34" charset="-122"/>
                        <a:ea typeface="微软雅黑" pitchFamily="34" charset="-122"/>
                        <a:cs typeface="+mn-cs"/>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1800" b="0" kern="1200" dirty="0" smtClean="0">
                          <a:solidFill>
                            <a:schemeClr val="tx1"/>
                          </a:solidFill>
                          <a:latin typeface="微软雅黑" pitchFamily="34" charset="-122"/>
                          <a:ea typeface="微软雅黑" pitchFamily="34" charset="-122"/>
                          <a:cs typeface="+mn-cs"/>
                        </a:rPr>
                        <a:t>S</a:t>
                      </a:r>
                      <a:r>
                        <a:rPr lang="en-US" altLang="zh-CN" sz="1800" b="0" kern="1200" baseline="-25000" dirty="0" smtClean="0">
                          <a:solidFill>
                            <a:schemeClr val="tx1"/>
                          </a:solidFill>
                          <a:latin typeface="微软雅黑" pitchFamily="34" charset="-122"/>
                          <a:ea typeface="微软雅黑" pitchFamily="34" charset="-122"/>
                          <a:cs typeface="+mn-cs"/>
                        </a:rPr>
                        <a:t>△BCE</a:t>
                      </a:r>
                      <a:endParaRPr lang="zh-CN" altLang="en-US" sz="1800" b="0" kern="1200" baseline="-25000" dirty="0" smtClean="0">
                        <a:solidFill>
                          <a:schemeClr val="tx1"/>
                        </a:solidFill>
                        <a:latin typeface="微软雅黑" pitchFamily="34" charset="-122"/>
                        <a:ea typeface="微软雅黑" pitchFamily="34" charset="-122"/>
                        <a:cs typeface="+mn-cs"/>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19" name="表格 18"/>
          <p:cNvGraphicFramePr>
            <a:graphicFrameLocks noGrp="1"/>
          </p:cNvGraphicFramePr>
          <p:nvPr/>
        </p:nvGraphicFramePr>
        <p:xfrm>
          <a:off x="4250717" y="2772037"/>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DE</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EF</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20" name="表格 19"/>
          <p:cNvGraphicFramePr>
            <a:graphicFrameLocks noGrp="1"/>
          </p:cNvGraphicFramePr>
          <p:nvPr/>
        </p:nvGraphicFramePr>
        <p:xfrm>
          <a:off x="5235628" y="2772037"/>
          <a:ext cx="900430" cy="741680"/>
        </p:xfrm>
        <a:graphic>
          <a:graphicData uri="http://schemas.openxmlformats.org/drawingml/2006/table">
            <a:tbl>
              <a:tblPr firstRow="1" bandRow="1">
                <a:tableStyleId>{5C22544A-7EE6-4342-B048-85BDC9FD1C3A}</a:tableStyleId>
              </a:tblPr>
              <a:tblGrid>
                <a:gridCol w="900430"/>
              </a:tblGrid>
              <a:tr h="370840">
                <a:tc>
                  <a:txBody>
                    <a:bodyPr/>
                    <a:lstStyle/>
                    <a:p>
                      <a:pPr algn="ctr"/>
                      <a:r>
                        <a:rPr lang="en-US" altLang="zh-CN" sz="1800" b="0" kern="1200" dirty="0" smtClean="0">
                          <a:solidFill>
                            <a:schemeClr val="tx1"/>
                          </a:solidFill>
                          <a:latin typeface="微软雅黑" pitchFamily="34" charset="-122"/>
                          <a:ea typeface="微软雅黑" pitchFamily="34" charset="-122"/>
                          <a:cs typeface="+mn-cs"/>
                        </a:rPr>
                        <a:t>S</a:t>
                      </a:r>
                      <a:r>
                        <a:rPr lang="en-US" altLang="zh-CN" sz="1800" b="0" kern="1200" baseline="-25000" dirty="0" smtClean="0">
                          <a:solidFill>
                            <a:schemeClr val="tx1"/>
                          </a:solidFill>
                          <a:latin typeface="微软雅黑" pitchFamily="34" charset="-122"/>
                          <a:ea typeface="微软雅黑" pitchFamily="34" charset="-122"/>
                          <a:cs typeface="+mn-cs"/>
                        </a:rPr>
                        <a:t>△BDE</a:t>
                      </a:r>
                      <a:endParaRPr lang="zh-CN" altLang="en-US" sz="1800" b="0" kern="1200" baseline="-25000" dirty="0" smtClean="0">
                        <a:solidFill>
                          <a:schemeClr val="tx1"/>
                        </a:solidFill>
                        <a:latin typeface="微软雅黑" pitchFamily="34" charset="-122"/>
                        <a:ea typeface="微软雅黑" pitchFamily="34" charset="-122"/>
                        <a:cs typeface="+mn-cs"/>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1800" b="0" kern="1200" dirty="0" smtClean="0">
                          <a:solidFill>
                            <a:schemeClr val="tx1"/>
                          </a:solidFill>
                          <a:latin typeface="微软雅黑" pitchFamily="34" charset="-122"/>
                          <a:ea typeface="微软雅黑" pitchFamily="34" charset="-122"/>
                          <a:cs typeface="+mn-cs"/>
                        </a:rPr>
                        <a:t>S</a:t>
                      </a:r>
                      <a:r>
                        <a:rPr lang="en-US" altLang="zh-CN" sz="1800" b="0" kern="1200" baseline="-25000" dirty="0" smtClean="0">
                          <a:solidFill>
                            <a:schemeClr val="tx1"/>
                          </a:solidFill>
                          <a:latin typeface="微软雅黑" pitchFamily="34" charset="-122"/>
                          <a:ea typeface="微软雅黑" pitchFamily="34" charset="-122"/>
                          <a:cs typeface="+mn-cs"/>
                        </a:rPr>
                        <a:t>△BEF</a:t>
                      </a:r>
                      <a:endParaRPr lang="zh-CN" altLang="en-US" sz="1800" b="0" kern="1200" baseline="-25000" dirty="0" smtClean="0">
                        <a:solidFill>
                          <a:schemeClr val="tx1"/>
                        </a:solidFill>
                        <a:latin typeface="微软雅黑" pitchFamily="34" charset="-122"/>
                        <a:ea typeface="微软雅黑" pitchFamily="34" charset="-122"/>
                        <a:cs typeface="+mn-cs"/>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22" name="表格 21"/>
          <p:cNvGraphicFramePr>
            <a:graphicFrameLocks noGrp="1"/>
          </p:cNvGraphicFramePr>
          <p:nvPr/>
        </p:nvGraphicFramePr>
        <p:xfrm>
          <a:off x="1643994" y="3347518"/>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AB</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BC</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23" name="表格 22"/>
          <p:cNvGraphicFramePr>
            <a:graphicFrameLocks noGrp="1"/>
          </p:cNvGraphicFramePr>
          <p:nvPr/>
        </p:nvGraphicFramePr>
        <p:xfrm>
          <a:off x="2697124" y="3347518"/>
          <a:ext cx="554355" cy="741680"/>
        </p:xfrm>
        <a:graphic>
          <a:graphicData uri="http://schemas.openxmlformats.org/drawingml/2006/table">
            <a:tbl>
              <a:tblPr firstRow="1" bandRow="1">
                <a:tableStyleId>{5C22544A-7EE6-4342-B048-85BDC9FD1C3A}</a:tableStyleId>
              </a:tblPr>
              <a:tblGrid>
                <a:gridCol w="554355"/>
              </a:tblGrid>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DE</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0" algn="ctr" defTabSz="685800" rtl="0" eaLnBrk="1" latinLnBrk="0" hangingPunct="1"/>
                      <a:r>
                        <a:rPr lang="en-US" altLang="zh-CN" sz="1800" b="0" kern="1200" dirty="0" smtClean="0">
                          <a:solidFill>
                            <a:schemeClr val="tx1"/>
                          </a:solidFill>
                          <a:latin typeface="Times New Roman" pitchFamily="18" charset="0"/>
                          <a:ea typeface="微软雅黑" pitchFamily="34" charset="-122"/>
                          <a:cs typeface="Times New Roman" pitchFamily="18" charset="0"/>
                        </a:rPr>
                        <a:t>EF</a:t>
                      </a:r>
                      <a:endParaRPr lang="zh-CN" altLang="en-US" sz="1800" b="0" kern="1200" dirty="0" smtClean="0">
                        <a:solidFill>
                          <a:schemeClr val="tx1"/>
                        </a:solidFill>
                        <a:latin typeface="Times New Roman" pitchFamily="18" charset="0"/>
                        <a:ea typeface="微软雅黑" pitchFamily="34" charset="-122"/>
                        <a:cs typeface="Times New Roman"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par>
                                <p:cTn id="25" presetID="1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slide(fromBottom)">
                                      <p:cBhvr>
                                        <p:cTn id="27" dur="500"/>
                                        <p:tgtEl>
                                          <p:spTgt spid="18"/>
                                        </p:tgtEl>
                                      </p:cBhvr>
                                    </p:animEffect>
                                  </p:childTnLst>
                                </p:cTn>
                              </p:par>
                              <p:par>
                                <p:cTn id="28" presetID="1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slide(fromBottom)">
                                      <p:cBhvr>
                                        <p:cTn id="30" dur="500"/>
                                        <p:tgtEl>
                                          <p:spTgt spid="19"/>
                                        </p:tgtEl>
                                      </p:cBhvr>
                                    </p:animEffect>
                                  </p:childTnLst>
                                </p:cTn>
                              </p:par>
                              <p:par>
                                <p:cTn id="31" presetID="12" presetClass="entr" presetSubtype="4"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slide(fromBottom)">
                                      <p:cBhvr>
                                        <p:cTn id="33" dur="500"/>
                                        <p:tgtEl>
                                          <p:spTgt spid="20"/>
                                        </p:tgtEl>
                                      </p:cBhvr>
                                    </p:animEffect>
                                  </p:childTnLst>
                                </p:cTn>
                              </p:par>
                              <p:par>
                                <p:cTn id="34" presetID="12" presetClass="entr" presetSubtype="4"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slide(fromBottom)">
                                      <p:cBhvr>
                                        <p:cTn id="36" dur="500"/>
                                        <p:tgtEl>
                                          <p:spTgt spid="22"/>
                                        </p:tgtEl>
                                      </p:cBhvr>
                                    </p:animEffect>
                                  </p:childTnLst>
                                </p:cTn>
                              </p:par>
                              <p:par>
                                <p:cTn id="37" presetID="12" presetClass="entr" presetSubtype="4"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slide(fromBottom)">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399910" y="1099518"/>
            <a:ext cx="1294964" cy="522248"/>
          </a:xfrm>
          <a:prstGeom prst="rect">
            <a:avLst/>
          </a:prstGeom>
        </p:spPr>
      </p:pic>
      <p:grpSp>
        <p:nvGrpSpPr>
          <p:cNvPr id="19" name="组合 18"/>
          <p:cNvGrpSpPr/>
          <p:nvPr/>
        </p:nvGrpSpPr>
        <p:grpSpPr>
          <a:xfrm>
            <a:off x="253093" y="0"/>
            <a:ext cx="654349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6473567"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利用平行线判定三角形相似的定理</a:t>
            </a:r>
          </a:p>
        </p:txBody>
      </p:sp>
      <p:sp>
        <p:nvSpPr>
          <p:cNvPr id="14" name="矩形 13"/>
          <p:cNvSpPr/>
          <p:nvPr/>
        </p:nvSpPr>
        <p:spPr>
          <a:xfrm>
            <a:off x="823871" y="1888762"/>
            <a:ext cx="6054601" cy="237757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施工人员要测量湖面</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B</a:t>
            </a:r>
            <a:r>
              <a:rPr lang="zh-CN" altLang="en-US" sz="2000" dirty="0" smtClean="0">
                <a:latin typeface="微软雅黑" pitchFamily="34" charset="-122"/>
                <a:ea typeface="微软雅黑" pitchFamily="34" charset="-122"/>
              </a:rPr>
              <a:t>之间的距离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在与</a:t>
            </a:r>
            <a:r>
              <a:rPr lang="en-US" altLang="zh-CN" sz="2000" dirty="0" smtClean="0">
                <a:latin typeface="Times New Roman" pitchFamily="18" charset="0"/>
                <a:ea typeface="微软雅黑" pitchFamily="34" charset="-122"/>
                <a:cs typeface="Times New Roman" pitchFamily="18" charset="0"/>
              </a:rPr>
              <a:t>AB</a:t>
            </a:r>
            <a:r>
              <a:rPr lang="zh-CN" altLang="en-US" sz="2000" dirty="0" smtClean="0">
                <a:latin typeface="微软雅黑" pitchFamily="34" charset="-122"/>
                <a:ea typeface="微软雅黑" pitchFamily="34" charset="-122"/>
              </a:rPr>
              <a:t>平行的公路上选择两点</a:t>
            </a:r>
            <a:r>
              <a:rPr lang="en-US" altLang="zh-CN" sz="2000" dirty="0" smtClean="0">
                <a:latin typeface="Times New Roman" pitchFamily="18" charset="0"/>
                <a:ea typeface="微软雅黑" pitchFamily="34" charset="-122"/>
                <a:cs typeface="Times New Roman" pitchFamily="18" charset="0"/>
              </a:rPr>
              <a:t>C</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D</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AD</a:t>
            </a:r>
            <a:r>
              <a:rPr lang="zh-CN" altLang="en-US" sz="2000" dirty="0" smtClean="0">
                <a:latin typeface="微软雅黑" pitchFamily="34" charset="-122"/>
                <a:ea typeface="微软雅黑" pitchFamily="34" charset="-122"/>
              </a:rPr>
              <a:t>与</a:t>
            </a:r>
            <a:r>
              <a:rPr lang="en-US" altLang="zh-CN" sz="2000" dirty="0" smtClean="0">
                <a:latin typeface="Times New Roman" pitchFamily="18" charset="0"/>
                <a:ea typeface="微软雅黑" pitchFamily="34" charset="-122"/>
                <a:cs typeface="Times New Roman" pitchFamily="18" charset="0"/>
              </a:rPr>
              <a:t>BC</a:t>
            </a:r>
            <a:r>
              <a:rPr lang="zh-CN" altLang="en-US" sz="2000" dirty="0" smtClean="0">
                <a:latin typeface="微软雅黑" pitchFamily="34" charset="-122"/>
                <a:ea typeface="微软雅黑" pitchFamily="34" charset="-122"/>
              </a:rPr>
              <a:t>交于点</a:t>
            </a:r>
            <a:r>
              <a:rPr lang="en-US" altLang="zh-CN" sz="2000" dirty="0" smtClean="0">
                <a:latin typeface="Times New Roman" pitchFamily="18" charset="0"/>
                <a:ea typeface="微软雅黑" pitchFamily="34" charset="-122"/>
                <a:cs typeface="Times New Roman" pitchFamily="18" charset="0"/>
              </a:rPr>
              <a:t>O</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测得</a:t>
            </a:r>
            <a:r>
              <a:rPr lang="en-US" altLang="zh-CN" sz="2000" dirty="0" smtClean="0">
                <a:latin typeface="Times New Roman" pitchFamily="18" charset="0"/>
                <a:ea typeface="微软雅黑" pitchFamily="34" charset="-122"/>
                <a:cs typeface="Times New Roman" pitchFamily="18" charset="0"/>
              </a:rPr>
              <a:t>CD</a:t>
            </a:r>
            <a:r>
              <a:rPr lang="zh-CN" altLang="en-US"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75 </a:t>
            </a:r>
            <a:r>
              <a:rPr lang="en-US" altLang="zh-CN" sz="2000" dirty="0" err="1" smtClean="0">
                <a:latin typeface="微软雅黑" pitchFamily="34" charset="-122"/>
                <a:ea typeface="微软雅黑" pitchFamily="34" charset="-122"/>
              </a:rPr>
              <a:t>m,</a:t>
            </a:r>
            <a:r>
              <a:rPr lang="en-US" altLang="zh-CN" sz="2000" dirty="0" err="1" smtClean="0">
                <a:latin typeface="Times New Roman" pitchFamily="18" charset="0"/>
                <a:ea typeface="微软雅黑" pitchFamily="34" charset="-122"/>
                <a:cs typeface="Times New Roman" pitchFamily="18" charset="0"/>
              </a:rPr>
              <a:t>CO</a:t>
            </a:r>
            <a:r>
              <a:rPr lang="zh-CN" altLang="en-US"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45 </a:t>
            </a:r>
            <a:r>
              <a:rPr lang="en-US" altLang="zh-CN" sz="2000" dirty="0" err="1" smtClean="0">
                <a:latin typeface="微软雅黑" pitchFamily="34" charset="-122"/>
                <a:ea typeface="微软雅黑" pitchFamily="34" charset="-122"/>
              </a:rPr>
              <a:t>m,</a:t>
            </a:r>
            <a:r>
              <a:rPr lang="en-US" altLang="zh-CN" sz="2000" dirty="0" err="1" smtClean="0">
                <a:latin typeface="Times New Roman" pitchFamily="18" charset="0"/>
                <a:ea typeface="微软雅黑" pitchFamily="34" charset="-122"/>
                <a:cs typeface="Times New Roman" pitchFamily="18" charset="0"/>
              </a:rPr>
              <a:t>BO</a:t>
            </a:r>
            <a:r>
              <a:rPr lang="zh-CN" altLang="en-US"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60 m,</a:t>
            </a:r>
            <a:r>
              <a:rPr lang="zh-CN" altLang="en-US" sz="2000" dirty="0" smtClean="0">
                <a:latin typeface="微软雅黑" pitchFamily="34" charset="-122"/>
                <a:ea typeface="微软雅黑" pitchFamily="34" charset="-122"/>
              </a:rPr>
              <a:t>施工人员根据以上数据利用</a:t>
            </a:r>
            <a:r>
              <a:rPr lang="en-US" altLang="zh-CN" sz="2000" dirty="0" smtClean="0">
                <a:latin typeface="Times New Roman" pitchFamily="18" charset="0"/>
                <a:ea typeface="微软雅黑" pitchFamily="34" charset="-122"/>
                <a:cs typeface="Times New Roman" pitchFamily="18" charset="0"/>
              </a:rPr>
              <a:t>AB</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CD</a:t>
            </a:r>
            <a:r>
              <a:rPr lang="zh-CN" altLang="en-US" sz="2000" dirty="0" smtClean="0">
                <a:latin typeface="微软雅黑" pitchFamily="34" charset="-122"/>
                <a:ea typeface="微软雅黑" pitchFamily="34" charset="-122"/>
              </a:rPr>
              <a:t>得到</a:t>
            </a:r>
            <a:r>
              <a:rPr lang="zh-CN" altLang="en-US" sz="2000" dirty="0" smtClean="0">
                <a:latin typeface="楷体" pitchFamily="49" charset="-122"/>
                <a:ea typeface="楷体" pitchFamily="49" charset="-122"/>
              </a:rPr>
              <a:t>△</a:t>
            </a:r>
            <a:r>
              <a:rPr lang="en-US" altLang="zh-CN" sz="2000" dirty="0" smtClean="0">
                <a:latin typeface="Times New Roman" pitchFamily="18" charset="0"/>
                <a:ea typeface="微软雅黑" pitchFamily="34" charset="-122"/>
                <a:cs typeface="Times New Roman" pitchFamily="18" charset="0"/>
              </a:rPr>
              <a:t>AOB</a:t>
            </a:r>
            <a:r>
              <a:rPr lang="en-US" altLang="zh-CN" sz="2000" dirty="0" smtClean="0">
                <a:latin typeface="微软雅黑" pitchFamily="34" charset="-122"/>
                <a:ea typeface="微软雅黑" pitchFamily="34" charset="-122"/>
              </a:rPr>
              <a:t>∽</a:t>
            </a:r>
            <a:r>
              <a:rPr lang="en-US" altLang="zh-CN" sz="2000" dirty="0" smtClean="0">
                <a:latin typeface="楷体" pitchFamily="49" charset="-122"/>
                <a:ea typeface="楷体" pitchFamily="49" charset="-122"/>
              </a:rPr>
              <a:t>△</a:t>
            </a:r>
            <a:r>
              <a:rPr lang="en-US" altLang="zh-CN" sz="2000" dirty="0" smtClean="0">
                <a:latin typeface="Times New Roman" pitchFamily="18" charset="0"/>
                <a:ea typeface="微软雅黑" pitchFamily="34" charset="-122"/>
                <a:cs typeface="Times New Roman" pitchFamily="18" charset="0"/>
              </a:rPr>
              <a:t>DOC</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运用对应边成比例求出了湖面</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B</a:t>
            </a:r>
            <a:r>
              <a:rPr lang="zh-CN" altLang="en-US" sz="2000" dirty="0" smtClean="0">
                <a:latin typeface="微软雅黑" pitchFamily="34" charset="-122"/>
                <a:ea typeface="微软雅黑" pitchFamily="34" charset="-122"/>
              </a:rPr>
              <a:t>之间的距离</a:t>
            </a:r>
            <a:r>
              <a:rPr lang="en-US" altLang="zh-CN" sz="2000" dirty="0" smtClean="0">
                <a:latin typeface="微软雅黑" pitchFamily="34" charset="-122"/>
                <a:ea typeface="微软雅黑" pitchFamily="34" charset="-122"/>
              </a:rPr>
              <a:t>.</a:t>
            </a:r>
          </a:p>
        </p:txBody>
      </p:sp>
      <p:pic>
        <p:nvPicPr>
          <p:cNvPr id="13" name="R170.EPS" descr="id:2147510404;FounderCES"/>
          <p:cNvPicPr/>
          <p:nvPr/>
        </p:nvPicPr>
        <p:blipFill>
          <a:blip r:embed="rId5">
            <a:clrChange>
              <a:clrFrom>
                <a:srgbClr val="FFFFFF"/>
              </a:clrFrom>
              <a:clrTo>
                <a:srgbClr val="FFFFFF">
                  <a:alpha val="0"/>
                </a:srgbClr>
              </a:clrTo>
            </a:clrChange>
          </a:blip>
          <a:stretch>
            <a:fillRect/>
          </a:stretch>
        </p:blipFill>
        <p:spPr>
          <a:xfrm>
            <a:off x="6956285" y="2070547"/>
            <a:ext cx="1655452" cy="14968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Top)">
                                      <p:cBhvr>
                                        <p:cTn id="7" dur="500"/>
                                        <p:tgtEl>
                                          <p:spTgt spid="19"/>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Bottom)">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13229" y="989909"/>
            <a:ext cx="1255211" cy="506216"/>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1215250" y="1558134"/>
            <a:ext cx="6195484"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现有用</a:t>
            </a:r>
            <a:r>
              <a:rPr lang="en-US" altLang="zh-CN" sz="2000" dirty="0" smtClean="0">
                <a:latin typeface="微软雅黑" pitchFamily="34" charset="-122"/>
                <a:ea typeface="微软雅黑" pitchFamily="34" charset="-122"/>
              </a:rPr>
              <a:t>10</a:t>
            </a:r>
            <a:r>
              <a:rPr lang="zh-CN" altLang="en-US" sz="2000" dirty="0" smtClean="0">
                <a:latin typeface="微软雅黑" pitchFamily="34" charset="-122"/>
                <a:ea typeface="微软雅黑" pitchFamily="34" charset="-122"/>
              </a:rPr>
              <a:t>根火柴棒摆成的一个三角形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如果想摆一个和它相似的三角形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那么只需要所摆三角形的三边用的火柴棒的根数分别是原三角形三边所用火柴棒根数的相同倍数即可</a:t>
            </a:r>
            <a:r>
              <a:rPr lang="en-US" altLang="zh-CN" sz="2000" dirty="0" smtClean="0">
                <a:latin typeface="微软雅黑" pitchFamily="34" charset="-122"/>
                <a:ea typeface="微软雅黑" pitchFamily="34" charset="-122"/>
              </a:rPr>
              <a:t>.</a:t>
            </a:r>
          </a:p>
        </p:txBody>
      </p:sp>
      <p:grpSp>
        <p:nvGrpSpPr>
          <p:cNvPr id="12" name="组合 11"/>
          <p:cNvGrpSpPr/>
          <p:nvPr/>
        </p:nvGrpSpPr>
        <p:grpSpPr>
          <a:xfrm>
            <a:off x="253093" y="0"/>
            <a:ext cx="5192364"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50885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由三边判定两三角形相似</a:t>
            </a:r>
          </a:p>
        </p:txBody>
      </p:sp>
      <p:pic>
        <p:nvPicPr>
          <p:cNvPr id="10" name="R174.EPS" descr="id:2147510476;FounderCES"/>
          <p:cNvPicPr/>
          <p:nvPr/>
        </p:nvPicPr>
        <p:blipFill>
          <a:blip r:embed="rId4">
            <a:clrChange>
              <a:clrFrom>
                <a:srgbClr val="FFFFFF"/>
              </a:clrFrom>
              <a:clrTo>
                <a:srgbClr val="FFFFFF">
                  <a:alpha val="0"/>
                </a:srgbClr>
              </a:clrTo>
            </a:clrChange>
          </a:blip>
          <a:stretch>
            <a:fillRect/>
          </a:stretch>
        </p:blipFill>
        <p:spPr>
          <a:xfrm>
            <a:off x="3514021" y="3413550"/>
            <a:ext cx="1629215" cy="817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27104" y="989909"/>
            <a:ext cx="1227461" cy="506216"/>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2211537" y="2336057"/>
            <a:ext cx="6195484"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根据三边判定两三角形相似</a:t>
            </a:r>
            <a:r>
              <a:rPr lang="en-US" altLang="zh-CN" sz="2000" dirty="0" smtClean="0">
                <a:latin typeface="微软雅黑" pitchFamily="34" charset="-122"/>
                <a:ea typeface="微软雅黑" pitchFamily="34" charset="-122"/>
              </a:rPr>
              <a:t>.</a:t>
            </a:r>
          </a:p>
        </p:txBody>
      </p:sp>
      <p:grpSp>
        <p:nvGrpSpPr>
          <p:cNvPr id="2" name="组合 11"/>
          <p:cNvGrpSpPr/>
          <p:nvPr/>
        </p:nvGrpSpPr>
        <p:grpSpPr>
          <a:xfrm>
            <a:off x="253093" y="0"/>
            <a:ext cx="5192364"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50885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由三边判定两三角形相似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615397" y="552797"/>
            <a:ext cx="5707332"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第二十七章  相似</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238444" y="1845609"/>
            <a:ext cx="3581750"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sz="3300" dirty="0" smtClean="0">
                <a:solidFill>
                  <a:schemeClr val="accent1"/>
                </a:solidFill>
              </a:rPr>
              <a:t>27.1</a:t>
            </a:r>
            <a:r>
              <a:rPr lang="zh-CN" altLang="en-US" sz="3300" dirty="0" smtClean="0">
                <a:solidFill>
                  <a:schemeClr val="accent1"/>
                </a:solidFill>
              </a:rPr>
              <a:t>　图形的相似</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27104" y="995504"/>
            <a:ext cx="1227461" cy="495025"/>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436728" y="1435305"/>
            <a:ext cx="6428096" cy="3023905"/>
          </a:xfrm>
          <a:prstGeom prst="rect">
            <a:avLst/>
          </a:prstGeom>
        </p:spPr>
        <p:txBody>
          <a:bodyPr wrap="square" lIns="68580" tIns="34290" rIns="68580" bIns="34290">
            <a:spAutoFit/>
          </a:bodyPr>
          <a:lstStyle/>
          <a:p>
            <a:pPr>
              <a:lnSpc>
                <a:spcPct val="150000"/>
              </a:lnSpc>
            </a:pPr>
            <a:r>
              <a:rPr lang="zh-CN" altLang="en-US" sz="1800" dirty="0" smtClean="0">
                <a:latin typeface="微软雅黑" pitchFamily="34" charset="-122"/>
                <a:ea typeface="微软雅黑" pitchFamily="34" charset="-122"/>
              </a:rPr>
              <a:t>如图所示</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比例规是一种画图工具</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它由长度相等的两脚</a:t>
            </a:r>
            <a:r>
              <a:rPr lang="en-US" altLang="zh-CN" sz="1800" dirty="0" smtClean="0">
                <a:latin typeface="Times New Roman" pitchFamily="18" charset="0"/>
                <a:ea typeface="微软雅黑" pitchFamily="34" charset="-122"/>
                <a:cs typeface="Times New Roman" pitchFamily="18" charset="0"/>
              </a:rPr>
              <a:t>AD</a:t>
            </a:r>
            <a:r>
              <a:rPr lang="zh-CN" altLang="en-US" sz="1800" dirty="0" smtClean="0">
                <a:latin typeface="微软雅黑" pitchFamily="34" charset="-122"/>
                <a:ea typeface="微软雅黑" pitchFamily="34" charset="-122"/>
              </a:rPr>
              <a:t>和</a:t>
            </a:r>
            <a:r>
              <a:rPr lang="en-US" altLang="zh-CN" sz="1800" dirty="0" smtClean="0">
                <a:latin typeface="Times New Roman" pitchFamily="18" charset="0"/>
                <a:ea typeface="微软雅黑" pitchFamily="34" charset="-122"/>
                <a:cs typeface="Times New Roman" pitchFamily="18" charset="0"/>
              </a:rPr>
              <a:t>BC</a:t>
            </a:r>
            <a:r>
              <a:rPr lang="zh-CN" altLang="en-US" sz="1800" dirty="0" smtClean="0">
                <a:latin typeface="微软雅黑" pitchFamily="34" charset="-122"/>
                <a:ea typeface="微软雅黑" pitchFamily="34" charset="-122"/>
              </a:rPr>
              <a:t>交叉构成</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利用它可以把线段按一定的比例伸长或缩短</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如果把比例规的两脚合上</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使螺丝钉固定在刻度</a:t>
            </a:r>
            <a:r>
              <a:rPr lang="en-US" altLang="zh-CN" sz="1800" dirty="0" smtClean="0">
                <a:latin typeface="微软雅黑" pitchFamily="34" charset="-122"/>
                <a:ea typeface="微软雅黑" pitchFamily="34" charset="-122"/>
              </a:rPr>
              <a:t>3</a:t>
            </a:r>
            <a:r>
              <a:rPr lang="zh-CN" altLang="en-US" sz="1800" dirty="0" smtClean="0">
                <a:latin typeface="微软雅黑" pitchFamily="34" charset="-122"/>
                <a:ea typeface="微软雅黑" pitchFamily="34" charset="-122"/>
              </a:rPr>
              <a:t>的地方</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即同时使</a:t>
            </a:r>
            <a:r>
              <a:rPr lang="en-US" altLang="zh-CN" sz="1800" dirty="0" smtClean="0">
                <a:latin typeface="Times New Roman" pitchFamily="18" charset="0"/>
                <a:ea typeface="微软雅黑" pitchFamily="34" charset="-122"/>
                <a:cs typeface="Times New Roman" pitchFamily="18" charset="0"/>
              </a:rPr>
              <a:t>OA</a:t>
            </a:r>
            <a:r>
              <a:rPr lang="en-US" altLang="zh-CN" sz="1800" dirty="0" smtClean="0">
                <a:latin typeface="微软雅黑" pitchFamily="34" charset="-122"/>
                <a:ea typeface="微软雅黑" pitchFamily="34" charset="-122"/>
              </a:rPr>
              <a:t>=3</a:t>
            </a:r>
            <a:r>
              <a:rPr lang="en-US" altLang="zh-CN" sz="1800" dirty="0" smtClean="0">
                <a:latin typeface="Times New Roman" pitchFamily="18" charset="0"/>
                <a:ea typeface="微软雅黑" pitchFamily="34" charset="-122"/>
                <a:cs typeface="Times New Roman" pitchFamily="18" charset="0"/>
              </a:rPr>
              <a:t>OD</a:t>
            </a:r>
            <a:r>
              <a:rPr lang="en-US" altLang="zh-CN" sz="1800" dirty="0" smtClean="0">
                <a:latin typeface="微软雅黑" pitchFamily="34" charset="-122"/>
                <a:ea typeface="微软雅黑" pitchFamily="34" charset="-122"/>
              </a:rPr>
              <a:t>,</a:t>
            </a:r>
            <a:r>
              <a:rPr lang="en-US" altLang="zh-CN" sz="1800" dirty="0" smtClean="0">
                <a:latin typeface="Times New Roman" pitchFamily="18" charset="0"/>
                <a:ea typeface="微软雅黑" pitchFamily="34" charset="-122"/>
                <a:cs typeface="Times New Roman" pitchFamily="18" charset="0"/>
              </a:rPr>
              <a:t>OB</a:t>
            </a:r>
            <a:r>
              <a:rPr lang="en-US" altLang="zh-CN" sz="1800" dirty="0" smtClean="0">
                <a:latin typeface="微软雅黑" pitchFamily="34" charset="-122"/>
                <a:ea typeface="微软雅黑" pitchFamily="34" charset="-122"/>
              </a:rPr>
              <a:t>=3</a:t>
            </a:r>
            <a:r>
              <a:rPr lang="en-US" altLang="zh-CN" sz="1800" dirty="0" smtClean="0">
                <a:latin typeface="Times New Roman" pitchFamily="18" charset="0"/>
                <a:ea typeface="微软雅黑" pitchFamily="34" charset="-122"/>
                <a:cs typeface="Times New Roman" pitchFamily="18" charset="0"/>
              </a:rPr>
              <a:t>OC</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然后张开两脚</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使</a:t>
            </a:r>
            <a:r>
              <a:rPr lang="en-US" altLang="zh-CN" sz="1800" dirty="0" smtClean="0">
                <a:latin typeface="Times New Roman" pitchFamily="18" charset="0"/>
                <a:ea typeface="微软雅黑" pitchFamily="34" charset="-122"/>
                <a:cs typeface="Times New Roman" pitchFamily="18" charset="0"/>
              </a:rPr>
              <a:t>A</a:t>
            </a:r>
            <a:r>
              <a:rPr lang="en-US" altLang="zh-CN" sz="1800" dirty="0" smtClean="0">
                <a:latin typeface="微软雅黑" pitchFamily="34" charset="-122"/>
                <a:ea typeface="微软雅黑" pitchFamily="34" charset="-122"/>
              </a:rPr>
              <a:t>,</a:t>
            </a:r>
            <a:r>
              <a:rPr lang="en-US" altLang="zh-CN" sz="1800" dirty="0" smtClean="0">
                <a:latin typeface="Times New Roman" pitchFamily="18" charset="0"/>
                <a:ea typeface="微软雅黑" pitchFamily="34" charset="-122"/>
                <a:cs typeface="Times New Roman" pitchFamily="18" charset="0"/>
              </a:rPr>
              <a:t>B</a:t>
            </a:r>
            <a:r>
              <a:rPr lang="zh-CN" altLang="en-US" sz="1800" dirty="0" smtClean="0">
                <a:latin typeface="微软雅黑" pitchFamily="34" charset="-122"/>
                <a:ea typeface="微软雅黑" pitchFamily="34" charset="-122"/>
              </a:rPr>
              <a:t>两个尖端分别在线段</a:t>
            </a:r>
            <a:r>
              <a:rPr lang="en-US" altLang="zh-CN" sz="1800" dirty="0" smtClean="0">
                <a:latin typeface="Times New Roman" pitchFamily="18" charset="0"/>
                <a:ea typeface="微软雅黑" pitchFamily="34" charset="-122"/>
                <a:cs typeface="Times New Roman" pitchFamily="18" charset="0"/>
              </a:rPr>
              <a:t>l</a:t>
            </a:r>
            <a:r>
              <a:rPr lang="zh-CN" altLang="en-US" sz="1800" dirty="0" smtClean="0">
                <a:latin typeface="微软雅黑" pitchFamily="34" charset="-122"/>
                <a:ea typeface="微软雅黑" pitchFamily="34" charset="-122"/>
              </a:rPr>
              <a:t>的两个端点上</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当</a:t>
            </a:r>
            <a:r>
              <a:rPr lang="en-US" altLang="zh-CN" sz="1800" dirty="0" smtClean="0">
                <a:latin typeface="Times New Roman" pitchFamily="18" charset="0"/>
                <a:ea typeface="微软雅黑" pitchFamily="34" charset="-122"/>
                <a:cs typeface="Times New Roman" pitchFamily="18" charset="0"/>
              </a:rPr>
              <a:t>CD</a:t>
            </a:r>
            <a:r>
              <a:rPr lang="en-US" altLang="zh-CN" sz="1800" dirty="0" smtClean="0">
                <a:latin typeface="微软雅黑" pitchFamily="34" charset="-122"/>
                <a:ea typeface="微软雅黑" pitchFamily="34" charset="-122"/>
              </a:rPr>
              <a:t>=1.8 cm</a:t>
            </a:r>
            <a:r>
              <a:rPr lang="zh-CN" altLang="en-US" sz="1800" dirty="0" smtClean="0">
                <a:latin typeface="微软雅黑" pitchFamily="34" charset="-122"/>
                <a:ea typeface="微软雅黑" pitchFamily="34" charset="-122"/>
              </a:rPr>
              <a:t>时</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利用两组对边的比相等且夹角相等的三角形是相似三角形判定相似</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然后根据相似三角形对应边成比例可求</a:t>
            </a:r>
            <a:r>
              <a:rPr lang="en-US" altLang="zh-CN" sz="1800" dirty="0" smtClean="0">
                <a:latin typeface="Times New Roman" pitchFamily="18" charset="0"/>
                <a:ea typeface="微软雅黑" pitchFamily="34" charset="-122"/>
                <a:cs typeface="Times New Roman" pitchFamily="18" charset="0"/>
              </a:rPr>
              <a:t>AB</a:t>
            </a:r>
            <a:r>
              <a:rPr lang="zh-CN" altLang="en-US" sz="1800" dirty="0" smtClean="0">
                <a:latin typeface="微软雅黑" pitchFamily="34" charset="-122"/>
                <a:ea typeface="微软雅黑" pitchFamily="34" charset="-122"/>
              </a:rPr>
              <a:t>的长为</a:t>
            </a:r>
            <a:r>
              <a:rPr lang="en-US" altLang="zh-CN" sz="1800" dirty="0" smtClean="0">
                <a:latin typeface="Times New Roman" pitchFamily="18" charset="0"/>
                <a:ea typeface="微软雅黑" pitchFamily="34" charset="-122"/>
                <a:cs typeface="Times New Roman" pitchFamily="18" charset="0"/>
              </a:rPr>
              <a:t>AB</a:t>
            </a:r>
            <a:r>
              <a:rPr lang="en-US" altLang="zh-CN" sz="1800" dirty="0" smtClean="0">
                <a:latin typeface="微软雅黑" pitchFamily="34" charset="-122"/>
                <a:ea typeface="微软雅黑" pitchFamily="34" charset="-122"/>
              </a:rPr>
              <a:t>=3</a:t>
            </a:r>
            <a:r>
              <a:rPr lang="en-US" altLang="zh-CN" sz="1800" dirty="0" smtClean="0">
                <a:latin typeface="Times New Roman" pitchFamily="18" charset="0"/>
                <a:ea typeface="微软雅黑" pitchFamily="34" charset="-122"/>
                <a:cs typeface="Times New Roman" pitchFamily="18" charset="0"/>
              </a:rPr>
              <a:t>CD</a:t>
            </a:r>
            <a:r>
              <a:rPr lang="en-US" altLang="zh-CN" sz="1800" dirty="0" smtClean="0">
                <a:latin typeface="微软雅黑" pitchFamily="34" charset="-122"/>
                <a:ea typeface="微软雅黑" pitchFamily="34" charset="-122"/>
              </a:rPr>
              <a:t>=3×1.8=5.4(cm).</a:t>
            </a:r>
          </a:p>
        </p:txBody>
      </p:sp>
      <p:grpSp>
        <p:nvGrpSpPr>
          <p:cNvPr id="2" name="组合 11"/>
          <p:cNvGrpSpPr/>
          <p:nvPr/>
        </p:nvGrpSpPr>
        <p:grpSpPr>
          <a:xfrm>
            <a:off x="253092" y="0"/>
            <a:ext cx="6379719"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612731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由两边和夹角判定两三角形相似</a:t>
            </a:r>
          </a:p>
        </p:txBody>
      </p:sp>
      <p:pic>
        <p:nvPicPr>
          <p:cNvPr id="10" name="R183.EPS" descr="id:2147510604;FounderCES"/>
          <p:cNvPicPr/>
          <p:nvPr/>
        </p:nvPicPr>
        <p:blipFill>
          <a:blip r:embed="rId4">
            <a:clrChange>
              <a:clrFrom>
                <a:srgbClr val="FFFFFF"/>
              </a:clrFrom>
              <a:clrTo>
                <a:srgbClr val="FFFFFF">
                  <a:alpha val="0"/>
                </a:srgbClr>
              </a:clrTo>
            </a:clrChange>
          </a:blip>
          <a:stretch>
            <a:fillRect/>
          </a:stretch>
        </p:blipFill>
        <p:spPr>
          <a:xfrm>
            <a:off x="6894657" y="1634452"/>
            <a:ext cx="1734575" cy="18804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14224" y="1031279"/>
            <a:ext cx="1266336" cy="522248"/>
          </a:xfrm>
          <a:prstGeom prst="rect">
            <a:avLst/>
          </a:prstGeom>
        </p:spPr>
      </p:pic>
      <p:grpSp>
        <p:nvGrpSpPr>
          <p:cNvPr id="2" name="组合 18"/>
          <p:cNvGrpSpPr/>
          <p:nvPr/>
        </p:nvGrpSpPr>
        <p:grpSpPr>
          <a:xfrm>
            <a:off x="253093" y="0"/>
            <a:ext cx="629783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612731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由两边和夹角判定两三角形相似</a:t>
            </a:r>
          </a:p>
        </p:txBody>
      </p:sp>
      <p:sp>
        <p:nvSpPr>
          <p:cNvPr id="14" name="矩形 13"/>
          <p:cNvSpPr/>
          <p:nvPr/>
        </p:nvSpPr>
        <p:spPr>
          <a:xfrm>
            <a:off x="1301541" y="2199580"/>
            <a:ext cx="6750637"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利用两对应边成比例和夹角相等判定两三角形相似</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599733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480927" y="1120665"/>
            <a:ext cx="1283588" cy="517660"/>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9" name="矩形 8"/>
          <p:cNvSpPr/>
          <p:nvPr/>
        </p:nvSpPr>
        <p:spPr>
          <a:xfrm>
            <a:off x="307017" y="348923"/>
            <a:ext cx="543482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由两组角判定两三角形相似</a:t>
            </a:r>
          </a:p>
        </p:txBody>
      </p:sp>
      <p:sp>
        <p:nvSpPr>
          <p:cNvPr id="11" name="矩形 10"/>
          <p:cNvSpPr/>
          <p:nvPr/>
        </p:nvSpPr>
        <p:spPr>
          <a:xfrm>
            <a:off x="819467" y="1795884"/>
            <a:ext cx="7260008"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如图所示的是一块三角形的玻璃样品</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被打破成了三块</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现在要到玻璃店去配一块形状与这块玻璃一样</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边长是三角形玻璃样品的</a:t>
            </a:r>
            <a:r>
              <a:rPr lang="en-US" altLang="zh-CN" sz="2000" dirty="0" smtClean="0">
                <a:latin typeface="微软雅黑" pitchFamily="34" charset="-122"/>
                <a:ea typeface="微软雅黑" pitchFamily="34" charset="-122"/>
              </a:rPr>
              <a:t>10</a:t>
            </a:r>
            <a:r>
              <a:rPr lang="zh-CN" altLang="en-US" sz="2000" dirty="0" smtClean="0">
                <a:latin typeface="微软雅黑" pitchFamily="34" charset="-122"/>
                <a:ea typeface="微软雅黑" pitchFamily="34" charset="-122"/>
              </a:rPr>
              <a:t>倍的玻璃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那么最省事的办法是带去图③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理由是两角分别相等的两个三角形相似</a:t>
            </a:r>
            <a:r>
              <a:rPr lang="en-US" altLang="zh-CN" sz="2000" dirty="0" smtClean="0">
                <a:latin typeface="微软雅黑" pitchFamily="34" charset="-122"/>
                <a:ea typeface="微软雅黑" pitchFamily="34" charset="-122"/>
              </a:rPr>
              <a:t>.</a:t>
            </a:r>
          </a:p>
        </p:txBody>
      </p:sp>
      <p:pic>
        <p:nvPicPr>
          <p:cNvPr id="13" name="R186.EPS" descr="id:2147510698;FounderCES"/>
          <p:cNvPicPr/>
          <p:nvPr/>
        </p:nvPicPr>
        <p:blipFill>
          <a:blip r:embed="rId4">
            <a:clrChange>
              <a:clrFrom>
                <a:srgbClr val="FFFFFF"/>
              </a:clrFrom>
              <a:clrTo>
                <a:srgbClr val="FFFFFF">
                  <a:alpha val="0"/>
                </a:srgbClr>
              </a:clrTo>
            </a:clrChange>
          </a:blip>
          <a:stretch>
            <a:fillRect/>
          </a:stretch>
        </p:blipFill>
        <p:spPr>
          <a:xfrm>
            <a:off x="3322483" y="3433318"/>
            <a:ext cx="2032856" cy="7974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lide(fromBottom)">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45493" y="1112413"/>
            <a:ext cx="1203798" cy="496457"/>
          </a:xfrm>
          <a:prstGeom prst="rect">
            <a:avLst/>
          </a:prstGeom>
        </p:spPr>
      </p:pic>
      <p:grpSp>
        <p:nvGrpSpPr>
          <p:cNvPr id="2" name="组合 18"/>
          <p:cNvGrpSpPr/>
          <p:nvPr/>
        </p:nvGrpSpPr>
        <p:grpSpPr>
          <a:xfrm>
            <a:off x="253093" y="0"/>
            <a:ext cx="565638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43482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由两组角判定两三角形相似</a:t>
            </a:r>
          </a:p>
        </p:txBody>
      </p:sp>
      <p:sp>
        <p:nvSpPr>
          <p:cNvPr id="14" name="矩形 13"/>
          <p:cNvSpPr/>
          <p:nvPr/>
        </p:nvSpPr>
        <p:spPr>
          <a:xfrm>
            <a:off x="1877772" y="2189013"/>
            <a:ext cx="5942838"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利用两组角分别相等判定两三角形相似</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599733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512622" y="1120665"/>
            <a:ext cx="1220197" cy="517660"/>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9" name="矩形 8"/>
          <p:cNvSpPr/>
          <p:nvPr/>
        </p:nvSpPr>
        <p:spPr>
          <a:xfrm>
            <a:off x="307017" y="348923"/>
            <a:ext cx="543482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由两组角判定两三角形相似</a:t>
            </a:r>
          </a:p>
        </p:txBody>
      </p:sp>
      <p:sp>
        <p:nvSpPr>
          <p:cNvPr id="11" name="矩形 10"/>
          <p:cNvSpPr/>
          <p:nvPr/>
        </p:nvSpPr>
        <p:spPr>
          <a:xfrm>
            <a:off x="1323832" y="1768590"/>
            <a:ext cx="6537279" cy="2377574"/>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有一个锐角相等的两个直角三角形相似</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有一个顶角或底角相等的两个等腰三角形相似</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所有的等边三角形都相似</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由两个角可以确定三角形的形状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但是不能确定三角形的大小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若要确定三角形的大小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必须有一边被确定</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27104" y="995504"/>
            <a:ext cx="1227461" cy="495025"/>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941695" y="1640021"/>
            <a:ext cx="6428096"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如图所示的是屋架设计图的一部分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图中的</a:t>
            </a:r>
            <a:r>
              <a:rPr lang="zh-CN" altLang="en-US" sz="2000" dirty="0" smtClean="0">
                <a:latin typeface="楷体" pitchFamily="49" charset="-122"/>
                <a:ea typeface="楷体" pitchFamily="49" charset="-122"/>
              </a:rPr>
              <a:t>△</a:t>
            </a:r>
            <a:r>
              <a:rPr lang="en-US" altLang="zh-CN" sz="2000" dirty="0" smtClean="0">
                <a:latin typeface="Times New Roman" pitchFamily="18" charset="0"/>
                <a:ea typeface="微软雅黑" pitchFamily="34" charset="-122"/>
                <a:cs typeface="Times New Roman" pitchFamily="18" charset="0"/>
              </a:rPr>
              <a:t>ADE</a:t>
            </a:r>
            <a:r>
              <a:rPr lang="zh-CN" altLang="en-US" sz="2000" dirty="0" smtClean="0">
                <a:latin typeface="微软雅黑" pitchFamily="34" charset="-122"/>
                <a:ea typeface="微软雅黑" pitchFamily="34" charset="-122"/>
              </a:rPr>
              <a:t>和</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楷体" pitchFamily="49" charset="-122"/>
                <a:ea typeface="楷体" pitchFamily="49" charset="-122"/>
              </a:rPr>
              <a:t>△</a:t>
            </a:r>
            <a:r>
              <a:rPr lang="en-US" altLang="zh-CN" sz="2000" dirty="0" smtClean="0">
                <a:latin typeface="Times New Roman" pitchFamily="18" charset="0"/>
                <a:ea typeface="微软雅黑" pitchFamily="34" charset="-122"/>
                <a:cs typeface="Times New Roman" pitchFamily="18" charset="0"/>
              </a:rPr>
              <a:t>ACB</a:t>
            </a:r>
            <a:r>
              <a:rPr lang="zh-CN" altLang="en-US" sz="2000" dirty="0" smtClean="0">
                <a:latin typeface="微软雅黑" pitchFamily="34" charset="-122"/>
                <a:ea typeface="微软雅黑" pitchFamily="34" charset="-122"/>
              </a:rPr>
              <a:t>都是直角三角形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可以用本课所学的知识判定这两个三角形是否相似</a:t>
            </a:r>
            <a:r>
              <a:rPr lang="en-US" altLang="zh-CN" sz="2000" dirty="0" smtClean="0">
                <a:latin typeface="微软雅黑" pitchFamily="34" charset="-122"/>
                <a:ea typeface="微软雅黑" pitchFamily="34" charset="-122"/>
              </a:rPr>
              <a:t>.</a:t>
            </a:r>
          </a:p>
        </p:txBody>
      </p:sp>
      <p:grpSp>
        <p:nvGrpSpPr>
          <p:cNvPr id="2" name="组合 11"/>
          <p:cNvGrpSpPr/>
          <p:nvPr/>
        </p:nvGrpSpPr>
        <p:grpSpPr>
          <a:xfrm>
            <a:off x="253093" y="0"/>
            <a:ext cx="5683684"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543482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直角三角形相似的判定方法</a:t>
            </a:r>
          </a:p>
        </p:txBody>
      </p:sp>
      <p:pic>
        <p:nvPicPr>
          <p:cNvPr id="12" name="R194.EPS" descr="id:2147510797;FounderCES"/>
          <p:cNvPicPr/>
          <p:nvPr/>
        </p:nvPicPr>
        <p:blipFill>
          <a:blip r:embed="rId4">
            <a:clrChange>
              <a:clrFrom>
                <a:srgbClr val="FFFFFF"/>
              </a:clrFrom>
              <a:clrTo>
                <a:srgbClr val="FFFFFF">
                  <a:alpha val="0"/>
                </a:srgbClr>
              </a:clrTo>
            </a:clrChange>
          </a:blip>
          <a:stretch>
            <a:fillRect/>
          </a:stretch>
        </p:blipFill>
        <p:spPr>
          <a:xfrm>
            <a:off x="3111711" y="3278660"/>
            <a:ext cx="2119022" cy="92484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14224" y="1031279"/>
            <a:ext cx="1266336" cy="522248"/>
          </a:xfrm>
          <a:prstGeom prst="rect">
            <a:avLst/>
          </a:prstGeom>
        </p:spPr>
      </p:pic>
      <p:grpSp>
        <p:nvGrpSpPr>
          <p:cNvPr id="2" name="组合 18"/>
          <p:cNvGrpSpPr/>
          <p:nvPr/>
        </p:nvGrpSpPr>
        <p:grpSpPr>
          <a:xfrm>
            <a:off x="253093" y="0"/>
            <a:ext cx="5670035"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43482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直角三角形相似的判定方法</a:t>
            </a:r>
          </a:p>
        </p:txBody>
      </p:sp>
      <p:sp>
        <p:nvSpPr>
          <p:cNvPr id="14" name="矩形 13"/>
          <p:cNvSpPr/>
          <p:nvPr/>
        </p:nvSpPr>
        <p:spPr>
          <a:xfrm>
            <a:off x="2093111" y="2226875"/>
            <a:ext cx="6750637"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判定两直角三角形相似</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615397" y="552797"/>
            <a:ext cx="5707332"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第二十七章  相似</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242158" y="1777370"/>
            <a:ext cx="5232843" cy="1084912"/>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27.2</a:t>
            </a:r>
            <a:r>
              <a:rPr lang="zh-CN" altLang="en-US" sz="3300" dirty="0" smtClean="0">
                <a:solidFill>
                  <a:schemeClr val="accent1"/>
                </a:solidFill>
              </a:rPr>
              <a:t>　相似三角形</a:t>
            </a:r>
          </a:p>
          <a:p>
            <a:pPr algn="ctr"/>
            <a:r>
              <a:rPr lang="en-US" altLang="zh-CN" sz="3300" dirty="0" smtClean="0">
                <a:solidFill>
                  <a:schemeClr val="accent1"/>
                </a:solidFill>
              </a:rPr>
              <a:t>27.2.2</a:t>
            </a:r>
            <a:r>
              <a:rPr lang="zh-CN" altLang="en-US" sz="3300" dirty="0" smtClean="0">
                <a:solidFill>
                  <a:schemeClr val="accent1"/>
                </a:solidFill>
              </a:rPr>
              <a:t>　相似三角形的性质</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27104" y="995504"/>
            <a:ext cx="1227461" cy="495025"/>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941695" y="1640021"/>
            <a:ext cx="6428096"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在小孔成像问题中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若</a:t>
            </a:r>
            <a:r>
              <a:rPr lang="en-US" altLang="zh-CN" sz="2000" dirty="0" smtClean="0">
                <a:latin typeface="Times New Roman" pitchFamily="18" charset="0"/>
                <a:ea typeface="微软雅黑" pitchFamily="34" charset="-122"/>
                <a:cs typeface="Times New Roman" pitchFamily="18" charset="0"/>
              </a:rPr>
              <a:t>O</a:t>
            </a:r>
            <a:r>
              <a:rPr lang="zh-CN" altLang="en-US" sz="2000" dirty="0" smtClean="0">
                <a:latin typeface="微软雅黑" pitchFamily="34" charset="-122"/>
                <a:ea typeface="微软雅黑" pitchFamily="34" charset="-122"/>
              </a:rPr>
              <a:t>到</a:t>
            </a:r>
            <a:r>
              <a:rPr lang="en-US" altLang="zh-CN" sz="2000" dirty="0" smtClean="0">
                <a:latin typeface="Times New Roman" pitchFamily="18" charset="0"/>
                <a:ea typeface="微软雅黑" pitchFamily="34" charset="-122"/>
                <a:cs typeface="Times New Roman" pitchFamily="18" charset="0"/>
              </a:rPr>
              <a:t>AB</a:t>
            </a:r>
            <a:r>
              <a:rPr lang="zh-CN" altLang="en-US" sz="2000" dirty="0" smtClean="0">
                <a:latin typeface="微软雅黑" pitchFamily="34" charset="-122"/>
                <a:ea typeface="微软雅黑" pitchFamily="34" charset="-122"/>
              </a:rPr>
              <a:t>的距离是</a:t>
            </a:r>
            <a:r>
              <a:rPr lang="en-US" altLang="zh-CN" sz="2000" dirty="0" smtClean="0">
                <a:latin typeface="微软雅黑" pitchFamily="34" charset="-122"/>
                <a:ea typeface="微软雅黑" pitchFamily="34" charset="-122"/>
              </a:rPr>
              <a:t>18 cm</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Times New Roman" pitchFamily="18" charset="0"/>
                <a:ea typeface="微软雅黑" pitchFamily="34" charset="-122"/>
                <a:cs typeface="Times New Roman" pitchFamily="18" charset="0"/>
              </a:rPr>
              <a:t>O</a:t>
            </a:r>
            <a:r>
              <a:rPr lang="zh-CN" altLang="en-US" sz="2000" dirty="0" smtClean="0">
                <a:latin typeface="微软雅黑" pitchFamily="34" charset="-122"/>
                <a:ea typeface="微软雅黑" pitchFamily="34" charset="-122"/>
              </a:rPr>
              <a:t>到</a:t>
            </a:r>
            <a:r>
              <a:rPr lang="en-US" altLang="zh-CN" sz="2000" dirty="0" smtClean="0">
                <a:latin typeface="Times New Roman" pitchFamily="18" charset="0"/>
                <a:ea typeface="微软雅黑" pitchFamily="34" charset="-122"/>
                <a:cs typeface="Times New Roman" pitchFamily="18" charset="0"/>
              </a:rPr>
              <a:t>CD</a:t>
            </a:r>
            <a:r>
              <a:rPr lang="zh-CN" altLang="en-US" sz="2000" dirty="0" smtClean="0">
                <a:latin typeface="微软雅黑" pitchFamily="34" charset="-122"/>
                <a:ea typeface="微软雅黑" pitchFamily="34" charset="-122"/>
              </a:rPr>
              <a:t>的距离是</a:t>
            </a:r>
            <a:r>
              <a:rPr lang="en-US" altLang="zh-CN" sz="2000" dirty="0" smtClean="0">
                <a:latin typeface="微软雅黑" pitchFamily="34" charset="-122"/>
                <a:ea typeface="微软雅黑" pitchFamily="34" charset="-122"/>
              </a:rPr>
              <a:t>6 cm,</a:t>
            </a:r>
            <a:r>
              <a:rPr lang="zh-CN" altLang="en-US" sz="2000" dirty="0" smtClean="0">
                <a:latin typeface="微软雅黑" pitchFamily="34" charset="-122"/>
                <a:ea typeface="微软雅黑" pitchFamily="34" charset="-122"/>
              </a:rPr>
              <a:t>根据相似三角形的对应高的比等于相似比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可得像</a:t>
            </a:r>
            <a:r>
              <a:rPr lang="en-US" altLang="zh-CN" sz="2000" dirty="0" smtClean="0">
                <a:latin typeface="Times New Roman" pitchFamily="18" charset="0"/>
                <a:ea typeface="微软雅黑" pitchFamily="34" charset="-122"/>
                <a:cs typeface="Times New Roman" pitchFamily="18" charset="0"/>
              </a:rPr>
              <a:t>CD</a:t>
            </a:r>
            <a:r>
              <a:rPr lang="en-US" altLang="zh-CN" sz="2000" dirty="0" smtClean="0">
                <a:latin typeface="微软雅黑" pitchFamily="34" charset="-122"/>
                <a:ea typeface="微软雅黑" pitchFamily="34" charset="-122"/>
              </a:rPr>
              <a:t>=          </a:t>
            </a:r>
            <a:r>
              <a:rPr lang="en-US" altLang="zh-CN" sz="2000" dirty="0" smtClean="0">
                <a:latin typeface="Times New Roman" pitchFamily="18" charset="0"/>
                <a:ea typeface="微软雅黑" pitchFamily="34" charset="-122"/>
                <a:cs typeface="Times New Roman" pitchFamily="18" charset="0"/>
              </a:rPr>
              <a:t>AB</a:t>
            </a:r>
            <a:r>
              <a:rPr lang="en-US" altLang="zh-CN" sz="2000" dirty="0" smtClean="0">
                <a:latin typeface="微软雅黑" pitchFamily="34" charset="-122"/>
                <a:ea typeface="微软雅黑" pitchFamily="34" charset="-122"/>
              </a:rPr>
              <a:t>.</a:t>
            </a:r>
          </a:p>
        </p:txBody>
      </p:sp>
      <p:grpSp>
        <p:nvGrpSpPr>
          <p:cNvPr id="2" name="组合 11"/>
          <p:cNvGrpSpPr/>
          <p:nvPr/>
        </p:nvGrpSpPr>
        <p:grpSpPr>
          <a:xfrm>
            <a:off x="253093" y="0"/>
            <a:ext cx="4428089"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425340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相似三角形的性质</a:t>
            </a:r>
            <a:r>
              <a:rPr lang="en-US" altLang="zh-CN" sz="2700" dirty="0" smtClean="0">
                <a:latin typeface="微软雅黑" pitchFamily="34" charset="-122"/>
                <a:ea typeface="微软雅黑" pitchFamily="34" charset="-122"/>
              </a:rPr>
              <a:t>1</a:t>
            </a:r>
            <a:endParaRPr lang="zh-CN" altLang="en-US" sz="2700" dirty="0" smtClean="0">
              <a:latin typeface="微软雅黑" pitchFamily="34" charset="-122"/>
              <a:ea typeface="微软雅黑" pitchFamily="34" charset="-122"/>
            </a:endParaRPr>
          </a:p>
        </p:txBody>
      </p:sp>
      <p:graphicFrame>
        <p:nvGraphicFramePr>
          <p:cNvPr id="18" name="表格 17"/>
          <p:cNvGraphicFramePr>
            <a:graphicFrameLocks noGrp="1"/>
          </p:cNvGraphicFramePr>
          <p:nvPr/>
        </p:nvGraphicFramePr>
        <p:xfrm>
          <a:off x="3321482" y="2496805"/>
          <a:ext cx="384493" cy="741680"/>
        </p:xfrm>
        <a:graphic>
          <a:graphicData uri="http://schemas.openxmlformats.org/drawingml/2006/table">
            <a:tbl>
              <a:tblPr firstRow="1" bandRow="1">
                <a:tableStyleId>{5C22544A-7EE6-4342-B048-85BDC9FD1C3A}</a:tableStyleId>
              </a:tblPr>
              <a:tblGrid>
                <a:gridCol w="384493"/>
              </a:tblGrid>
              <a:tr h="370840">
                <a:tc>
                  <a:txBody>
                    <a:bodyPr/>
                    <a:lstStyle/>
                    <a:p>
                      <a:pPr algn="ctr"/>
                      <a:r>
                        <a:rPr lang="en-US" altLang="zh-CN" sz="1800" b="0" kern="1200" dirty="0" smtClean="0">
                          <a:solidFill>
                            <a:schemeClr val="tx1"/>
                          </a:solidFill>
                          <a:latin typeface="微软雅黑" pitchFamily="34" charset="-122"/>
                          <a:ea typeface="微软雅黑" pitchFamily="34" charset="-122"/>
                          <a:cs typeface="+mn-cs"/>
                        </a:rPr>
                        <a:t>1</a:t>
                      </a:r>
                      <a:endParaRPr lang="zh-CN" altLang="en-US" sz="1800" b="0" kern="1200" dirty="0" smtClean="0">
                        <a:solidFill>
                          <a:schemeClr val="tx1"/>
                        </a:solidFill>
                        <a:latin typeface="微软雅黑" pitchFamily="34" charset="-122"/>
                        <a:ea typeface="微软雅黑" pitchFamily="34" charset="-122"/>
                        <a:cs typeface="+mn-cs"/>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1800" b="0" kern="1200" dirty="0" smtClean="0">
                          <a:solidFill>
                            <a:schemeClr val="tx1"/>
                          </a:solidFill>
                          <a:latin typeface="微软雅黑" pitchFamily="34" charset="-122"/>
                          <a:ea typeface="微软雅黑" pitchFamily="34" charset="-122"/>
                          <a:cs typeface="+mn-cs"/>
                        </a:rPr>
                        <a:t>3</a:t>
                      </a:r>
                      <a:endParaRPr lang="zh-CN" altLang="en-US" sz="1800" b="0" kern="1200" dirty="0" smtClean="0">
                        <a:solidFill>
                          <a:schemeClr val="tx1"/>
                        </a:solidFill>
                        <a:latin typeface="微软雅黑" pitchFamily="34" charset="-122"/>
                        <a:ea typeface="微软雅黑" pitchFamily="34" charset="-122"/>
                        <a:cs typeface="+mn-cs"/>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19" name="R235.EPS" descr="id:2147511647;FounderCES"/>
          <p:cNvPicPr/>
          <p:nvPr/>
        </p:nvPicPr>
        <p:blipFill>
          <a:blip r:embed="rId4">
            <a:clrChange>
              <a:clrFrom>
                <a:srgbClr val="FFFFFF"/>
              </a:clrFrom>
              <a:clrTo>
                <a:srgbClr val="FFFFFF">
                  <a:alpha val="0"/>
                </a:srgbClr>
              </a:clrTo>
            </a:clrChange>
          </a:blip>
          <a:stretch>
            <a:fillRect/>
          </a:stretch>
        </p:blipFill>
        <p:spPr>
          <a:xfrm>
            <a:off x="3079881" y="3258648"/>
            <a:ext cx="2690307" cy="12860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slide(fromBottom)">
                                      <p:cBhvr>
                                        <p:cTn id="24" dur="500"/>
                                        <p:tgtEl>
                                          <p:spTgt spid="18"/>
                                        </p:tgtEl>
                                      </p:cBhvr>
                                    </p:animEffect>
                                  </p:childTnLst>
                                </p:cTn>
                              </p:par>
                              <p:par>
                                <p:cTn id="25" presetID="1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slide(fromBottom)">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14224" y="1031279"/>
            <a:ext cx="1266336" cy="522248"/>
          </a:xfrm>
          <a:prstGeom prst="rect">
            <a:avLst/>
          </a:prstGeom>
        </p:spPr>
      </p:pic>
      <p:grpSp>
        <p:nvGrpSpPr>
          <p:cNvPr id="2" name="组合 18"/>
          <p:cNvGrpSpPr/>
          <p:nvPr/>
        </p:nvGrpSpPr>
        <p:grpSpPr>
          <a:xfrm>
            <a:off x="253094" y="0"/>
            <a:ext cx="4387146"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25340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相似三角形的性质</a:t>
            </a:r>
            <a:r>
              <a:rPr lang="en-US" altLang="zh-CN" sz="2700" dirty="0" smtClean="0">
                <a:latin typeface="微软雅黑" pitchFamily="34" charset="-122"/>
                <a:ea typeface="微软雅黑" pitchFamily="34" charset="-122"/>
              </a:rPr>
              <a:t>1</a:t>
            </a:r>
            <a:endParaRPr lang="zh-CN" altLang="en-US" sz="2700" dirty="0" smtClean="0">
              <a:latin typeface="微软雅黑" pitchFamily="34" charset="-122"/>
              <a:ea typeface="微软雅黑" pitchFamily="34" charset="-122"/>
            </a:endParaRPr>
          </a:p>
        </p:txBody>
      </p:sp>
      <p:sp>
        <p:nvSpPr>
          <p:cNvPr id="14" name="矩形 13"/>
          <p:cNvSpPr/>
          <p:nvPr/>
        </p:nvSpPr>
        <p:spPr>
          <a:xfrm>
            <a:off x="2093111" y="2226875"/>
            <a:ext cx="6750637" cy="938206"/>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根据相似比求对应线段的比</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根据相似比求相似三角形的周长的比</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844704"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447586" y="1107219"/>
            <a:ext cx="1350271" cy="544553"/>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9" name="矩形 8"/>
          <p:cNvSpPr/>
          <p:nvPr/>
        </p:nvSpPr>
        <p:spPr>
          <a:xfrm>
            <a:off x="307017" y="348923"/>
            <a:ext cx="2652008" cy="500137"/>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相似图形</a:t>
            </a:r>
          </a:p>
        </p:txBody>
      </p:sp>
      <p:sp>
        <p:nvSpPr>
          <p:cNvPr id="11" name="矩形 10"/>
          <p:cNvSpPr/>
          <p:nvPr/>
        </p:nvSpPr>
        <p:spPr>
          <a:xfrm>
            <a:off x="627955" y="1802507"/>
            <a:ext cx="4626433"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秋天红透的枫叶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总能牵动人们无尽的思绪</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所以诗人杜牧说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停车坐爱枫林晚</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霜叶红于二月花</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如图所示的是两片形状完全相同、大小不同的枫叶</a:t>
            </a:r>
            <a:r>
              <a:rPr lang="en-US" altLang="zh-CN" sz="2000" dirty="0" smtClean="0">
                <a:latin typeface="微软雅黑" pitchFamily="34" charset="-122"/>
                <a:ea typeface="微软雅黑" pitchFamily="34" charset="-122"/>
              </a:rPr>
              <a:t>.</a:t>
            </a:r>
          </a:p>
        </p:txBody>
      </p:sp>
      <p:pic>
        <p:nvPicPr>
          <p:cNvPr id="12" name="R111A.EPS" descr="id:2147509305;FounderCES"/>
          <p:cNvPicPr/>
          <p:nvPr/>
        </p:nvPicPr>
        <p:blipFill>
          <a:blip r:embed="rId4">
            <a:clrChange>
              <a:clrFrom>
                <a:srgbClr val="FCFFFD"/>
              </a:clrFrom>
              <a:clrTo>
                <a:srgbClr val="FCFFFD">
                  <a:alpha val="0"/>
                </a:srgbClr>
              </a:clrTo>
            </a:clrChange>
          </a:blip>
          <a:stretch>
            <a:fillRect/>
          </a:stretch>
        </p:blipFill>
        <p:spPr>
          <a:xfrm>
            <a:off x="5930645" y="2116574"/>
            <a:ext cx="2148829" cy="12458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4605265"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477556" y="1119306"/>
            <a:ext cx="1290332" cy="52038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25340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相似三角形的性质</a:t>
            </a:r>
            <a:r>
              <a:rPr lang="en-US" altLang="zh-CN" sz="2700" dirty="0" smtClean="0">
                <a:latin typeface="微软雅黑" pitchFamily="34" charset="-122"/>
                <a:ea typeface="微软雅黑" pitchFamily="34" charset="-122"/>
              </a:rPr>
              <a:t>2</a:t>
            </a:r>
            <a:endParaRPr lang="zh-CN" altLang="en-US" sz="2700" dirty="0" smtClean="0">
              <a:latin typeface="微软雅黑" pitchFamily="34" charset="-122"/>
              <a:ea typeface="微软雅黑" pitchFamily="34" charset="-122"/>
            </a:endParaRPr>
          </a:p>
        </p:txBody>
      </p:sp>
      <p:sp>
        <p:nvSpPr>
          <p:cNvPr id="23" name="矩形 22"/>
          <p:cNvSpPr/>
          <p:nvPr/>
        </p:nvSpPr>
        <p:spPr>
          <a:xfrm>
            <a:off x="1687446" y="1391526"/>
            <a:ext cx="5669958"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利用卫星测量观察物体的周长和面积</a:t>
            </a:r>
            <a:r>
              <a:rPr lang="en-US" altLang="zh-CN" sz="2000" dirty="0" smtClean="0">
                <a:latin typeface="微软雅黑" pitchFamily="34" charset="-122"/>
                <a:ea typeface="微软雅黑" pitchFamily="34" charset="-122"/>
              </a:rPr>
              <a:t>.</a:t>
            </a:r>
          </a:p>
        </p:txBody>
      </p:sp>
      <p:pic>
        <p:nvPicPr>
          <p:cNvPr id="12" name="r238.jpg" descr="id:2147511740;FounderCES"/>
          <p:cNvPicPr/>
          <p:nvPr/>
        </p:nvPicPr>
        <p:blipFill>
          <a:blip r:embed="rId4">
            <a:clrChange>
              <a:clrFrom>
                <a:srgbClr val="FEFFFF"/>
              </a:clrFrom>
              <a:clrTo>
                <a:srgbClr val="FEFFFF">
                  <a:alpha val="0"/>
                </a:srgbClr>
              </a:clrTo>
            </a:clrChange>
          </a:blip>
          <a:stretch>
            <a:fillRect/>
          </a:stretch>
        </p:blipFill>
        <p:spPr>
          <a:xfrm>
            <a:off x="3354375" y="1995060"/>
            <a:ext cx="1749887" cy="287055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14224" y="1031279"/>
            <a:ext cx="1266336" cy="522248"/>
          </a:xfrm>
          <a:prstGeom prst="rect">
            <a:avLst/>
          </a:prstGeom>
        </p:spPr>
      </p:pic>
      <p:grpSp>
        <p:nvGrpSpPr>
          <p:cNvPr id="2" name="组合 18"/>
          <p:cNvGrpSpPr/>
          <p:nvPr/>
        </p:nvGrpSpPr>
        <p:grpSpPr>
          <a:xfrm>
            <a:off x="253094" y="0"/>
            <a:ext cx="4387146"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25340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相似三角形的性质</a:t>
            </a:r>
            <a:r>
              <a:rPr lang="en-US" altLang="zh-CN" sz="2700" dirty="0" smtClean="0">
                <a:latin typeface="微软雅黑" pitchFamily="34" charset="-122"/>
                <a:ea typeface="微软雅黑" pitchFamily="34" charset="-122"/>
              </a:rPr>
              <a:t>2</a:t>
            </a:r>
            <a:endParaRPr lang="zh-CN" altLang="en-US" sz="2700" dirty="0" smtClean="0">
              <a:latin typeface="微软雅黑" pitchFamily="34" charset="-122"/>
              <a:ea typeface="微软雅黑" pitchFamily="34" charset="-122"/>
            </a:endParaRPr>
          </a:p>
        </p:txBody>
      </p:sp>
      <p:sp>
        <p:nvSpPr>
          <p:cNvPr id="14" name="矩形 13"/>
          <p:cNvSpPr/>
          <p:nvPr/>
        </p:nvSpPr>
        <p:spPr>
          <a:xfrm>
            <a:off x="2093111" y="2226875"/>
            <a:ext cx="6750637" cy="938206"/>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根据相似三角形的相似比确定面积比</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根据相似三角形的面积比确定相似比</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615397" y="552797"/>
            <a:ext cx="5707332"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第二十七章  相似</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1928254" y="1777370"/>
            <a:ext cx="5656036" cy="1084912"/>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27.2</a:t>
            </a:r>
            <a:r>
              <a:rPr lang="zh-CN" altLang="en-US" sz="3300" dirty="0" smtClean="0">
                <a:solidFill>
                  <a:schemeClr val="accent1"/>
                </a:solidFill>
              </a:rPr>
              <a:t>　相似三角形</a:t>
            </a:r>
          </a:p>
          <a:p>
            <a:pPr algn="ctr"/>
            <a:r>
              <a:rPr lang="en-US" altLang="zh-CN" sz="3300" dirty="0" smtClean="0">
                <a:solidFill>
                  <a:schemeClr val="accent1"/>
                </a:solidFill>
              </a:rPr>
              <a:t>27.2.3</a:t>
            </a:r>
            <a:r>
              <a:rPr lang="zh-CN" altLang="en-US" sz="3300" dirty="0" smtClean="0">
                <a:solidFill>
                  <a:schemeClr val="accent1"/>
                </a:solidFill>
              </a:rPr>
              <a:t>　相似三角形应用举例</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092" y="0"/>
            <a:ext cx="5246955"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2"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26" name="图片 25" descr="图片1.png"/>
          <p:cNvPicPr>
            <a:picLocks noChangeAspect="1"/>
          </p:cNvPicPr>
          <p:nvPr/>
        </p:nvPicPr>
        <p:blipFill>
          <a:blip r:embed="rId4"/>
          <a:stretch>
            <a:fillRect/>
          </a:stretch>
        </p:blipFill>
        <p:spPr>
          <a:xfrm>
            <a:off x="327428" y="1087398"/>
            <a:ext cx="1330052" cy="536399"/>
          </a:xfrm>
          <a:prstGeom prst="rect">
            <a:avLst/>
          </a:prstGeom>
        </p:spPr>
      </p:pic>
      <p:sp>
        <p:nvSpPr>
          <p:cNvPr id="11" name="矩形 10"/>
          <p:cNvSpPr/>
          <p:nvPr/>
        </p:nvSpPr>
        <p:spPr>
          <a:xfrm>
            <a:off x="1105469" y="2150452"/>
            <a:ext cx="3766782"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古希腊数学家、天文学家泰勒斯用相似三角形的原理测量出金字塔的高度</a:t>
            </a:r>
            <a:r>
              <a:rPr lang="en-US" altLang="zh-CN" sz="2000" dirty="0" smtClean="0">
                <a:latin typeface="微软雅黑" pitchFamily="34" charset="-122"/>
                <a:ea typeface="微软雅黑" pitchFamily="34" charset="-122"/>
              </a:rPr>
              <a:t>.</a:t>
            </a:r>
            <a:endParaRPr lang="zh-CN" altLang="en-US" sz="2000" dirty="0" smtClean="0">
              <a:latin typeface="微软雅黑" pitchFamily="34" charset="-122"/>
              <a:ea typeface="微软雅黑" pitchFamily="34" charset="-122"/>
            </a:endParaRPr>
          </a:p>
        </p:txBody>
      </p:sp>
      <p:sp>
        <p:nvSpPr>
          <p:cNvPr id="12" name="矩形 11"/>
          <p:cNvSpPr/>
          <p:nvPr/>
        </p:nvSpPr>
        <p:spPr>
          <a:xfrm>
            <a:off x="307017" y="348923"/>
            <a:ext cx="50885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利用相似测量物体的高度</a:t>
            </a:r>
          </a:p>
        </p:txBody>
      </p:sp>
      <p:pic>
        <p:nvPicPr>
          <p:cNvPr id="16" name="r263.jpg" descr="id:2147512326;FounderCES"/>
          <p:cNvPicPr/>
          <p:nvPr/>
        </p:nvPicPr>
        <p:blipFill>
          <a:blip r:embed="rId5"/>
          <a:stretch>
            <a:fillRect/>
          </a:stretch>
        </p:blipFill>
        <p:spPr>
          <a:xfrm>
            <a:off x="5562090" y="1979757"/>
            <a:ext cx="2189837" cy="14479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par>
                                <p:cTn id="35" presetID="12" presetClass="entr" presetSubtype="4"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lide(fromBottom)">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14224" y="1031279"/>
            <a:ext cx="1266336" cy="522248"/>
          </a:xfrm>
          <a:prstGeom prst="rect">
            <a:avLst/>
          </a:prstGeom>
        </p:spPr>
      </p:pic>
      <p:grpSp>
        <p:nvGrpSpPr>
          <p:cNvPr id="2" name="组合 18"/>
          <p:cNvGrpSpPr/>
          <p:nvPr/>
        </p:nvGrpSpPr>
        <p:grpSpPr>
          <a:xfrm>
            <a:off x="253093" y="0"/>
            <a:ext cx="5315193"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0885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利用相似测量物体的高度</a:t>
            </a:r>
          </a:p>
        </p:txBody>
      </p:sp>
      <p:sp>
        <p:nvSpPr>
          <p:cNvPr id="14" name="矩形 13"/>
          <p:cNvSpPr/>
          <p:nvPr/>
        </p:nvSpPr>
        <p:spPr>
          <a:xfrm>
            <a:off x="2093111" y="2226875"/>
            <a:ext cx="6750637" cy="938206"/>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旗杆高度问题</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河宽问题</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5342245"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509417" y="1119306"/>
            <a:ext cx="1226609" cy="52038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0885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利用相似测量物体的高度</a:t>
            </a:r>
          </a:p>
        </p:txBody>
      </p:sp>
      <p:sp>
        <p:nvSpPr>
          <p:cNvPr id="23" name="矩形 22"/>
          <p:cNvSpPr/>
          <p:nvPr/>
        </p:nvSpPr>
        <p:spPr>
          <a:xfrm>
            <a:off x="1578264" y="2251335"/>
            <a:ext cx="5669958"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利用太阳光线测量物体的高度应该注意两点</a:t>
            </a:r>
            <a:r>
              <a:rPr lang="en-US" altLang="zh-CN" sz="2000" dirty="0" smtClean="0">
                <a:latin typeface="微软雅黑" pitchFamily="34" charset="-122"/>
                <a:ea typeface="微软雅黑" pitchFamily="34" charset="-122"/>
              </a:rPr>
              <a:t>:①</a:t>
            </a:r>
            <a:r>
              <a:rPr lang="zh-CN" altLang="en-US" sz="2000" dirty="0" smtClean="0">
                <a:latin typeface="微软雅黑" pitchFamily="34" charset="-122"/>
                <a:ea typeface="微软雅黑" pitchFamily="34" charset="-122"/>
              </a:rPr>
              <a:t>建筑物与地面垂直</a:t>
            </a:r>
            <a:r>
              <a:rPr lang="en-US" altLang="zh-CN" sz="2000" dirty="0" smtClean="0">
                <a:latin typeface="微软雅黑" pitchFamily="34" charset="-122"/>
                <a:ea typeface="微软雅黑" pitchFamily="34" charset="-122"/>
              </a:rPr>
              <a:t>;②</a:t>
            </a:r>
            <a:r>
              <a:rPr lang="zh-CN" altLang="en-US" sz="2000" dirty="0" smtClean="0">
                <a:latin typeface="微软雅黑" pitchFamily="34" charset="-122"/>
                <a:ea typeface="微软雅黑" pitchFamily="34" charset="-122"/>
              </a:rPr>
              <a:t>测量影长时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标杆与物体的影长必须是同一时刻的影长</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092" y="0"/>
            <a:ext cx="5246955"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2"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26" name="图片 25" descr="图片1.png"/>
          <p:cNvPicPr>
            <a:picLocks noChangeAspect="1"/>
          </p:cNvPicPr>
          <p:nvPr/>
        </p:nvPicPr>
        <p:blipFill>
          <a:blip r:embed="rId4"/>
          <a:stretch>
            <a:fillRect/>
          </a:stretch>
        </p:blipFill>
        <p:spPr>
          <a:xfrm>
            <a:off x="327428" y="1087398"/>
            <a:ext cx="1330052" cy="536399"/>
          </a:xfrm>
          <a:prstGeom prst="rect">
            <a:avLst/>
          </a:prstGeom>
        </p:spPr>
      </p:pic>
      <p:sp>
        <p:nvSpPr>
          <p:cNvPr id="11" name="矩形 10"/>
          <p:cNvSpPr/>
          <p:nvPr/>
        </p:nvSpPr>
        <p:spPr>
          <a:xfrm>
            <a:off x="723330" y="1863849"/>
            <a:ext cx="4626591" cy="237757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为测量出湖边不可直接到达的</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B</a:t>
            </a:r>
            <a:r>
              <a:rPr lang="zh-CN" altLang="en-US" sz="2000" dirty="0" smtClean="0">
                <a:latin typeface="微软雅黑" pitchFamily="34" charset="-122"/>
                <a:ea typeface="微软雅黑" pitchFamily="34" charset="-122"/>
              </a:rPr>
              <a:t>间的距离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测量人员选取一定点</a:t>
            </a:r>
            <a:r>
              <a:rPr lang="en-US" altLang="zh-CN" sz="2000" dirty="0" smtClean="0">
                <a:latin typeface="Times New Roman" pitchFamily="18" charset="0"/>
                <a:ea typeface="微软雅黑" pitchFamily="34" charset="-122"/>
                <a:cs typeface="Times New Roman" pitchFamily="18" charset="0"/>
              </a:rPr>
              <a:t>O</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使</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O</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C</a:t>
            </a:r>
            <a:r>
              <a:rPr lang="zh-CN" altLang="en-US" sz="2000" dirty="0" smtClean="0">
                <a:latin typeface="微软雅黑" pitchFamily="34" charset="-122"/>
                <a:ea typeface="微软雅黑" pitchFamily="34" charset="-122"/>
              </a:rPr>
              <a:t>和</a:t>
            </a:r>
            <a:r>
              <a:rPr lang="en-US" altLang="zh-CN" sz="2000" dirty="0" smtClean="0">
                <a:latin typeface="Times New Roman" pitchFamily="18" charset="0"/>
                <a:ea typeface="微软雅黑" pitchFamily="34" charset="-122"/>
                <a:cs typeface="Times New Roman" pitchFamily="18" charset="0"/>
              </a:rPr>
              <a:t>B</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O</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D</a:t>
            </a:r>
            <a:r>
              <a:rPr lang="zh-CN" altLang="en-US" sz="2000" dirty="0" smtClean="0">
                <a:latin typeface="微软雅黑" pitchFamily="34" charset="-122"/>
                <a:ea typeface="微软雅黑" pitchFamily="34" charset="-122"/>
              </a:rPr>
              <a:t>分别在同一直线上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测出</a:t>
            </a:r>
            <a:r>
              <a:rPr lang="en-US" altLang="zh-CN" sz="2000" dirty="0" smtClean="0">
                <a:latin typeface="Times New Roman" pitchFamily="18" charset="0"/>
                <a:ea typeface="微软雅黑" pitchFamily="34" charset="-122"/>
                <a:cs typeface="Times New Roman" pitchFamily="18" charset="0"/>
              </a:rPr>
              <a:t>CD</a:t>
            </a:r>
            <a:r>
              <a:rPr lang="en-US" altLang="zh-CN" sz="2000" dirty="0" smtClean="0">
                <a:latin typeface="微软雅黑" pitchFamily="34" charset="-122"/>
                <a:ea typeface="微软雅黑" pitchFamily="34" charset="-122"/>
              </a:rPr>
              <a:t>=150</a:t>
            </a:r>
            <a:r>
              <a:rPr lang="zh-CN" altLang="en-US" sz="2000" dirty="0" smtClean="0">
                <a:latin typeface="微软雅黑" pitchFamily="34" charset="-122"/>
                <a:ea typeface="微软雅黑" pitchFamily="34" charset="-122"/>
              </a:rPr>
              <a:t>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且</a:t>
            </a:r>
            <a:r>
              <a:rPr lang="en-US" altLang="zh-CN" sz="2000" dirty="0" smtClean="0">
                <a:latin typeface="Times New Roman" pitchFamily="18" charset="0"/>
                <a:ea typeface="微软雅黑" pitchFamily="34" charset="-122"/>
                <a:cs typeface="Times New Roman" pitchFamily="18" charset="0"/>
              </a:rPr>
              <a:t>OB</a:t>
            </a:r>
            <a:r>
              <a:rPr lang="en-US" altLang="zh-CN" sz="2000" dirty="0" smtClean="0">
                <a:latin typeface="微软雅黑" pitchFamily="34" charset="-122"/>
                <a:ea typeface="微软雅黑" pitchFamily="34" charset="-122"/>
              </a:rPr>
              <a:t>=3</a:t>
            </a:r>
            <a:r>
              <a:rPr lang="en-US" altLang="zh-CN" sz="2000" dirty="0" smtClean="0">
                <a:latin typeface="Times New Roman" pitchFamily="18" charset="0"/>
                <a:ea typeface="微软雅黑" pitchFamily="34" charset="-122"/>
                <a:cs typeface="Times New Roman" pitchFamily="18" charset="0"/>
              </a:rPr>
              <a:t>OD</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OA</a:t>
            </a:r>
            <a:r>
              <a:rPr lang="en-US" altLang="zh-CN" sz="2000" dirty="0" smtClean="0">
                <a:latin typeface="微软雅黑" pitchFamily="34" charset="-122"/>
                <a:ea typeface="微软雅黑" pitchFamily="34" charset="-122"/>
              </a:rPr>
              <a:t>=3</a:t>
            </a:r>
            <a:r>
              <a:rPr lang="en-US" altLang="zh-CN" sz="2000" dirty="0" smtClean="0">
                <a:latin typeface="Times New Roman" pitchFamily="18" charset="0"/>
                <a:ea typeface="微软雅黑" pitchFamily="34" charset="-122"/>
                <a:cs typeface="Times New Roman" pitchFamily="18" charset="0"/>
              </a:rPr>
              <a:t>OC</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根据以上数据可以求得</a:t>
            </a:r>
            <a:r>
              <a:rPr lang="en-US" altLang="zh-CN" sz="2000" dirty="0" smtClean="0">
                <a:latin typeface="Times New Roman" pitchFamily="18" charset="0"/>
                <a:ea typeface="微软雅黑" pitchFamily="34" charset="-122"/>
                <a:cs typeface="Times New Roman" pitchFamily="18" charset="0"/>
              </a:rPr>
              <a:t>AB</a:t>
            </a:r>
            <a:r>
              <a:rPr lang="en-US" altLang="zh-CN" sz="2000" dirty="0" smtClean="0">
                <a:latin typeface="微软雅黑" pitchFamily="34" charset="-122"/>
                <a:ea typeface="微软雅黑" pitchFamily="34" charset="-122"/>
              </a:rPr>
              <a:t>=450</a:t>
            </a:r>
            <a:r>
              <a:rPr lang="zh-CN" altLang="en-US" sz="2000" dirty="0" smtClean="0">
                <a:latin typeface="微软雅黑" pitchFamily="34" charset="-122"/>
                <a:ea typeface="微软雅黑" pitchFamily="34" charset="-122"/>
              </a:rPr>
              <a:t>米</a:t>
            </a:r>
            <a:r>
              <a:rPr lang="en-US" altLang="zh-CN" sz="2000" dirty="0" smtClean="0">
                <a:latin typeface="微软雅黑" pitchFamily="34" charset="-122"/>
                <a:ea typeface="微软雅黑" pitchFamily="34" charset="-122"/>
              </a:rPr>
              <a:t>.</a:t>
            </a:r>
          </a:p>
        </p:txBody>
      </p:sp>
      <p:sp>
        <p:nvSpPr>
          <p:cNvPr id="12" name="矩形 11"/>
          <p:cNvSpPr/>
          <p:nvPr/>
        </p:nvSpPr>
        <p:spPr>
          <a:xfrm>
            <a:off x="307017" y="348923"/>
            <a:ext cx="4742324"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利用相似测量河的宽度</a:t>
            </a:r>
          </a:p>
        </p:txBody>
      </p:sp>
      <p:pic>
        <p:nvPicPr>
          <p:cNvPr id="17" name="R273.EPS" descr="id:2147512447;FounderCES"/>
          <p:cNvPicPr/>
          <p:nvPr/>
        </p:nvPicPr>
        <p:blipFill>
          <a:blip r:embed="rId5">
            <a:clrChange>
              <a:clrFrom>
                <a:srgbClr val="FFFFFF"/>
              </a:clrFrom>
              <a:clrTo>
                <a:srgbClr val="FFFFFF">
                  <a:alpha val="0"/>
                </a:srgbClr>
              </a:clrTo>
            </a:clrChange>
          </a:blip>
          <a:stretch>
            <a:fillRect/>
          </a:stretch>
        </p:blipFill>
        <p:spPr>
          <a:xfrm>
            <a:off x="5973647" y="2003563"/>
            <a:ext cx="2365136" cy="16283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par>
                                <p:cTn id="35" presetID="12" presetClass="entr" presetSubtype="4"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slide(fromBottom)">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14224" y="1031279"/>
            <a:ext cx="1266336" cy="522248"/>
          </a:xfrm>
          <a:prstGeom prst="rect">
            <a:avLst/>
          </a:prstGeom>
        </p:spPr>
      </p:pic>
      <p:grpSp>
        <p:nvGrpSpPr>
          <p:cNvPr id="2" name="组合 18"/>
          <p:cNvGrpSpPr/>
          <p:nvPr/>
        </p:nvGrpSpPr>
        <p:grpSpPr>
          <a:xfrm>
            <a:off x="253093" y="0"/>
            <a:ext cx="5315193"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742324"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利用相似测量河的宽度</a:t>
            </a:r>
          </a:p>
        </p:txBody>
      </p:sp>
      <p:sp>
        <p:nvSpPr>
          <p:cNvPr id="14" name="矩形 13"/>
          <p:cNvSpPr/>
          <p:nvPr/>
        </p:nvSpPr>
        <p:spPr>
          <a:xfrm>
            <a:off x="2093111" y="2226875"/>
            <a:ext cx="6750637" cy="938206"/>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测量不宜直接测量的河宽</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测量不易直接测量的量具内口径</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615397" y="552797"/>
            <a:ext cx="5707332"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第二十七章  相似</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006427" y="1763723"/>
            <a:ext cx="2735364"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27.3</a:t>
            </a:r>
            <a:r>
              <a:rPr lang="zh-CN" altLang="en-US" sz="3300" dirty="0" smtClean="0">
                <a:solidFill>
                  <a:schemeClr val="accent1"/>
                </a:solidFill>
              </a:rPr>
              <a:t>　位　似</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27104" y="995504"/>
            <a:ext cx="1227461" cy="495025"/>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941695" y="1640021"/>
            <a:ext cx="7328848"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小孔成像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大约两千四五百年以前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我国的学者</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墨翟</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墨子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和他的学生</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做了世界上第一个小孔成倒像的实验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解释了小孔成倒像的原因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指出了光的直线传播的性质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用一根蜡烛通过小孔成像的原理在暗箱里成一个倒立的像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蜡烛火焰和像就是位似图形</a:t>
            </a:r>
            <a:r>
              <a:rPr lang="en-US" altLang="zh-CN" sz="2000" dirty="0" smtClean="0">
                <a:latin typeface="微软雅黑" pitchFamily="34" charset="-122"/>
                <a:ea typeface="微软雅黑" pitchFamily="34" charset="-122"/>
              </a:rPr>
              <a:t>.</a:t>
            </a:r>
          </a:p>
        </p:txBody>
      </p:sp>
      <p:grpSp>
        <p:nvGrpSpPr>
          <p:cNvPr id="2" name="组合 11"/>
          <p:cNvGrpSpPr/>
          <p:nvPr/>
        </p:nvGrpSpPr>
        <p:grpSpPr>
          <a:xfrm>
            <a:off x="253093" y="0"/>
            <a:ext cx="2872244"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位似图形</a:t>
            </a:r>
          </a:p>
        </p:txBody>
      </p:sp>
      <p:pic>
        <p:nvPicPr>
          <p:cNvPr id="18" name="r300.jpg" descr="id:2147513053;FounderCES"/>
          <p:cNvPicPr/>
          <p:nvPr/>
        </p:nvPicPr>
        <p:blipFill>
          <a:blip r:embed="rId4">
            <a:clrChange>
              <a:clrFrom>
                <a:srgbClr val="FFFFFF"/>
              </a:clrFrom>
              <a:clrTo>
                <a:srgbClr val="FFFFFF">
                  <a:alpha val="0"/>
                </a:srgbClr>
              </a:clrTo>
            </a:clrChange>
          </a:blip>
          <a:stretch>
            <a:fillRect/>
          </a:stretch>
        </p:blipFill>
        <p:spPr>
          <a:xfrm>
            <a:off x="4006245" y="3608862"/>
            <a:ext cx="1956495" cy="1072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slide(fromBottom)">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3" y="0"/>
            <a:ext cx="2899294"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480842" y="1114779"/>
            <a:ext cx="1283759" cy="529433"/>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相似图形</a:t>
            </a:r>
          </a:p>
        </p:txBody>
      </p:sp>
      <p:sp>
        <p:nvSpPr>
          <p:cNvPr id="23" name="矩形 22"/>
          <p:cNvSpPr/>
          <p:nvPr/>
        </p:nvSpPr>
        <p:spPr>
          <a:xfrm>
            <a:off x="1714360" y="1964762"/>
            <a:ext cx="5559897"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判断两个图形是否为相似图形</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14224" y="1031279"/>
            <a:ext cx="1266336" cy="522248"/>
          </a:xfrm>
          <a:prstGeom prst="rect">
            <a:avLst/>
          </a:prstGeom>
        </p:spPr>
      </p:pic>
      <p:grpSp>
        <p:nvGrpSpPr>
          <p:cNvPr id="2" name="组合 18"/>
          <p:cNvGrpSpPr/>
          <p:nvPr/>
        </p:nvGrpSpPr>
        <p:grpSpPr>
          <a:xfrm>
            <a:off x="253093" y="0"/>
            <a:ext cx="2817653"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位似图形</a:t>
            </a:r>
          </a:p>
        </p:txBody>
      </p:sp>
      <p:sp>
        <p:nvSpPr>
          <p:cNvPr id="14" name="矩形 13"/>
          <p:cNvSpPr/>
          <p:nvPr/>
        </p:nvSpPr>
        <p:spPr>
          <a:xfrm>
            <a:off x="2093111" y="2226875"/>
            <a:ext cx="6750637"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位似图形的识别</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294023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509417" y="1119306"/>
            <a:ext cx="1226609" cy="52038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位似图形</a:t>
            </a:r>
          </a:p>
        </p:txBody>
      </p:sp>
      <p:sp>
        <p:nvSpPr>
          <p:cNvPr id="23" name="矩形 22"/>
          <p:cNvSpPr/>
          <p:nvPr/>
        </p:nvSpPr>
        <p:spPr>
          <a:xfrm>
            <a:off x="1578264" y="2046618"/>
            <a:ext cx="6787814"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位似图形一定是相似图形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但相似图形不一定是位似图形</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27104" y="995504"/>
            <a:ext cx="1227461" cy="495025"/>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941695" y="1640021"/>
            <a:ext cx="6291618"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用胶片放映电影</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调整胶片与镜头的距离使放映的图象正好布满整个银幕</a:t>
            </a:r>
            <a:r>
              <a:rPr lang="en-US" altLang="zh-CN" sz="2000" dirty="0" smtClean="0">
                <a:latin typeface="微软雅黑" pitchFamily="34" charset="-122"/>
                <a:ea typeface="微软雅黑" pitchFamily="34" charset="-122"/>
              </a:rPr>
              <a:t>.</a:t>
            </a:r>
          </a:p>
        </p:txBody>
      </p:sp>
      <p:grpSp>
        <p:nvGrpSpPr>
          <p:cNvPr id="2" name="组合 11"/>
          <p:cNvGrpSpPr/>
          <p:nvPr/>
        </p:nvGrpSpPr>
        <p:grpSpPr>
          <a:xfrm>
            <a:off x="253093" y="0"/>
            <a:ext cx="3895826"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位似图形的性质</a:t>
            </a:r>
          </a:p>
        </p:txBody>
      </p:sp>
      <p:pic>
        <p:nvPicPr>
          <p:cNvPr id="12" name="r303.jpg" descr="id:2147513146;FounderCES"/>
          <p:cNvPicPr/>
          <p:nvPr/>
        </p:nvPicPr>
        <p:blipFill>
          <a:blip r:embed="rId4"/>
          <a:stretch>
            <a:fillRect/>
          </a:stretch>
        </p:blipFill>
        <p:spPr>
          <a:xfrm>
            <a:off x="3091846" y="2776219"/>
            <a:ext cx="2148449" cy="13590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14224" y="1031279"/>
            <a:ext cx="1266336" cy="522248"/>
          </a:xfrm>
          <a:prstGeom prst="rect">
            <a:avLst/>
          </a:prstGeom>
        </p:spPr>
      </p:pic>
      <p:grpSp>
        <p:nvGrpSpPr>
          <p:cNvPr id="2" name="组合 18"/>
          <p:cNvGrpSpPr/>
          <p:nvPr/>
        </p:nvGrpSpPr>
        <p:grpSpPr>
          <a:xfrm>
            <a:off x="253093" y="0"/>
            <a:ext cx="3882179"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位似图形的性质</a:t>
            </a:r>
          </a:p>
        </p:txBody>
      </p:sp>
      <p:sp>
        <p:nvSpPr>
          <p:cNvPr id="14" name="矩形 13"/>
          <p:cNvSpPr/>
          <p:nvPr/>
        </p:nvSpPr>
        <p:spPr>
          <a:xfrm>
            <a:off x="2093111" y="2226875"/>
            <a:ext cx="6750637"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利用位似的性质计算</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4004764"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512541" y="1119306"/>
            <a:ext cx="1220360" cy="52038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位似图形的性质</a:t>
            </a:r>
          </a:p>
        </p:txBody>
      </p:sp>
      <p:sp>
        <p:nvSpPr>
          <p:cNvPr id="23" name="矩形 22"/>
          <p:cNvSpPr/>
          <p:nvPr/>
        </p:nvSpPr>
        <p:spPr>
          <a:xfrm>
            <a:off x="1578264" y="2046618"/>
            <a:ext cx="6146369" cy="1454244"/>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求两个位似图形的相似比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首先要确定相似的顺序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然后再确定相似比</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位似图形的对应边平行或在同一条直线上</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27104" y="995504"/>
            <a:ext cx="1227461" cy="495025"/>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941695" y="1640021"/>
            <a:ext cx="6782938"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在欧几里得几何中</a:t>
            </a:r>
            <a:r>
              <a:rPr lang="en-US" altLang="en-US"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均匀缩放是放大或缩小物体的线性变换</a:t>
            </a:r>
            <a:r>
              <a:rPr lang="en-US" altLang="en-US"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缩放因子在所有方向上都是一样的</a:t>
            </a:r>
            <a:r>
              <a:rPr lang="en-US" altLang="en-US"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它也叫做位似变换</a:t>
            </a:r>
            <a:r>
              <a:rPr lang="en-US" altLang="en-US"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均匀缩放的结果相似</a:t>
            </a:r>
            <a:r>
              <a:rPr lang="en-US" altLang="en-US"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在几何意义上</a:t>
            </a:r>
            <a:r>
              <a:rPr lang="en-US" altLang="en-US"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于原始的物体</a:t>
            </a:r>
            <a:r>
              <a:rPr lang="en-US" altLang="en-US"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p:txBody>
      </p:sp>
      <p:grpSp>
        <p:nvGrpSpPr>
          <p:cNvPr id="2" name="组合 11"/>
          <p:cNvGrpSpPr/>
          <p:nvPr/>
        </p:nvGrpSpPr>
        <p:grpSpPr>
          <a:xfrm>
            <a:off x="253092" y="0"/>
            <a:ext cx="6147707"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612731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利用位似将一个图形放大或缩小</a:t>
            </a:r>
          </a:p>
        </p:txBody>
      </p:sp>
      <p:pic>
        <p:nvPicPr>
          <p:cNvPr id="18" name="R308.EPS" descr="id:2147513246;FounderCES"/>
          <p:cNvPicPr/>
          <p:nvPr/>
        </p:nvPicPr>
        <p:blipFill>
          <a:blip r:embed="rId4">
            <a:clrChange>
              <a:clrFrom>
                <a:srgbClr val="FFFFFF"/>
              </a:clrFrom>
              <a:clrTo>
                <a:srgbClr val="FFFFFF">
                  <a:alpha val="0"/>
                </a:srgbClr>
              </a:clrTo>
            </a:clrChange>
          </a:blip>
          <a:stretch>
            <a:fillRect/>
          </a:stretch>
        </p:blipFill>
        <p:spPr>
          <a:xfrm>
            <a:off x="3311574" y="3323666"/>
            <a:ext cx="1315017" cy="12934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slide(fromBottom)">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14224" y="1031279"/>
            <a:ext cx="1266336" cy="522248"/>
          </a:xfrm>
          <a:prstGeom prst="rect">
            <a:avLst/>
          </a:prstGeom>
        </p:spPr>
      </p:pic>
      <p:grpSp>
        <p:nvGrpSpPr>
          <p:cNvPr id="2" name="组合 18"/>
          <p:cNvGrpSpPr/>
          <p:nvPr/>
        </p:nvGrpSpPr>
        <p:grpSpPr>
          <a:xfrm>
            <a:off x="253093" y="0"/>
            <a:ext cx="6215946"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612731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利用位似将一个图形放大或缩小</a:t>
            </a:r>
          </a:p>
        </p:txBody>
      </p:sp>
      <p:sp>
        <p:nvSpPr>
          <p:cNvPr id="14" name="矩形 13"/>
          <p:cNvSpPr/>
          <p:nvPr/>
        </p:nvSpPr>
        <p:spPr>
          <a:xfrm>
            <a:off x="2093111" y="2226875"/>
            <a:ext cx="6750637"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画位似图形</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629758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512541" y="1119306"/>
            <a:ext cx="1220360" cy="52038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612731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利用位似将一个图形放大或缩小</a:t>
            </a:r>
          </a:p>
        </p:txBody>
      </p:sp>
      <p:sp>
        <p:nvSpPr>
          <p:cNvPr id="23" name="矩形 22"/>
          <p:cNvSpPr/>
          <p:nvPr/>
        </p:nvSpPr>
        <p:spPr>
          <a:xfrm>
            <a:off x="1578264" y="2046618"/>
            <a:ext cx="6146369"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位似作图中符合要求的图形不唯一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因为所作的图形不仅与位似中心的位置有关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而且同一个位似中心的两侧各有一个符合要求的图形</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6.png"/>
          <p:cNvPicPr>
            <a:picLocks noChangeAspect="1"/>
          </p:cNvPicPr>
          <p:nvPr/>
        </p:nvPicPr>
        <p:blipFill>
          <a:blip r:embed="rId2"/>
          <a:stretch>
            <a:fillRect/>
          </a:stretch>
        </p:blipFill>
        <p:spPr>
          <a:xfrm>
            <a:off x="427104" y="995504"/>
            <a:ext cx="1227461" cy="495025"/>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11" name="矩形 10"/>
          <p:cNvSpPr/>
          <p:nvPr/>
        </p:nvSpPr>
        <p:spPr>
          <a:xfrm>
            <a:off x="477671" y="1653669"/>
            <a:ext cx="6550926" cy="2977738"/>
          </a:xfrm>
          <a:prstGeom prst="rect">
            <a:avLst/>
          </a:prstGeom>
        </p:spPr>
        <p:txBody>
          <a:bodyPr wrap="square" lIns="68580" tIns="34290" rIns="68580" bIns="34290">
            <a:spAutoFit/>
          </a:bodyPr>
          <a:lstStyle/>
          <a:p>
            <a:pPr>
              <a:lnSpc>
                <a:spcPct val="150000"/>
              </a:lnSpc>
            </a:pPr>
            <a:r>
              <a:rPr lang="zh-CN" altLang="en-US" sz="1800" dirty="0" smtClean="0">
                <a:latin typeface="微软雅黑" pitchFamily="34" charset="-122"/>
                <a:ea typeface="微软雅黑" pitchFamily="34" charset="-122"/>
              </a:rPr>
              <a:t>在世界数学史上</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我国的“规”和“矩”是最早使用的画图工具</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在我国汉武帝梁祠的造像中</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绘有“伏羲手持规</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女娲手持矩”的画像</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伏羲、女娲都是我国上古时期传说中的人物</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规”是画圆的工具</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矩”是画方的工具</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很多文献记载中都提到夏禹治水曾经用到规和矩</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周髀算经</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上的“方圆图”和“圆方图”是我国最早的文字记载</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成语“不以规矩</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不成方圆”说明规、矩这两种几何作图工具最早在民间已广泛使用</a:t>
            </a:r>
            <a:r>
              <a:rPr lang="en-US" altLang="zh-CN" sz="1800" dirty="0" smtClean="0">
                <a:latin typeface="微软雅黑" pitchFamily="34" charset="-122"/>
                <a:ea typeface="微软雅黑" pitchFamily="34" charset="-122"/>
              </a:rPr>
              <a:t>.</a:t>
            </a:r>
          </a:p>
        </p:txBody>
      </p:sp>
      <p:grpSp>
        <p:nvGrpSpPr>
          <p:cNvPr id="2" name="组合 11"/>
          <p:cNvGrpSpPr/>
          <p:nvPr/>
        </p:nvGrpSpPr>
        <p:grpSpPr>
          <a:xfrm>
            <a:off x="253093" y="0"/>
            <a:ext cx="5219660"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17" name="矩形 16"/>
          <p:cNvSpPr/>
          <p:nvPr/>
        </p:nvSpPr>
        <p:spPr>
          <a:xfrm>
            <a:off x="307017" y="348923"/>
            <a:ext cx="50885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位似图形的坐标变化规律</a:t>
            </a:r>
          </a:p>
        </p:txBody>
      </p:sp>
      <p:pic>
        <p:nvPicPr>
          <p:cNvPr id="12" name="r312.jpg" descr="id:2147513346;FounderCES"/>
          <p:cNvPicPr/>
          <p:nvPr/>
        </p:nvPicPr>
        <p:blipFill>
          <a:blip r:embed="rId4">
            <a:clrChange>
              <a:clrFrom>
                <a:srgbClr val="FFFFFF"/>
              </a:clrFrom>
              <a:clrTo>
                <a:srgbClr val="FFFFFF">
                  <a:alpha val="0"/>
                </a:srgbClr>
              </a:clrTo>
            </a:clrChange>
          </a:blip>
          <a:stretch>
            <a:fillRect/>
          </a:stretch>
        </p:blipFill>
        <p:spPr>
          <a:xfrm>
            <a:off x="7142536" y="2156346"/>
            <a:ext cx="1694763" cy="15703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lide(fromLeft)">
                                      <p:cBhvr>
                                        <p:cTn id="10" dur="500"/>
                                        <p:tgtEl>
                                          <p:spTgt spid="17"/>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extLst>
      <p:ext uri="{BB962C8B-B14F-4D97-AF65-F5344CB8AC3E}">
        <p14:creationId xmlns="" xmlns:p14="http://schemas.microsoft.com/office/powerpoint/2010/main" val="1685245060"/>
      </p:ext>
    </p:extLst>
  </p:cSld>
  <p:clrMapOvr>
    <a:masterClrMapping/>
  </p:clrMapOvr>
  <mc:AlternateContent xmlns:mc="http://schemas.openxmlformats.org/markup-compatibility/2006">
    <mc:Choice xmlns=""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70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4973755"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444040" y="1105789"/>
            <a:ext cx="1357364" cy="54741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742324"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线段的比与成比例线段</a:t>
            </a:r>
          </a:p>
        </p:txBody>
      </p:sp>
      <p:sp>
        <p:nvSpPr>
          <p:cNvPr id="23" name="矩形 22"/>
          <p:cNvSpPr/>
          <p:nvPr/>
        </p:nvSpPr>
        <p:spPr>
          <a:xfrm>
            <a:off x="1045419" y="1627180"/>
            <a:ext cx="6624622"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侦探柯南之神秘脚印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一个月黑风高的夜晚</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一家珠宝店失窃了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第二天早上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小侦探柯南经过仔细勘察</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在案发现场发现了一枚犯罪嫌疑人留下的脚印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根据这枚脚印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柯南很快就判断出了犯罪嫌疑人的身高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你们知道他是怎样判断的吗</a:t>
            </a:r>
            <a:r>
              <a:rPr lang="en-US" altLang="zh-CN" sz="2000" dirty="0" smtClean="0">
                <a:latin typeface="微软雅黑" pitchFamily="34" charset="-122"/>
                <a:ea typeface="微软雅黑" pitchFamily="34" charset="-122"/>
              </a:rPr>
              <a:t>?</a:t>
            </a:r>
            <a:endParaRPr lang="en-US" altLang="zh-CN" sz="18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4973755"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444040" y="1105789"/>
            <a:ext cx="1357364" cy="54741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742324"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线段的比与成比例线段</a:t>
            </a:r>
          </a:p>
        </p:txBody>
      </p:sp>
      <p:sp>
        <p:nvSpPr>
          <p:cNvPr id="23" name="矩形 22"/>
          <p:cNvSpPr/>
          <p:nvPr/>
        </p:nvSpPr>
        <p:spPr>
          <a:xfrm>
            <a:off x="1045419" y="1954726"/>
            <a:ext cx="6624622"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科学研究表明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人体身高与脚长的比大约是</a:t>
            </a:r>
            <a:r>
              <a:rPr lang="en-US" altLang="zh-CN" sz="2000" dirty="0" smtClean="0">
                <a:latin typeface="微软雅黑" pitchFamily="34" charset="-122"/>
                <a:ea typeface="微软雅黑" pitchFamily="34" charset="-122"/>
              </a:rPr>
              <a:t>7∶1,</a:t>
            </a:r>
            <a:r>
              <a:rPr lang="zh-CN" altLang="en-US" sz="2000" dirty="0" smtClean="0">
                <a:latin typeface="微软雅黑" pitchFamily="34" charset="-122"/>
                <a:ea typeface="微软雅黑" pitchFamily="34" charset="-122"/>
              </a:rPr>
              <a:t>柯南在案发现场测得犯罪嫌疑人的脚印长</a:t>
            </a:r>
            <a:r>
              <a:rPr lang="en-US" altLang="zh-CN" sz="2000" dirty="0" smtClean="0">
                <a:latin typeface="微软雅黑" pitchFamily="34" charset="-122"/>
                <a:ea typeface="微软雅黑" pitchFamily="34" charset="-122"/>
              </a:rPr>
              <a:t>25.1 cm,</a:t>
            </a:r>
            <a:r>
              <a:rPr lang="zh-CN" altLang="en-US" sz="2000" dirty="0" smtClean="0">
                <a:latin typeface="微软雅黑" pitchFamily="34" charset="-122"/>
                <a:ea typeface="微软雅黑" pitchFamily="34" charset="-122"/>
              </a:rPr>
              <a:t>根据成比例线段的定义可知犯罪嫌疑人的身高约为</a:t>
            </a:r>
            <a:r>
              <a:rPr lang="en-US" altLang="zh-CN" sz="2000" dirty="0" smtClean="0">
                <a:latin typeface="微软雅黑" pitchFamily="34" charset="-122"/>
                <a:ea typeface="微软雅黑" pitchFamily="34" charset="-122"/>
              </a:rPr>
              <a:t>7×25.1=175.7(cm).</a:t>
            </a:r>
          </a:p>
        </p:txBody>
      </p:sp>
      <p:pic>
        <p:nvPicPr>
          <p:cNvPr id="19" name="R120.EPS" descr="id:2147509439;FounderCES"/>
          <p:cNvPicPr/>
          <p:nvPr/>
        </p:nvPicPr>
        <p:blipFill>
          <a:blip r:embed="rId4">
            <a:clrChange>
              <a:clrFrom>
                <a:srgbClr val="FFFFFF"/>
              </a:clrFrom>
              <a:clrTo>
                <a:srgbClr val="FFFFFF">
                  <a:alpha val="0"/>
                </a:srgbClr>
              </a:clrTo>
            </a:clrChange>
          </a:blip>
          <a:stretch>
            <a:fillRect/>
          </a:stretch>
        </p:blipFill>
        <p:spPr>
          <a:xfrm>
            <a:off x="3007689" y="3414519"/>
            <a:ext cx="2490237" cy="11984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slide(fromBottom)">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45493" y="1112413"/>
            <a:ext cx="1203798" cy="496457"/>
          </a:xfrm>
          <a:prstGeom prst="rect">
            <a:avLst/>
          </a:prstGeom>
        </p:spPr>
      </p:pic>
      <p:grpSp>
        <p:nvGrpSpPr>
          <p:cNvPr id="2" name="组合 18"/>
          <p:cNvGrpSpPr/>
          <p:nvPr/>
        </p:nvGrpSpPr>
        <p:grpSpPr>
          <a:xfrm>
            <a:off x="253093" y="0"/>
            <a:ext cx="5028591"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742324"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线段的比与成比例线段</a:t>
            </a:r>
          </a:p>
        </p:txBody>
      </p:sp>
      <p:sp>
        <p:nvSpPr>
          <p:cNvPr id="14" name="矩形 13"/>
          <p:cNvSpPr/>
          <p:nvPr/>
        </p:nvSpPr>
        <p:spPr>
          <a:xfrm>
            <a:off x="1877772" y="2189013"/>
            <a:ext cx="5942838" cy="938206"/>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比例尺</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计算线段的长度</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464620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a:stretch>
            <a:fillRect/>
          </a:stretch>
        </p:blipFill>
        <p:spPr>
          <a:xfrm>
            <a:off x="484197" y="1121984"/>
            <a:ext cx="1277049" cy="515023"/>
          </a:xfrm>
          <a:prstGeom prst="rect">
            <a:avLst/>
          </a:prstGeom>
        </p:spPr>
      </p:pic>
      <p:pic>
        <p:nvPicPr>
          <p:cNvPr id="21" name="图片 20" descr="book3.png"/>
          <p:cNvPicPr>
            <a:picLocks noChangeAspect="1"/>
          </p:cNvPicPr>
          <p:nvPr/>
        </p:nvPicPr>
        <p:blipFill>
          <a:blip r:embed="rId3"/>
          <a:stretch>
            <a:fillRect/>
          </a:stretch>
        </p:blipFill>
        <p:spPr>
          <a:xfrm>
            <a:off x="7968343" y="3990228"/>
            <a:ext cx="971550" cy="971550"/>
          </a:xfrm>
          <a:prstGeom prst="rect">
            <a:avLst/>
          </a:prstGeom>
        </p:spPr>
      </p:pic>
      <p:sp>
        <p:nvSpPr>
          <p:cNvPr id="9" name="矩形 8"/>
          <p:cNvSpPr/>
          <p:nvPr/>
        </p:nvSpPr>
        <p:spPr>
          <a:xfrm>
            <a:off x="307017" y="348923"/>
            <a:ext cx="439607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相似多边形及其性质</a:t>
            </a:r>
          </a:p>
        </p:txBody>
      </p:sp>
      <p:sp>
        <p:nvSpPr>
          <p:cNvPr id="11" name="矩形 10"/>
          <p:cNvSpPr/>
          <p:nvPr/>
        </p:nvSpPr>
        <p:spPr>
          <a:xfrm>
            <a:off x="692945" y="1551873"/>
            <a:ext cx="6021754" cy="2839239"/>
          </a:xfrm>
          <a:prstGeom prst="rect">
            <a:avLst/>
          </a:prstGeom>
        </p:spPr>
        <p:txBody>
          <a:bodyPr wrap="square" lIns="68580" tIns="34290" rIns="68580" bIns="34290">
            <a:spAutoFit/>
          </a:bodyPr>
          <a:lstStyle/>
          <a:p>
            <a:pPr>
              <a:lnSpc>
                <a:spcPct val="150000"/>
              </a:lnSpc>
            </a:pP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纸是由国际标准化组织的</a:t>
            </a:r>
            <a:r>
              <a:rPr lang="en-US" altLang="zh-CN" sz="2000" dirty="0" smtClean="0">
                <a:latin typeface="Times New Roman" pitchFamily="18" charset="0"/>
                <a:ea typeface="微软雅黑" pitchFamily="34" charset="-122"/>
                <a:cs typeface="Times New Roman" pitchFamily="18" charset="0"/>
              </a:rPr>
              <a:t>ISO</a:t>
            </a:r>
            <a:r>
              <a:rPr lang="en-US" altLang="zh-CN" sz="2000" dirty="0" smtClean="0">
                <a:latin typeface="微软雅黑" pitchFamily="34" charset="-122"/>
                <a:ea typeface="微软雅黑" pitchFamily="34" charset="-122"/>
              </a:rPr>
              <a:t>216</a:t>
            </a:r>
            <a:r>
              <a:rPr lang="zh-CN" altLang="en-US" sz="2000" dirty="0" smtClean="0">
                <a:latin typeface="微软雅黑" pitchFamily="34" charset="-122"/>
                <a:ea typeface="微软雅黑" pitchFamily="34" charset="-122"/>
              </a:rPr>
              <a:t>定义的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世界上多数国家所使用的纸张尺寸都是采用这一国际标准</a:t>
            </a:r>
            <a:r>
              <a:rPr lang="en-US" altLang="zh-CN" sz="2000" dirty="0" smtClean="0">
                <a:latin typeface="微软雅黑" pitchFamily="34" charset="-122"/>
                <a:ea typeface="微软雅黑" pitchFamily="34" charset="-122"/>
              </a:rPr>
              <a:t>.</a:t>
            </a:r>
            <a:r>
              <a:rPr lang="en-US" altLang="zh-CN" sz="2000" dirty="0" smtClean="0">
                <a:latin typeface="Times New Roman" pitchFamily="18" charset="0"/>
                <a:ea typeface="微软雅黑" pitchFamily="34" charset="-122"/>
                <a:cs typeface="Times New Roman" pitchFamily="18" charset="0"/>
              </a:rPr>
              <a:t>A</a:t>
            </a:r>
            <a:r>
              <a:rPr lang="zh-CN" altLang="en-US" sz="2000" dirty="0" smtClean="0">
                <a:latin typeface="微软雅黑" pitchFamily="34" charset="-122"/>
                <a:ea typeface="微软雅黑" pitchFamily="34" charset="-122"/>
              </a:rPr>
              <a:t>系列的制定基础首先是求取一张长宽比为      </a:t>
            </a: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且面积为</a:t>
            </a:r>
            <a:r>
              <a:rPr lang="en-US" altLang="zh-CN" sz="2000" dirty="0" smtClean="0">
                <a:latin typeface="微软雅黑" pitchFamily="34" charset="-122"/>
                <a:ea typeface="微软雅黑" pitchFamily="34" charset="-122"/>
              </a:rPr>
              <a:t>1 m</a:t>
            </a:r>
            <a:r>
              <a:rPr lang="en-US" altLang="zh-CN" sz="2000" baseline="30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的纸张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并且编号为</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0.</a:t>
            </a:r>
            <a:r>
              <a:rPr lang="zh-CN" altLang="en-US" sz="2000" dirty="0" smtClean="0">
                <a:latin typeface="微软雅黑" pitchFamily="34" charset="-122"/>
                <a:ea typeface="微软雅黑" pitchFamily="34" charset="-122"/>
              </a:rPr>
              <a:t>若将</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0</a:t>
            </a:r>
            <a:r>
              <a:rPr lang="zh-CN" altLang="en-US" sz="2000" dirty="0" smtClean="0">
                <a:latin typeface="微软雅黑" pitchFamily="34" charset="-122"/>
                <a:ea typeface="微软雅黑" pitchFamily="34" charset="-122"/>
              </a:rPr>
              <a:t>纸张的长边对切为二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则得到两张</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的纸张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依此方式继续将</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纸张对切</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则可以依次得到</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2,</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3,</a:t>
            </a:r>
            <a:r>
              <a:rPr lang="en-US" altLang="zh-CN" sz="2000" dirty="0" smtClean="0">
                <a:latin typeface="Times New Roman" pitchFamily="18" charset="0"/>
                <a:ea typeface="微软雅黑" pitchFamily="34" charset="-122"/>
                <a:cs typeface="Times New Roman" pitchFamily="18" charset="0"/>
              </a:rPr>
              <a:t>A</a:t>
            </a: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等纸张尺寸</a:t>
            </a:r>
            <a:r>
              <a:rPr lang="en-US" altLang="zh-CN" sz="2000" dirty="0" smtClean="0">
                <a:latin typeface="微软雅黑" pitchFamily="34" charset="-122"/>
                <a:ea typeface="微软雅黑" pitchFamily="34" charset="-122"/>
              </a:rPr>
              <a:t>.</a:t>
            </a:r>
          </a:p>
        </p:txBody>
      </p:sp>
      <p:grpSp>
        <p:nvGrpSpPr>
          <p:cNvPr id="13" name="组合 12"/>
          <p:cNvGrpSpPr/>
          <p:nvPr/>
        </p:nvGrpSpPr>
        <p:grpSpPr>
          <a:xfrm>
            <a:off x="5011094" y="2443387"/>
            <a:ext cx="812018" cy="584775"/>
            <a:chOff x="5394545" y="1027498"/>
            <a:chExt cx="700363" cy="540421"/>
          </a:xfrm>
        </p:grpSpPr>
        <p:cxnSp>
          <p:nvCxnSpPr>
            <p:cNvPr id="18" name="直接连接符 17"/>
            <p:cNvCxnSpPr/>
            <p:nvPr/>
          </p:nvCxnSpPr>
          <p:spPr>
            <a:xfrm>
              <a:off x="5722309" y="1154828"/>
              <a:ext cx="3725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394545" y="1027498"/>
              <a:ext cx="514598" cy="540421"/>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3200" b="1" dirty="0" smtClean="0">
                  <a:latin typeface="黑体" pitchFamily="49" charset="-122"/>
                  <a:ea typeface="黑体" pitchFamily="49" charset="-122"/>
                </a:rPr>
                <a:t>√</a:t>
              </a:r>
              <a:endParaRPr lang="zh-CN" altLang="en-US" sz="3200" b="1" dirty="0">
                <a:latin typeface="黑体" pitchFamily="49" charset="-122"/>
                <a:ea typeface="黑体" pitchFamily="49" charset="-122"/>
              </a:endParaRPr>
            </a:p>
          </p:txBody>
        </p:sp>
      </p:grpSp>
      <p:pic>
        <p:nvPicPr>
          <p:cNvPr id="22" name="R126.EPS" descr="id:2147509539;FounderCES"/>
          <p:cNvPicPr/>
          <p:nvPr/>
        </p:nvPicPr>
        <p:blipFill>
          <a:blip r:embed="rId4"/>
          <a:stretch>
            <a:fillRect/>
          </a:stretch>
        </p:blipFill>
        <p:spPr>
          <a:xfrm>
            <a:off x="6887199" y="1358984"/>
            <a:ext cx="1669948" cy="23680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lide(fromBottom)">
                                      <p:cBhvr>
                                        <p:cTn id="24" dur="500"/>
                                        <p:tgtEl>
                                          <p:spTgt spid="13"/>
                                        </p:tgtEl>
                                      </p:cBhvr>
                                    </p:animEffect>
                                  </p:childTnLst>
                                </p:cTn>
                              </p:par>
                              <p:par>
                                <p:cTn id="25" presetID="12" presetClass="entr" presetSubtype="4"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lide(fromBottom)">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445493" y="1112413"/>
            <a:ext cx="1203798" cy="496457"/>
          </a:xfrm>
          <a:prstGeom prst="rect">
            <a:avLst/>
          </a:prstGeom>
        </p:spPr>
      </p:pic>
      <p:grpSp>
        <p:nvGrpSpPr>
          <p:cNvPr id="2" name="组合 18"/>
          <p:cNvGrpSpPr/>
          <p:nvPr/>
        </p:nvGrpSpPr>
        <p:grpSpPr>
          <a:xfrm>
            <a:off x="253094" y="0"/>
            <a:ext cx="4728340"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39607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相似多边形及其性质</a:t>
            </a:r>
          </a:p>
        </p:txBody>
      </p:sp>
      <p:sp>
        <p:nvSpPr>
          <p:cNvPr id="14" name="矩形 13"/>
          <p:cNvSpPr/>
          <p:nvPr/>
        </p:nvSpPr>
        <p:spPr>
          <a:xfrm>
            <a:off x="1877772" y="2189013"/>
            <a:ext cx="5942838" cy="938206"/>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相似多边形的判定</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求相似多边形中的边与角</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3082</TotalTime>
  <Words>1998</Words>
  <Application>Microsoft Office PowerPoint</Application>
  <PresentationFormat>全屏显示(16:9)</PresentationFormat>
  <Paragraphs>156</Paragraphs>
  <Slides>49</Slides>
  <Notes>7</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lenovop</cp:lastModifiedBy>
  <cp:revision>625</cp:revision>
  <dcterms:created xsi:type="dcterms:W3CDTF">2015-03-10T09:38:31Z</dcterms:created>
  <dcterms:modified xsi:type="dcterms:W3CDTF">2019-10-16T07:38:46Z</dcterms:modified>
</cp:coreProperties>
</file>