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0" r:id="rId3"/>
    <p:sldId id="401" r:id="rId5"/>
    <p:sldId id="414" r:id="rId6"/>
    <p:sldId id="413" r:id="rId7"/>
    <p:sldId id="363" r:id="rId8"/>
    <p:sldId id="418" r:id="rId9"/>
    <p:sldId id="420" r:id="rId10"/>
    <p:sldId id="432" r:id="rId11"/>
    <p:sldId id="415" r:id="rId12"/>
    <p:sldId id="478" r:id="rId13"/>
    <p:sldId id="472" r:id="rId14"/>
    <p:sldId id="474" r:id="rId15"/>
    <p:sldId id="479" r:id="rId16"/>
    <p:sldId id="314" r:id="rId17"/>
    <p:sldId id="480" r:id="rId18"/>
    <p:sldId id="422" r:id="rId19"/>
    <p:sldId id="481" r:id="rId20"/>
    <p:sldId id="302" r:id="rId2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25" autoAdjust="0"/>
    <p:restoredTop sz="99816" autoAdjust="0"/>
  </p:normalViewPr>
  <p:slideViewPr>
    <p:cSldViewPr snapToGrid="0" showGuides="1">
      <p:cViewPr varScale="1">
        <p:scale>
          <a:sx n="70" d="100"/>
          <a:sy n="70" d="100"/>
        </p:scale>
        <p:origin x="-96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jpeg"/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jpeg"/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7"/>
          <p:cNvGrpSpPr/>
          <p:nvPr/>
        </p:nvGrpSpPr>
        <p:grpSpPr>
          <a:xfrm>
            <a:off x="2589452" y="3034515"/>
            <a:ext cx="3778980" cy="1578944"/>
            <a:chOff x="6240567" y="2900570"/>
            <a:chExt cx="3915294" cy="1916713"/>
          </a:xfrm>
        </p:grpSpPr>
        <p:grpSp>
          <p:nvGrpSpPr>
            <p:cNvPr id="3" name="组合 72"/>
            <p:cNvGrpSpPr/>
            <p:nvPr/>
          </p:nvGrpSpPr>
          <p:grpSpPr>
            <a:xfrm>
              <a:off x="6341196" y="2900570"/>
              <a:ext cx="3814665" cy="1916713"/>
              <a:chOff x="6341196" y="2900570"/>
              <a:chExt cx="3814665" cy="191671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6341196" y="2900570"/>
                <a:ext cx="3814665" cy="190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新课标人教版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rgbClr val="319095"/>
                    </a:solidFill>
                  </a:rPr>
                  <a:t>数学</a:t>
                </a:r>
                <a:endParaRPr lang="en-US" altLang="zh-CN" dirty="0" smtClean="0">
                  <a:solidFill>
                    <a:schemeClr val="accent3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九年级下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695730" cy="1729807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/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/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/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93" y="1112413"/>
            <a:ext cx="1203798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4196077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04982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反比例函数的性质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77772" y="2189013"/>
            <a:ext cx="5942838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确定反比例函数图象的位置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根据反比例函数图象的位置确定字母的取值范围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比较函数值的大小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86" y="1549149"/>
            <a:ext cx="1231012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2" y="0"/>
            <a:ext cx="7485189" cy="1323833"/>
            <a:chOff x="337456" y="0"/>
            <a:chExt cx="7511842" cy="1765109"/>
          </a:xfrm>
        </p:grpSpPr>
        <p:sp>
          <p:nvSpPr>
            <p:cNvPr id="21" name="圆角矩形 20"/>
            <p:cNvSpPr/>
            <p:nvPr/>
          </p:nvSpPr>
          <p:spPr>
            <a:xfrm>
              <a:off x="337456" y="405605"/>
              <a:ext cx="7511842" cy="135950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278882" y="362991"/>
            <a:ext cx="7295908" cy="90024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反比例函数</a:t>
            </a:r>
            <a:r>
              <a:rPr lang="en-US" altLang="zh-CN" sz="27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(</a:t>
            </a:r>
            <a:r>
              <a:rPr lang="en-US" altLang="zh-CN" sz="27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为常数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7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≠0)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中比例</a:t>
            </a:r>
            <a:endParaRPr lang="en-US" altLang="zh-CN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系数</a:t>
            </a:r>
            <a:r>
              <a:rPr lang="en-US" altLang="zh-CN" sz="27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的几何意义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2388" y="1997943"/>
            <a:ext cx="7506267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如下图所示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表示面积为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相邻的两条边长</a:t>
            </a:r>
            <a:r>
              <a:rPr lang="en-US" altLang="zh-CN" sz="20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之间的函数关系的图象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因为矩形面积为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20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永远都是正数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观察图象可知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该图象位于第一象限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随着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的增大而减小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二者的乘积恒等于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682621" y="241773"/>
          <a:ext cx="39560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6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k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" name="R11.EPS" descr="id:214750734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641" y="3560240"/>
            <a:ext cx="1846765" cy="929871"/>
          </a:xfrm>
          <a:prstGeom prst="rect">
            <a:avLst/>
          </a:prstGeom>
        </p:spPr>
      </p:pic>
      <p:pic>
        <p:nvPicPr>
          <p:cNvPr id="18" name="R12.EPS" descr="id:214750735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303" y="3561828"/>
            <a:ext cx="1157971" cy="963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229" y="1489155"/>
            <a:ext cx="1255211" cy="51766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47263" y="2827376"/>
            <a:ext cx="6195484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反比例函数解析式与图形面积的关系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8"/>
          <p:cNvGrpSpPr/>
          <p:nvPr/>
        </p:nvGrpSpPr>
        <p:grpSpPr>
          <a:xfrm>
            <a:off x="253092" y="0"/>
            <a:ext cx="7485189" cy="1323833"/>
            <a:chOff x="337456" y="0"/>
            <a:chExt cx="7511842" cy="1765109"/>
          </a:xfrm>
        </p:grpSpPr>
        <p:sp>
          <p:nvSpPr>
            <p:cNvPr id="18" name="圆角矩形 17"/>
            <p:cNvSpPr/>
            <p:nvPr/>
          </p:nvSpPr>
          <p:spPr>
            <a:xfrm>
              <a:off x="337456" y="405605"/>
              <a:ext cx="7511842" cy="135950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>
          <a:xfrm>
            <a:off x="278882" y="362991"/>
            <a:ext cx="7295908" cy="90024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反比例函数</a:t>
            </a:r>
            <a:r>
              <a:rPr lang="en-US" altLang="zh-CN" sz="27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(</a:t>
            </a:r>
            <a:r>
              <a:rPr lang="en-US" altLang="zh-CN" sz="27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为常数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7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≠0)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中比例</a:t>
            </a:r>
            <a:endParaRPr lang="en-US" altLang="zh-CN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系数</a:t>
            </a:r>
            <a:r>
              <a:rPr lang="en-US" altLang="zh-CN" sz="27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的几何意义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3682621" y="241773"/>
          <a:ext cx="39560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6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k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835470" y="552797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第二十六章  反比例函数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037441" y="1818313"/>
            <a:ext cx="5697714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300" dirty="0" smtClean="0">
                <a:solidFill>
                  <a:schemeClr val="accent1"/>
                </a:solidFill>
              </a:rPr>
              <a:t>26.2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实际问题与反比例函数</a:t>
            </a:r>
            <a:endParaRPr lang="zh-CN" altLang="en-US" sz="3300" dirty="0" smtClean="0">
              <a:solidFill>
                <a:schemeClr val="accent1"/>
              </a:solidFill>
            </a:endParaRP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910" y="1099518"/>
            <a:ext cx="1294964" cy="522248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53093" y="0"/>
            <a:ext cx="6311480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612731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反比例函数在实际问题中的应用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1041" y="1943353"/>
            <a:ext cx="493327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重型坦克安装履带扩大与地面的接触面积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减小对地面的压强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例如重型坦克的总质量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一定时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对地面的压强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与受力面积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成反比例关系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可以表示为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r55.jpg" descr="id:214750826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5615" y="2280072"/>
            <a:ext cx="1639394" cy="1044018"/>
          </a:xfrm>
          <a:prstGeom prst="rect">
            <a:avLst/>
          </a:prstGeom>
        </p:spPr>
      </p:pic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696269" y="3285226"/>
          <a:ext cx="42100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005"/>
              </a:tblGrid>
              <a:tr h="2350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G</a:t>
                      </a:r>
                      <a:endParaRPr lang="zh-CN" altLang="en-US" sz="1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50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</a:t>
                      </a:r>
                      <a:endParaRPr lang="en-US" altLang="zh-CN" sz="1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229" y="984187"/>
            <a:ext cx="1255211" cy="51766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020468" y="1708260"/>
            <a:ext cx="6195484" cy="23232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路程问题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面积问题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压强问题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电流问题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经济问题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53093" y="0"/>
            <a:ext cx="6311480" cy="818555"/>
            <a:chOff x="337457" y="0"/>
            <a:chExt cx="5751109" cy="1091406"/>
          </a:xfrm>
        </p:grpSpPr>
        <p:sp>
          <p:nvSpPr>
            <p:cNvPr id="13" name="圆角矩形 12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307017" y="348923"/>
            <a:ext cx="612731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反比例函数在实际问题中的应用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5997337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927" y="1120665"/>
            <a:ext cx="1283588" cy="51766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57810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从反比例函数的图象获取信息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9467" y="1918714"/>
            <a:ext cx="6018062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人的记忆会随着时间的推移而淡化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遗忘曲线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记住的内容和时间的关系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根据图象可以知道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在记忆的最初一段时间内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遗忘得快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图象表明遗忘是不平衡的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R58.EPS" descr="id:214750840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3880" y="1819644"/>
            <a:ext cx="1758855" cy="1599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5997337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115" y="1120665"/>
            <a:ext cx="1255211" cy="51766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57810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从反比例函数的图象获取信息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70345" y="2082488"/>
            <a:ext cx="6018062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利用图象信息解决实际问题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835470" y="552797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第二十六章  反比例函数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3238444" y="1845609"/>
            <a:ext cx="3581750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300" dirty="0" smtClean="0">
                <a:solidFill>
                  <a:schemeClr val="accent1"/>
                </a:solidFill>
              </a:rPr>
              <a:t>26.1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反比例函数</a:t>
            </a:r>
            <a:endParaRPr lang="zh-CN" altLang="en-US" sz="3300" dirty="0" smtClean="0">
              <a:solidFill>
                <a:schemeClr val="accent1"/>
              </a:solidFill>
            </a:endParaRP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4537027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586" y="1107219"/>
            <a:ext cx="1350271" cy="54455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04982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反比例函数的概念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7955" y="1802507"/>
            <a:ext cx="5732506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我们知道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物理上学的电流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、电阻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和电压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之间满足关系式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IR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=220 V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可以用含有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的代数式表示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此时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的反比例函数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220037" y="2641505"/>
          <a:ext cx="651193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1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220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8" name="R1.EPS" descr="id:214750687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7923" y="1814364"/>
            <a:ext cx="2019474" cy="1675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4318661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842" y="1105789"/>
            <a:ext cx="1283759" cy="54741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04982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反比例函数的概念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14360" y="1964762"/>
            <a:ext cx="5559897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在反比例函数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自变量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的取值范围是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≠0.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在实际问题中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自变量的取值范围还应根据具体情境而定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762234" y="1849935"/>
          <a:ext cx="39560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605"/>
              </a:tblGrid>
              <a:tr h="3647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k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7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707551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040" y="1105789"/>
            <a:ext cx="1357364" cy="54741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681981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用待定系数法求反比例函数的解析式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9509" y="1490703"/>
            <a:ext cx="6624622" cy="34855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一碗拉面有多长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你吃过拉面吗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实际上在做拉面的过程中就渗透着数学知识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一定体积的面团做成拉面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面条的总长度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(m)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是面条的粗细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横截面积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(mm</a:t>
            </a:r>
            <a:r>
              <a:rPr lang="en-US" altLang="zh-CN" sz="1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的反比例函数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有经验的师傅告诉你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当制作一碗拉面的面团拉长为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m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拉面粗为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 mm</a:t>
            </a:r>
            <a:r>
              <a:rPr lang="en-US" altLang="zh-CN" sz="1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当面条粗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 mm</a:t>
            </a:r>
            <a:r>
              <a:rPr lang="en-US" altLang="zh-CN" sz="1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求面条的总长度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利用待定系数法可以轻松解决问题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y=          (k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为常数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,k≠0),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=4,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=32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代入求得反比例函数解析式为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当面条粗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 mm</a:t>
            </a:r>
            <a:r>
              <a:rPr lang="en-US" altLang="zh-CN" sz="1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面条的总长度是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 m.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r2.jpg" descr="id:2147506957;FounderCES"/>
          <p:cNvPicPr/>
          <p:nvPr/>
        </p:nvPicPr>
        <p:blipFill>
          <a:blip r:embed="rId3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0766" y="1360520"/>
            <a:ext cx="1903234" cy="2622104"/>
          </a:xfrm>
          <a:prstGeom prst="rect">
            <a:avLst/>
          </a:prstGeom>
        </p:spPr>
      </p:pic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713863" y="3501315"/>
          <a:ext cx="39560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605"/>
              </a:tblGrid>
              <a:tr h="2350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k</a:t>
                      </a:r>
                      <a:endParaRPr lang="zh-CN" altLang="en-US" sz="1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50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</a:t>
                      </a:r>
                      <a:endParaRPr lang="en-US" altLang="zh-CN" sz="1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6043684" y="3981261"/>
          <a:ext cx="651193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193"/>
              </a:tblGrid>
              <a:tr h="2350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128</a:t>
                      </a:r>
                      <a:endParaRPr lang="zh-CN" altLang="en-US" sz="1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50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</a:t>
                      </a:r>
                      <a:endParaRPr lang="en-US" altLang="zh-CN" sz="180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86" y="1112413"/>
            <a:ext cx="1231012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2" y="0"/>
            <a:ext cx="6693618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647356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根据实际问题列反比例函数解析式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6979" y="1749875"/>
            <a:ext cx="4995082" cy="23775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京广高铁全线约为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2298 km,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和谐号高铁综合检测车从北京驶往广东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假设中间不停靠站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高铁行完全程所需的时间</a:t>
            </a:r>
            <a:r>
              <a:rPr lang="en-US" altLang="zh-CN" sz="20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(h)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与行驶的平均速度</a:t>
            </a:r>
            <a:r>
              <a:rPr lang="en-US" altLang="zh-CN" sz="20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(km/h)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之间可以用反比例函数表示为</a:t>
            </a:r>
            <a:r>
              <a:rPr lang="en-US" altLang="zh-CN" sz="20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  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935708" y="3517238"/>
          <a:ext cx="784543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543"/>
              </a:tblGrid>
              <a:tr h="2350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2298</a:t>
                      </a:r>
                      <a:endParaRPr lang="zh-CN" altLang="en-US" sz="1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50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en-US" altLang="zh-CN" sz="180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r3.jpg" descr="id:214750702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0550" y="1978564"/>
            <a:ext cx="2374710" cy="169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486457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556" y="1119306"/>
            <a:ext cx="1290332" cy="52038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74232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反比例函数图象及画法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3863" y="1500708"/>
            <a:ext cx="798881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双曲线教堂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伦敦著名的建筑事务所</a:t>
            </a:r>
            <a:r>
              <a:rPr lang="en-US" altLang="zh-CN" sz="20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Steyn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Studio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最近在南非美丽的乡村庄园中完成了一个惊艳世界的作品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双曲线建筑的教堂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建筑师通过双曲线的设计元素赋予了这座教堂轻盈、极简和雕塑般的气质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r4.jpg" descr="id:214750707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484835" y="3605217"/>
            <a:ext cx="2410998" cy="109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93" y="1112413"/>
            <a:ext cx="1203798" cy="4964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5028591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74232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反比例函数图象及画法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77772" y="2189013"/>
            <a:ext cx="5942838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用描点法画反比例函数的图象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437325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197" y="1121984"/>
            <a:ext cx="1277049" cy="51502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04982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反比例函数的性质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2945" y="1551873"/>
            <a:ext cx="5625967" cy="34394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公元前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古希腊著名的科学家阿基米德发现了著名的“杠杆定律”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若两物体与支点的距离反比于其重量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则杠杆平衡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通俗一点可以描述为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动力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动力臂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阻力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阻力臂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当支点固定时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由于地球的质量是固定的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则满足阻力和阻力臂不变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阻力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阻力臂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定值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由此得到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动力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动力臂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定值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此时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(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为常数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&gt;0),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动力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是动力臂</a:t>
            </a:r>
            <a:r>
              <a:rPr lang="en-US" altLang="zh-CN" sz="1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的反比例函数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动力臂越长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需用的动力就越小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r9.jpg" descr="id:214750720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1744" y="2068709"/>
            <a:ext cx="2279176" cy="1327809"/>
          </a:xfrm>
          <a:prstGeom prst="rect">
            <a:avLst/>
          </a:prstGeom>
        </p:spPr>
      </p:pic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526507" y="3501315"/>
          <a:ext cx="374967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967"/>
              </a:tblGrid>
              <a:tr h="2350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k</a:t>
                      </a:r>
                      <a:endParaRPr lang="zh-CN" altLang="en-US" sz="16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50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</a:t>
                      </a:r>
                      <a:endParaRPr lang="en-US" altLang="zh-CN" sz="16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1547</Words>
  <Application>WPS 演示</Application>
  <PresentationFormat>全屏显示(16:9)</PresentationFormat>
  <Paragraphs>119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隶书</vt:lpstr>
      <vt:lpstr>Times New Roman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唐华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th8154</dc:creator>
  <dc:subject>教学设计</dc:subject>
  <cp:lastModifiedBy>admin</cp:lastModifiedBy>
  <cp:revision>570</cp:revision>
  <dcterms:created xsi:type="dcterms:W3CDTF">2015-03-10T09:38:00Z</dcterms:created>
  <dcterms:modified xsi:type="dcterms:W3CDTF">2019-10-18T01:57:04Z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