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notesSlides/notesSlide4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1"/>
  </p:notesMasterIdLst>
  <p:sldIdLst>
    <p:sldId id="400" r:id="rId2"/>
    <p:sldId id="401" r:id="rId3"/>
    <p:sldId id="414" r:id="rId4"/>
    <p:sldId id="413" r:id="rId5"/>
    <p:sldId id="363" r:id="rId6"/>
    <p:sldId id="432" r:id="rId7"/>
    <p:sldId id="518" r:id="rId8"/>
    <p:sldId id="519" r:id="rId9"/>
    <p:sldId id="526" r:id="rId10"/>
    <p:sldId id="527" r:id="rId11"/>
    <p:sldId id="528" r:id="rId12"/>
    <p:sldId id="529" r:id="rId13"/>
    <p:sldId id="483" r:id="rId14"/>
    <p:sldId id="517" r:id="rId15"/>
    <p:sldId id="520" r:id="rId16"/>
    <p:sldId id="415" r:id="rId17"/>
    <p:sldId id="484" r:id="rId18"/>
    <p:sldId id="521" r:id="rId19"/>
    <p:sldId id="302" r:id="rId20"/>
  </p:sldIdLst>
  <p:sldSz cx="9144000" cy="5143500" type="screen16x9"/>
  <p:notesSz cx="6858000" cy="9144000"/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000000"/>
    <a:srgbClr val="1C1C1C"/>
    <a:srgbClr val="FF00FF"/>
    <a:srgbClr val="319095"/>
    <a:srgbClr val="D16809"/>
    <a:srgbClr val="F3F3F3"/>
    <a:srgbClr val="F5F5F5"/>
    <a:srgbClr val="5FCACB"/>
    <a:srgbClr val="F5841C"/>
    <a:srgbClr val="A0BF0D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6025" autoAdjust="0"/>
    <p:restoredTop sz="99816" autoAdjust="0"/>
  </p:normalViewPr>
  <p:slideViewPr>
    <p:cSldViewPr snapToGrid="0" showGuides="1">
      <p:cViewPr varScale="1">
        <p:scale>
          <a:sx n="70" d="100"/>
          <a:sy n="70" d="100"/>
        </p:scale>
        <p:origin x="-96" y="-108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5118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1CC1E6C-1C7A-46AD-9DE2-C229C9E19362}" type="datetimeFigureOut">
              <a:rPr lang="zh-CN" altLang="en-US" smtClean="0"/>
              <a:pPr/>
              <a:t>2019/10/16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EE45790-5B6F-4904-B224-7CB9223085A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42857837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E45790-5B6F-4904-B224-7CB9223085AA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03524753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E45790-5B6F-4904-B224-7CB9223085AA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8236610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E45790-5B6F-4904-B224-7CB9223085AA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82366107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E45790-5B6F-4904-B224-7CB9223085AA}" type="slidenum">
              <a:rPr lang="zh-CN" altLang="en-US" smtClean="0"/>
              <a:pPr/>
              <a:t>19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3455985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pattFill prst="lgGrid">
          <a:fgClr>
            <a:srgbClr val="F3F3F3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300598803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16778108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教学分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4104245" y="52756"/>
            <a:ext cx="1234456" cy="486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1800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教学分析</a:t>
            </a:r>
          </a:p>
        </p:txBody>
      </p:sp>
      <p:cxnSp>
        <p:nvCxnSpPr>
          <p:cNvPr id="12" name="直接连接符 11"/>
          <p:cNvCxnSpPr/>
          <p:nvPr userDrawn="1"/>
        </p:nvCxnSpPr>
        <p:spPr>
          <a:xfrm>
            <a:off x="5338700" y="146302"/>
            <a:ext cx="0" cy="27000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 userDrawn="1"/>
        </p:nvCxnSpPr>
        <p:spPr>
          <a:xfrm>
            <a:off x="6573146" y="146302"/>
            <a:ext cx="0" cy="27000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 userDrawn="1"/>
        </p:nvCxnSpPr>
        <p:spPr>
          <a:xfrm>
            <a:off x="7818176" y="146302"/>
            <a:ext cx="0" cy="27000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矩形 14"/>
          <p:cNvSpPr/>
          <p:nvPr userDrawn="1"/>
        </p:nvSpPr>
        <p:spPr>
          <a:xfrm>
            <a:off x="5338691" y="52756"/>
            <a:ext cx="1234456" cy="486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15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教学设计</a:t>
            </a:r>
          </a:p>
        </p:txBody>
      </p:sp>
      <p:sp>
        <p:nvSpPr>
          <p:cNvPr id="16" name="矩形 15"/>
          <p:cNvSpPr/>
          <p:nvPr userDrawn="1"/>
        </p:nvSpPr>
        <p:spPr>
          <a:xfrm>
            <a:off x="6573147" y="52756"/>
            <a:ext cx="1234456" cy="486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15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教学过程</a:t>
            </a:r>
          </a:p>
        </p:txBody>
      </p:sp>
      <p:sp>
        <p:nvSpPr>
          <p:cNvPr id="17" name="矩形 16"/>
          <p:cNvSpPr/>
          <p:nvPr userDrawn="1"/>
        </p:nvSpPr>
        <p:spPr>
          <a:xfrm>
            <a:off x="7807602" y="52756"/>
            <a:ext cx="1234456" cy="486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15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教学反思</a:t>
            </a:r>
          </a:p>
        </p:txBody>
      </p:sp>
    </p:spTree>
    <p:extLst>
      <p:ext uri="{BB962C8B-B14F-4D97-AF65-F5344CB8AC3E}">
        <p14:creationId xmlns="" xmlns:p14="http://schemas.microsoft.com/office/powerpoint/2010/main" val="30879677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教学设计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4104245" y="52756"/>
            <a:ext cx="1234456" cy="486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15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教学分析</a:t>
            </a:r>
          </a:p>
        </p:txBody>
      </p:sp>
      <p:cxnSp>
        <p:nvCxnSpPr>
          <p:cNvPr id="12" name="直接连接符 11"/>
          <p:cNvCxnSpPr/>
          <p:nvPr userDrawn="1"/>
        </p:nvCxnSpPr>
        <p:spPr>
          <a:xfrm>
            <a:off x="5338700" y="146302"/>
            <a:ext cx="0" cy="27000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 userDrawn="1"/>
        </p:nvCxnSpPr>
        <p:spPr>
          <a:xfrm>
            <a:off x="6573146" y="146302"/>
            <a:ext cx="0" cy="27000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 userDrawn="1"/>
        </p:nvCxnSpPr>
        <p:spPr>
          <a:xfrm>
            <a:off x="7818176" y="146302"/>
            <a:ext cx="0" cy="27000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矩形 14"/>
          <p:cNvSpPr/>
          <p:nvPr userDrawn="1"/>
        </p:nvSpPr>
        <p:spPr>
          <a:xfrm>
            <a:off x="5338691" y="52756"/>
            <a:ext cx="1234456" cy="486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lvl="0" algn="ctr"/>
            <a:r>
              <a:rPr lang="zh-CN" altLang="en-US" sz="1800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教学设计</a:t>
            </a:r>
          </a:p>
        </p:txBody>
      </p:sp>
      <p:sp>
        <p:nvSpPr>
          <p:cNvPr id="16" name="矩形 15"/>
          <p:cNvSpPr/>
          <p:nvPr userDrawn="1"/>
        </p:nvSpPr>
        <p:spPr>
          <a:xfrm>
            <a:off x="6573147" y="52756"/>
            <a:ext cx="1234456" cy="486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15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教学过程</a:t>
            </a:r>
          </a:p>
        </p:txBody>
      </p:sp>
      <p:sp>
        <p:nvSpPr>
          <p:cNvPr id="17" name="矩形 16"/>
          <p:cNvSpPr/>
          <p:nvPr userDrawn="1"/>
        </p:nvSpPr>
        <p:spPr>
          <a:xfrm>
            <a:off x="7807602" y="52756"/>
            <a:ext cx="1234456" cy="486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15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教学反思</a:t>
            </a:r>
          </a:p>
        </p:txBody>
      </p:sp>
    </p:spTree>
    <p:extLst>
      <p:ext uri="{BB962C8B-B14F-4D97-AF65-F5344CB8AC3E}">
        <p14:creationId xmlns="" xmlns:p14="http://schemas.microsoft.com/office/powerpoint/2010/main" val="29180047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教学过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4104245" y="52756"/>
            <a:ext cx="1234456" cy="486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15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教学分析</a:t>
            </a:r>
          </a:p>
        </p:txBody>
      </p:sp>
      <p:cxnSp>
        <p:nvCxnSpPr>
          <p:cNvPr id="12" name="直接连接符 11"/>
          <p:cNvCxnSpPr/>
          <p:nvPr userDrawn="1"/>
        </p:nvCxnSpPr>
        <p:spPr>
          <a:xfrm>
            <a:off x="5338700" y="146302"/>
            <a:ext cx="0" cy="27000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 userDrawn="1"/>
        </p:nvCxnSpPr>
        <p:spPr>
          <a:xfrm>
            <a:off x="6573146" y="146302"/>
            <a:ext cx="0" cy="27000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 userDrawn="1"/>
        </p:nvCxnSpPr>
        <p:spPr>
          <a:xfrm>
            <a:off x="7818176" y="146302"/>
            <a:ext cx="0" cy="27000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矩形 14"/>
          <p:cNvSpPr/>
          <p:nvPr userDrawn="1"/>
        </p:nvSpPr>
        <p:spPr>
          <a:xfrm>
            <a:off x="5338691" y="52756"/>
            <a:ext cx="1234456" cy="486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15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教学设计</a:t>
            </a:r>
          </a:p>
        </p:txBody>
      </p:sp>
      <p:sp>
        <p:nvSpPr>
          <p:cNvPr id="16" name="矩形 15"/>
          <p:cNvSpPr/>
          <p:nvPr userDrawn="1"/>
        </p:nvSpPr>
        <p:spPr>
          <a:xfrm>
            <a:off x="6573147" y="52756"/>
            <a:ext cx="1234456" cy="486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lvl="0" algn="ctr"/>
            <a:r>
              <a:rPr lang="zh-CN" altLang="en-US" sz="1800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教学过程</a:t>
            </a:r>
          </a:p>
        </p:txBody>
      </p:sp>
      <p:sp>
        <p:nvSpPr>
          <p:cNvPr id="17" name="矩形 16"/>
          <p:cNvSpPr/>
          <p:nvPr userDrawn="1"/>
        </p:nvSpPr>
        <p:spPr>
          <a:xfrm>
            <a:off x="7807602" y="52756"/>
            <a:ext cx="1234456" cy="486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15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教学反思</a:t>
            </a:r>
          </a:p>
        </p:txBody>
      </p:sp>
    </p:spTree>
    <p:extLst>
      <p:ext uri="{BB962C8B-B14F-4D97-AF65-F5344CB8AC3E}">
        <p14:creationId xmlns="" xmlns:p14="http://schemas.microsoft.com/office/powerpoint/2010/main" val="25368643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教学反思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4104245" y="52756"/>
            <a:ext cx="1234456" cy="486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15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教学分析</a:t>
            </a:r>
          </a:p>
        </p:txBody>
      </p:sp>
      <p:cxnSp>
        <p:nvCxnSpPr>
          <p:cNvPr id="12" name="直接连接符 11"/>
          <p:cNvCxnSpPr/>
          <p:nvPr userDrawn="1"/>
        </p:nvCxnSpPr>
        <p:spPr>
          <a:xfrm>
            <a:off x="5338700" y="146302"/>
            <a:ext cx="0" cy="27000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 userDrawn="1"/>
        </p:nvCxnSpPr>
        <p:spPr>
          <a:xfrm>
            <a:off x="6573146" y="146302"/>
            <a:ext cx="0" cy="27000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 userDrawn="1"/>
        </p:nvCxnSpPr>
        <p:spPr>
          <a:xfrm>
            <a:off x="7818176" y="146302"/>
            <a:ext cx="0" cy="27000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矩形 14"/>
          <p:cNvSpPr/>
          <p:nvPr userDrawn="1"/>
        </p:nvSpPr>
        <p:spPr>
          <a:xfrm>
            <a:off x="5338691" y="52756"/>
            <a:ext cx="1234456" cy="486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15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教学设计</a:t>
            </a:r>
          </a:p>
        </p:txBody>
      </p:sp>
      <p:sp>
        <p:nvSpPr>
          <p:cNvPr id="16" name="矩形 15"/>
          <p:cNvSpPr/>
          <p:nvPr userDrawn="1"/>
        </p:nvSpPr>
        <p:spPr>
          <a:xfrm>
            <a:off x="6573147" y="52756"/>
            <a:ext cx="1234456" cy="486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15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教学过程</a:t>
            </a:r>
          </a:p>
        </p:txBody>
      </p:sp>
      <p:sp>
        <p:nvSpPr>
          <p:cNvPr id="17" name="矩形 16"/>
          <p:cNvSpPr/>
          <p:nvPr userDrawn="1"/>
        </p:nvSpPr>
        <p:spPr>
          <a:xfrm>
            <a:off x="7807602" y="52756"/>
            <a:ext cx="1234456" cy="486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lvl="0" algn="ctr"/>
            <a:r>
              <a:rPr lang="zh-CN" altLang="en-US" sz="1800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教学反思</a:t>
            </a:r>
          </a:p>
        </p:txBody>
      </p:sp>
    </p:spTree>
    <p:extLst>
      <p:ext uri="{BB962C8B-B14F-4D97-AF65-F5344CB8AC3E}">
        <p14:creationId xmlns="" xmlns:p14="http://schemas.microsoft.com/office/powerpoint/2010/main" val="25368643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8" cstate="print">
            <a:alphaModFix amt="70000"/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接连接符 6"/>
          <p:cNvCxnSpPr/>
          <p:nvPr/>
        </p:nvCxnSpPr>
        <p:spPr>
          <a:xfrm>
            <a:off x="20171" y="490140"/>
            <a:ext cx="9153000" cy="0"/>
          </a:xfrm>
          <a:prstGeom prst="line">
            <a:avLst/>
          </a:prstGeom>
          <a:ln w="2857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/>
          <p:cNvGrpSpPr/>
          <p:nvPr/>
        </p:nvGrpSpPr>
        <p:grpSpPr>
          <a:xfrm rot="13450455">
            <a:off x="8682067" y="4439898"/>
            <a:ext cx="496115" cy="1260894"/>
            <a:chOff x="11762339" y="3746221"/>
            <a:chExt cx="406107" cy="1155987"/>
          </a:xfrm>
        </p:grpSpPr>
        <p:sp>
          <p:nvSpPr>
            <p:cNvPr id="9" name="Freeform 16"/>
            <p:cNvSpPr>
              <a:spLocks/>
            </p:cNvSpPr>
            <p:nvPr/>
          </p:nvSpPr>
          <p:spPr bwMode="auto">
            <a:xfrm flipV="1">
              <a:off x="11767353" y="3746221"/>
              <a:ext cx="396080" cy="564858"/>
            </a:xfrm>
            <a:custGeom>
              <a:avLst/>
              <a:gdLst>
                <a:gd name="T0" fmla="*/ 284 w 758"/>
                <a:gd name="T1" fmla="*/ 1081 h 1081"/>
                <a:gd name="T2" fmla="*/ 758 w 758"/>
                <a:gd name="T3" fmla="*/ 0 h 1081"/>
                <a:gd name="T4" fmla="*/ 0 w 758"/>
                <a:gd name="T5" fmla="*/ 288 h 1081"/>
                <a:gd name="T6" fmla="*/ 284 w 758"/>
                <a:gd name="T7" fmla="*/ 1081 h 10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58" h="1081">
                  <a:moveTo>
                    <a:pt x="284" y="1081"/>
                  </a:moveTo>
                  <a:lnTo>
                    <a:pt x="758" y="0"/>
                  </a:lnTo>
                  <a:lnTo>
                    <a:pt x="0" y="288"/>
                  </a:lnTo>
                  <a:lnTo>
                    <a:pt x="284" y="1081"/>
                  </a:lnTo>
                  <a:close/>
                </a:path>
              </a:pathLst>
            </a:custGeom>
            <a:solidFill>
              <a:srgbClr val="31909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30"/>
            <p:cNvSpPr>
              <a:spLocks/>
            </p:cNvSpPr>
            <p:nvPr/>
          </p:nvSpPr>
          <p:spPr bwMode="auto">
            <a:xfrm rot="15296182">
              <a:off x="11830602" y="4196908"/>
              <a:ext cx="275725" cy="329602"/>
            </a:xfrm>
            <a:custGeom>
              <a:avLst/>
              <a:gdLst>
                <a:gd name="T0" fmla="*/ 0 w 261"/>
                <a:gd name="T1" fmla="*/ 0 h 312"/>
                <a:gd name="T2" fmla="*/ 119 w 261"/>
                <a:gd name="T3" fmla="*/ 312 h 312"/>
                <a:gd name="T4" fmla="*/ 119 w 261"/>
                <a:gd name="T5" fmla="*/ 312 h 312"/>
                <a:gd name="T6" fmla="*/ 261 w 261"/>
                <a:gd name="T7" fmla="*/ 0 h 312"/>
                <a:gd name="T8" fmla="*/ 0 w 261"/>
                <a:gd name="T9" fmla="*/ 0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1" h="312">
                  <a:moveTo>
                    <a:pt x="0" y="0"/>
                  </a:moveTo>
                  <a:lnTo>
                    <a:pt x="119" y="312"/>
                  </a:lnTo>
                  <a:lnTo>
                    <a:pt x="119" y="312"/>
                  </a:lnTo>
                  <a:lnTo>
                    <a:pt x="26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0BF0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12"/>
            <p:cNvSpPr>
              <a:spLocks/>
            </p:cNvSpPr>
            <p:nvPr/>
          </p:nvSpPr>
          <p:spPr bwMode="auto">
            <a:xfrm rot="7160246">
              <a:off x="11692179" y="4425941"/>
              <a:ext cx="546427" cy="406107"/>
            </a:xfrm>
            <a:custGeom>
              <a:avLst/>
              <a:gdLst>
                <a:gd name="T0" fmla="*/ 782 w 1067"/>
                <a:gd name="T1" fmla="*/ 0 h 793"/>
                <a:gd name="T2" fmla="*/ 0 w 1067"/>
                <a:gd name="T3" fmla="*/ 288 h 793"/>
                <a:gd name="T4" fmla="*/ 1067 w 1067"/>
                <a:gd name="T5" fmla="*/ 793 h 793"/>
                <a:gd name="T6" fmla="*/ 782 w 1067"/>
                <a:gd name="T7" fmla="*/ 0 h 7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67" h="793">
                  <a:moveTo>
                    <a:pt x="782" y="0"/>
                  </a:moveTo>
                  <a:lnTo>
                    <a:pt x="0" y="288"/>
                  </a:lnTo>
                  <a:lnTo>
                    <a:pt x="1067" y="793"/>
                  </a:lnTo>
                  <a:lnTo>
                    <a:pt x="782" y="0"/>
                  </a:lnTo>
                  <a:close/>
                </a:path>
              </a:pathLst>
            </a:custGeom>
            <a:solidFill>
              <a:srgbClr val="FDB9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2" name="组合 11"/>
          <p:cNvGrpSpPr/>
          <p:nvPr/>
        </p:nvGrpSpPr>
        <p:grpSpPr>
          <a:xfrm rot="2731254">
            <a:off x="259471" y="-270342"/>
            <a:ext cx="424636" cy="1208734"/>
            <a:chOff x="4454660" y="3810474"/>
            <a:chExt cx="406107" cy="1155987"/>
          </a:xfrm>
        </p:grpSpPr>
        <p:sp>
          <p:nvSpPr>
            <p:cNvPr id="13" name="Freeform 16"/>
            <p:cNvSpPr>
              <a:spLocks/>
            </p:cNvSpPr>
            <p:nvPr/>
          </p:nvSpPr>
          <p:spPr bwMode="auto">
            <a:xfrm flipV="1">
              <a:off x="4459674" y="3810474"/>
              <a:ext cx="396080" cy="564858"/>
            </a:xfrm>
            <a:custGeom>
              <a:avLst/>
              <a:gdLst>
                <a:gd name="T0" fmla="*/ 284 w 758"/>
                <a:gd name="T1" fmla="*/ 1081 h 1081"/>
                <a:gd name="T2" fmla="*/ 758 w 758"/>
                <a:gd name="T3" fmla="*/ 0 h 1081"/>
                <a:gd name="T4" fmla="*/ 0 w 758"/>
                <a:gd name="T5" fmla="*/ 288 h 1081"/>
                <a:gd name="T6" fmla="*/ 284 w 758"/>
                <a:gd name="T7" fmla="*/ 1081 h 10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58" h="1081">
                  <a:moveTo>
                    <a:pt x="284" y="1081"/>
                  </a:moveTo>
                  <a:lnTo>
                    <a:pt x="758" y="0"/>
                  </a:lnTo>
                  <a:lnTo>
                    <a:pt x="0" y="288"/>
                  </a:lnTo>
                  <a:lnTo>
                    <a:pt x="284" y="1081"/>
                  </a:lnTo>
                  <a:close/>
                </a:path>
              </a:pathLst>
            </a:custGeom>
            <a:solidFill>
              <a:srgbClr val="31909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30"/>
            <p:cNvSpPr>
              <a:spLocks/>
            </p:cNvSpPr>
            <p:nvPr/>
          </p:nvSpPr>
          <p:spPr bwMode="auto">
            <a:xfrm rot="15296182">
              <a:off x="4522923" y="4261161"/>
              <a:ext cx="275725" cy="329602"/>
            </a:xfrm>
            <a:custGeom>
              <a:avLst/>
              <a:gdLst>
                <a:gd name="T0" fmla="*/ 0 w 261"/>
                <a:gd name="T1" fmla="*/ 0 h 312"/>
                <a:gd name="T2" fmla="*/ 119 w 261"/>
                <a:gd name="T3" fmla="*/ 312 h 312"/>
                <a:gd name="T4" fmla="*/ 119 w 261"/>
                <a:gd name="T5" fmla="*/ 312 h 312"/>
                <a:gd name="T6" fmla="*/ 261 w 261"/>
                <a:gd name="T7" fmla="*/ 0 h 312"/>
                <a:gd name="T8" fmla="*/ 0 w 261"/>
                <a:gd name="T9" fmla="*/ 0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1" h="312">
                  <a:moveTo>
                    <a:pt x="0" y="0"/>
                  </a:moveTo>
                  <a:lnTo>
                    <a:pt x="119" y="312"/>
                  </a:lnTo>
                  <a:lnTo>
                    <a:pt x="119" y="312"/>
                  </a:lnTo>
                  <a:lnTo>
                    <a:pt x="26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0BF0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12"/>
            <p:cNvSpPr>
              <a:spLocks/>
            </p:cNvSpPr>
            <p:nvPr/>
          </p:nvSpPr>
          <p:spPr bwMode="auto">
            <a:xfrm rot="7160246">
              <a:off x="4384500" y="4490194"/>
              <a:ext cx="546427" cy="406107"/>
            </a:xfrm>
            <a:custGeom>
              <a:avLst/>
              <a:gdLst>
                <a:gd name="T0" fmla="*/ 782 w 1067"/>
                <a:gd name="T1" fmla="*/ 0 h 793"/>
                <a:gd name="T2" fmla="*/ 0 w 1067"/>
                <a:gd name="T3" fmla="*/ 288 h 793"/>
                <a:gd name="T4" fmla="*/ 1067 w 1067"/>
                <a:gd name="T5" fmla="*/ 793 h 793"/>
                <a:gd name="T6" fmla="*/ 782 w 1067"/>
                <a:gd name="T7" fmla="*/ 0 h 7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67" h="793">
                  <a:moveTo>
                    <a:pt x="782" y="0"/>
                  </a:moveTo>
                  <a:lnTo>
                    <a:pt x="0" y="288"/>
                  </a:lnTo>
                  <a:lnTo>
                    <a:pt x="1067" y="793"/>
                  </a:lnTo>
                  <a:lnTo>
                    <a:pt x="782" y="0"/>
                  </a:lnTo>
                  <a:close/>
                </a:path>
              </a:pathLst>
            </a:custGeom>
            <a:solidFill>
              <a:srgbClr val="FDB9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6" name="组合 15"/>
          <p:cNvGrpSpPr/>
          <p:nvPr/>
        </p:nvGrpSpPr>
        <p:grpSpPr>
          <a:xfrm rot="23880000" flipV="1">
            <a:off x="73789" y="-26610"/>
            <a:ext cx="159482" cy="453968"/>
            <a:chOff x="4454660" y="3810474"/>
            <a:chExt cx="406107" cy="1155987"/>
          </a:xfrm>
        </p:grpSpPr>
        <p:sp>
          <p:nvSpPr>
            <p:cNvPr id="17" name="Freeform 16"/>
            <p:cNvSpPr>
              <a:spLocks/>
            </p:cNvSpPr>
            <p:nvPr/>
          </p:nvSpPr>
          <p:spPr bwMode="auto">
            <a:xfrm flipV="1">
              <a:off x="4459674" y="3810474"/>
              <a:ext cx="396080" cy="564858"/>
            </a:xfrm>
            <a:custGeom>
              <a:avLst/>
              <a:gdLst>
                <a:gd name="T0" fmla="*/ 284 w 758"/>
                <a:gd name="T1" fmla="*/ 1081 h 1081"/>
                <a:gd name="T2" fmla="*/ 758 w 758"/>
                <a:gd name="T3" fmla="*/ 0 h 1081"/>
                <a:gd name="T4" fmla="*/ 0 w 758"/>
                <a:gd name="T5" fmla="*/ 288 h 1081"/>
                <a:gd name="T6" fmla="*/ 284 w 758"/>
                <a:gd name="T7" fmla="*/ 1081 h 10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58" h="1081">
                  <a:moveTo>
                    <a:pt x="284" y="1081"/>
                  </a:moveTo>
                  <a:lnTo>
                    <a:pt x="758" y="0"/>
                  </a:lnTo>
                  <a:lnTo>
                    <a:pt x="0" y="288"/>
                  </a:lnTo>
                  <a:lnTo>
                    <a:pt x="284" y="1081"/>
                  </a:lnTo>
                  <a:close/>
                </a:path>
              </a:pathLst>
            </a:custGeom>
            <a:solidFill>
              <a:srgbClr val="31909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30"/>
            <p:cNvSpPr>
              <a:spLocks/>
            </p:cNvSpPr>
            <p:nvPr/>
          </p:nvSpPr>
          <p:spPr bwMode="auto">
            <a:xfrm rot="15296182">
              <a:off x="4522923" y="4261161"/>
              <a:ext cx="275725" cy="329602"/>
            </a:xfrm>
            <a:custGeom>
              <a:avLst/>
              <a:gdLst>
                <a:gd name="T0" fmla="*/ 0 w 261"/>
                <a:gd name="T1" fmla="*/ 0 h 312"/>
                <a:gd name="T2" fmla="*/ 119 w 261"/>
                <a:gd name="T3" fmla="*/ 312 h 312"/>
                <a:gd name="T4" fmla="*/ 119 w 261"/>
                <a:gd name="T5" fmla="*/ 312 h 312"/>
                <a:gd name="T6" fmla="*/ 261 w 261"/>
                <a:gd name="T7" fmla="*/ 0 h 312"/>
                <a:gd name="T8" fmla="*/ 0 w 261"/>
                <a:gd name="T9" fmla="*/ 0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1" h="312">
                  <a:moveTo>
                    <a:pt x="0" y="0"/>
                  </a:moveTo>
                  <a:lnTo>
                    <a:pt x="119" y="312"/>
                  </a:lnTo>
                  <a:lnTo>
                    <a:pt x="119" y="312"/>
                  </a:lnTo>
                  <a:lnTo>
                    <a:pt x="26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0BF0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12"/>
            <p:cNvSpPr>
              <a:spLocks/>
            </p:cNvSpPr>
            <p:nvPr/>
          </p:nvSpPr>
          <p:spPr bwMode="auto">
            <a:xfrm rot="7160246">
              <a:off x="4384500" y="4490194"/>
              <a:ext cx="546427" cy="406107"/>
            </a:xfrm>
            <a:custGeom>
              <a:avLst/>
              <a:gdLst>
                <a:gd name="T0" fmla="*/ 782 w 1067"/>
                <a:gd name="T1" fmla="*/ 0 h 793"/>
                <a:gd name="T2" fmla="*/ 0 w 1067"/>
                <a:gd name="T3" fmla="*/ 288 h 793"/>
                <a:gd name="T4" fmla="*/ 1067 w 1067"/>
                <a:gd name="T5" fmla="*/ 793 h 793"/>
                <a:gd name="T6" fmla="*/ 782 w 1067"/>
                <a:gd name="T7" fmla="*/ 0 h 7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67" h="793">
                  <a:moveTo>
                    <a:pt x="782" y="0"/>
                  </a:moveTo>
                  <a:lnTo>
                    <a:pt x="0" y="288"/>
                  </a:lnTo>
                  <a:lnTo>
                    <a:pt x="1067" y="793"/>
                  </a:lnTo>
                  <a:lnTo>
                    <a:pt x="782" y="0"/>
                  </a:lnTo>
                  <a:close/>
                </a:path>
              </a:pathLst>
            </a:custGeom>
            <a:solidFill>
              <a:srgbClr val="FDB9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4" name="组合 23"/>
          <p:cNvGrpSpPr/>
          <p:nvPr/>
        </p:nvGrpSpPr>
        <p:grpSpPr>
          <a:xfrm rot="19500000" flipH="1" flipV="1">
            <a:off x="9013919" y="291600"/>
            <a:ext cx="159482" cy="453968"/>
            <a:chOff x="4454660" y="3810474"/>
            <a:chExt cx="406107" cy="1155987"/>
          </a:xfrm>
        </p:grpSpPr>
        <p:sp>
          <p:nvSpPr>
            <p:cNvPr id="25" name="Freeform 16"/>
            <p:cNvSpPr>
              <a:spLocks/>
            </p:cNvSpPr>
            <p:nvPr/>
          </p:nvSpPr>
          <p:spPr bwMode="auto">
            <a:xfrm flipV="1">
              <a:off x="4459674" y="3810474"/>
              <a:ext cx="396080" cy="564858"/>
            </a:xfrm>
            <a:custGeom>
              <a:avLst/>
              <a:gdLst>
                <a:gd name="T0" fmla="*/ 284 w 758"/>
                <a:gd name="T1" fmla="*/ 1081 h 1081"/>
                <a:gd name="T2" fmla="*/ 758 w 758"/>
                <a:gd name="T3" fmla="*/ 0 h 1081"/>
                <a:gd name="T4" fmla="*/ 0 w 758"/>
                <a:gd name="T5" fmla="*/ 288 h 1081"/>
                <a:gd name="T6" fmla="*/ 284 w 758"/>
                <a:gd name="T7" fmla="*/ 1081 h 10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58" h="1081">
                  <a:moveTo>
                    <a:pt x="284" y="1081"/>
                  </a:moveTo>
                  <a:lnTo>
                    <a:pt x="758" y="0"/>
                  </a:lnTo>
                  <a:lnTo>
                    <a:pt x="0" y="288"/>
                  </a:lnTo>
                  <a:lnTo>
                    <a:pt x="284" y="1081"/>
                  </a:lnTo>
                  <a:close/>
                </a:path>
              </a:pathLst>
            </a:custGeom>
            <a:solidFill>
              <a:srgbClr val="31909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30"/>
            <p:cNvSpPr>
              <a:spLocks/>
            </p:cNvSpPr>
            <p:nvPr/>
          </p:nvSpPr>
          <p:spPr bwMode="auto">
            <a:xfrm rot="15296182">
              <a:off x="4522923" y="4261161"/>
              <a:ext cx="275725" cy="329602"/>
            </a:xfrm>
            <a:custGeom>
              <a:avLst/>
              <a:gdLst>
                <a:gd name="T0" fmla="*/ 0 w 261"/>
                <a:gd name="T1" fmla="*/ 0 h 312"/>
                <a:gd name="T2" fmla="*/ 119 w 261"/>
                <a:gd name="T3" fmla="*/ 312 h 312"/>
                <a:gd name="T4" fmla="*/ 119 w 261"/>
                <a:gd name="T5" fmla="*/ 312 h 312"/>
                <a:gd name="T6" fmla="*/ 261 w 261"/>
                <a:gd name="T7" fmla="*/ 0 h 312"/>
                <a:gd name="T8" fmla="*/ 0 w 261"/>
                <a:gd name="T9" fmla="*/ 0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1" h="312">
                  <a:moveTo>
                    <a:pt x="0" y="0"/>
                  </a:moveTo>
                  <a:lnTo>
                    <a:pt x="119" y="312"/>
                  </a:lnTo>
                  <a:lnTo>
                    <a:pt x="119" y="312"/>
                  </a:lnTo>
                  <a:lnTo>
                    <a:pt x="26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0BF0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12"/>
            <p:cNvSpPr>
              <a:spLocks/>
            </p:cNvSpPr>
            <p:nvPr/>
          </p:nvSpPr>
          <p:spPr bwMode="auto">
            <a:xfrm rot="7160246">
              <a:off x="4384500" y="4490194"/>
              <a:ext cx="546427" cy="406107"/>
            </a:xfrm>
            <a:custGeom>
              <a:avLst/>
              <a:gdLst>
                <a:gd name="T0" fmla="*/ 782 w 1067"/>
                <a:gd name="T1" fmla="*/ 0 h 793"/>
                <a:gd name="T2" fmla="*/ 0 w 1067"/>
                <a:gd name="T3" fmla="*/ 288 h 793"/>
                <a:gd name="T4" fmla="*/ 1067 w 1067"/>
                <a:gd name="T5" fmla="*/ 793 h 793"/>
                <a:gd name="T6" fmla="*/ 782 w 1067"/>
                <a:gd name="T7" fmla="*/ 0 h 7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67" h="793">
                  <a:moveTo>
                    <a:pt x="782" y="0"/>
                  </a:moveTo>
                  <a:lnTo>
                    <a:pt x="0" y="288"/>
                  </a:lnTo>
                  <a:lnTo>
                    <a:pt x="1067" y="793"/>
                  </a:lnTo>
                  <a:lnTo>
                    <a:pt x="782" y="0"/>
                  </a:lnTo>
                  <a:close/>
                </a:path>
              </a:pathLst>
            </a:custGeom>
            <a:solidFill>
              <a:srgbClr val="FDB9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="" xmlns:p14="http://schemas.microsoft.com/office/powerpoint/2010/main" val="12644826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2" r:id="rId3"/>
    <p:sldLayoutId id="2147483653" r:id="rId4"/>
    <p:sldLayoutId id="2147483654" r:id="rId5"/>
    <p:sldLayoutId id="2147483655" r:id="rId6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7" Type="http://schemas.openxmlformats.org/officeDocument/2006/relationships/image" Target="../media/image2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8.png"/><Relationship Id="rId5" Type="http://schemas.openxmlformats.org/officeDocument/2006/relationships/image" Target="../media/image5.png"/><Relationship Id="rId4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9.jpeg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" name="Picture 3" descr="road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2139802"/>
            <a:ext cx="9144001" cy="3003698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00B1C5"/>
              </a:clrFrom>
              <a:clrTo>
                <a:srgbClr val="00B1C5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64100" y="171942"/>
            <a:ext cx="735806" cy="8358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组合 87"/>
          <p:cNvGrpSpPr/>
          <p:nvPr/>
        </p:nvGrpSpPr>
        <p:grpSpPr>
          <a:xfrm>
            <a:off x="2589452" y="3034515"/>
            <a:ext cx="3778980" cy="1578944"/>
            <a:chOff x="6240567" y="2900570"/>
            <a:chExt cx="3915294" cy="1916713"/>
          </a:xfrm>
        </p:grpSpPr>
        <p:grpSp>
          <p:nvGrpSpPr>
            <p:cNvPr id="3" name="组合 72"/>
            <p:cNvGrpSpPr/>
            <p:nvPr/>
          </p:nvGrpSpPr>
          <p:grpSpPr>
            <a:xfrm>
              <a:off x="6341196" y="2900570"/>
              <a:ext cx="3814665" cy="1916713"/>
              <a:chOff x="6341196" y="2900570"/>
              <a:chExt cx="3814665" cy="1916713"/>
            </a:xfrm>
          </p:grpSpPr>
          <p:sp>
            <p:nvSpPr>
              <p:cNvPr id="94" name="文本框 79"/>
              <p:cNvSpPr txBox="1"/>
              <p:nvPr/>
            </p:nvSpPr>
            <p:spPr>
              <a:xfrm>
                <a:off x="6341196" y="2900570"/>
                <a:ext cx="3814665" cy="190544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3200" b="1">
                    <a:solidFill>
                      <a:srgbClr val="F5841C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lvl1pPr>
              </a:lstStyle>
              <a:p>
                <a:pPr>
                  <a:lnSpc>
                    <a:spcPct val="150000"/>
                  </a:lnSpc>
                </a:pPr>
                <a:r>
                  <a:rPr lang="zh-CN" altLang="en-US" dirty="0" smtClean="0">
                    <a:solidFill>
                      <a:schemeClr val="accent3"/>
                    </a:solidFill>
                  </a:rPr>
                  <a:t>新课标人教版</a:t>
                </a:r>
                <a:r>
                  <a:rPr lang="en-US" altLang="zh-CN" dirty="0" smtClean="0">
                    <a:solidFill>
                      <a:schemeClr val="accent3"/>
                    </a:solidFill>
                  </a:rPr>
                  <a:t>·</a:t>
                </a:r>
                <a:r>
                  <a:rPr lang="zh-CN" altLang="en-US" dirty="0" smtClean="0">
                    <a:solidFill>
                      <a:srgbClr val="319095"/>
                    </a:solidFill>
                  </a:rPr>
                  <a:t>数学</a:t>
                </a:r>
                <a:endParaRPr lang="en-US" altLang="zh-CN" dirty="0" smtClean="0">
                  <a:solidFill>
                    <a:schemeClr val="accent3"/>
                  </a:solidFill>
                </a:endParaRPr>
              </a:p>
              <a:p>
                <a:pPr algn="ctr">
                  <a:lnSpc>
                    <a:spcPct val="150000"/>
                  </a:lnSpc>
                </a:pPr>
                <a:r>
                  <a:rPr lang="zh-CN" altLang="en-US" dirty="0" smtClean="0">
                    <a:solidFill>
                      <a:schemeClr val="accent3"/>
                    </a:solidFill>
                  </a:rPr>
                  <a:t> </a:t>
                </a:r>
                <a:r>
                  <a:rPr lang="zh-CN" altLang="en-US" dirty="0" smtClean="0">
                    <a:solidFill>
                      <a:srgbClr val="D16809"/>
                    </a:solidFill>
                  </a:rPr>
                  <a:t>九年级下</a:t>
                </a:r>
                <a:endParaRPr lang="zh-CN" altLang="en-US" dirty="0">
                  <a:solidFill>
                    <a:srgbClr val="D16809"/>
                  </a:solidFill>
                </a:endParaRPr>
              </a:p>
            </p:txBody>
          </p:sp>
          <p:sp>
            <p:nvSpPr>
              <p:cNvPr id="95" name="圆角矩形 94"/>
              <p:cNvSpPr/>
              <p:nvPr/>
            </p:nvSpPr>
            <p:spPr>
              <a:xfrm>
                <a:off x="6409827" y="3087476"/>
                <a:ext cx="3695730" cy="1729807"/>
              </a:xfrm>
              <a:prstGeom prst="roundRect">
                <a:avLst/>
              </a:prstGeom>
              <a:noFill/>
              <a:ln w="6350">
                <a:solidFill>
                  <a:srgbClr val="A0BF0D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" name="组合 45"/>
            <p:cNvGrpSpPr/>
            <p:nvPr/>
          </p:nvGrpSpPr>
          <p:grpSpPr>
            <a:xfrm rot="2731254">
              <a:off x="6341934" y="2879007"/>
              <a:ext cx="109793" cy="312528"/>
              <a:chOff x="4454660" y="3810474"/>
              <a:chExt cx="406107" cy="1155987"/>
            </a:xfrm>
          </p:grpSpPr>
          <p:sp>
            <p:nvSpPr>
              <p:cNvPr id="91" name="Freeform 16"/>
              <p:cNvSpPr>
                <a:spLocks/>
              </p:cNvSpPr>
              <p:nvPr/>
            </p:nvSpPr>
            <p:spPr bwMode="auto">
              <a:xfrm flipV="1">
                <a:off x="4459674" y="3810474"/>
                <a:ext cx="396080" cy="564858"/>
              </a:xfrm>
              <a:custGeom>
                <a:avLst/>
                <a:gdLst>
                  <a:gd name="T0" fmla="*/ 284 w 758"/>
                  <a:gd name="T1" fmla="*/ 1081 h 1081"/>
                  <a:gd name="T2" fmla="*/ 758 w 758"/>
                  <a:gd name="T3" fmla="*/ 0 h 1081"/>
                  <a:gd name="T4" fmla="*/ 0 w 758"/>
                  <a:gd name="T5" fmla="*/ 288 h 1081"/>
                  <a:gd name="T6" fmla="*/ 284 w 758"/>
                  <a:gd name="T7" fmla="*/ 1081 h 10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58" h="1081">
                    <a:moveTo>
                      <a:pt x="284" y="1081"/>
                    </a:moveTo>
                    <a:lnTo>
                      <a:pt x="758" y="0"/>
                    </a:lnTo>
                    <a:lnTo>
                      <a:pt x="0" y="288"/>
                    </a:lnTo>
                    <a:lnTo>
                      <a:pt x="284" y="1081"/>
                    </a:lnTo>
                    <a:close/>
                  </a:path>
                </a:pathLst>
              </a:custGeom>
              <a:solidFill>
                <a:srgbClr val="31909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" name="Freeform 30"/>
              <p:cNvSpPr>
                <a:spLocks/>
              </p:cNvSpPr>
              <p:nvPr/>
            </p:nvSpPr>
            <p:spPr bwMode="auto">
              <a:xfrm rot="15296182">
                <a:off x="4522923" y="4261161"/>
                <a:ext cx="275725" cy="329602"/>
              </a:xfrm>
              <a:custGeom>
                <a:avLst/>
                <a:gdLst>
                  <a:gd name="T0" fmla="*/ 0 w 261"/>
                  <a:gd name="T1" fmla="*/ 0 h 312"/>
                  <a:gd name="T2" fmla="*/ 119 w 261"/>
                  <a:gd name="T3" fmla="*/ 312 h 312"/>
                  <a:gd name="T4" fmla="*/ 119 w 261"/>
                  <a:gd name="T5" fmla="*/ 312 h 312"/>
                  <a:gd name="T6" fmla="*/ 261 w 261"/>
                  <a:gd name="T7" fmla="*/ 0 h 312"/>
                  <a:gd name="T8" fmla="*/ 0 w 261"/>
                  <a:gd name="T9" fmla="*/ 0 h 3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1" h="312">
                    <a:moveTo>
                      <a:pt x="0" y="0"/>
                    </a:moveTo>
                    <a:lnTo>
                      <a:pt x="119" y="312"/>
                    </a:lnTo>
                    <a:lnTo>
                      <a:pt x="119" y="312"/>
                    </a:lnTo>
                    <a:lnTo>
                      <a:pt x="261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0BF0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" name="Freeform 12"/>
              <p:cNvSpPr>
                <a:spLocks/>
              </p:cNvSpPr>
              <p:nvPr/>
            </p:nvSpPr>
            <p:spPr bwMode="auto">
              <a:xfrm rot="7160246">
                <a:off x="4384500" y="4490194"/>
                <a:ext cx="546427" cy="406107"/>
              </a:xfrm>
              <a:custGeom>
                <a:avLst/>
                <a:gdLst>
                  <a:gd name="T0" fmla="*/ 782 w 1067"/>
                  <a:gd name="T1" fmla="*/ 0 h 793"/>
                  <a:gd name="T2" fmla="*/ 0 w 1067"/>
                  <a:gd name="T3" fmla="*/ 288 h 793"/>
                  <a:gd name="T4" fmla="*/ 1067 w 1067"/>
                  <a:gd name="T5" fmla="*/ 793 h 793"/>
                  <a:gd name="T6" fmla="*/ 782 w 1067"/>
                  <a:gd name="T7" fmla="*/ 0 h 7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67" h="793">
                    <a:moveTo>
                      <a:pt x="782" y="0"/>
                    </a:moveTo>
                    <a:lnTo>
                      <a:pt x="0" y="288"/>
                    </a:lnTo>
                    <a:lnTo>
                      <a:pt x="1067" y="793"/>
                    </a:lnTo>
                    <a:lnTo>
                      <a:pt x="782" y="0"/>
                    </a:lnTo>
                    <a:close/>
                  </a:path>
                </a:pathLst>
              </a:custGeom>
              <a:solidFill>
                <a:srgbClr val="FDB9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96" name="文本框 78"/>
          <p:cNvSpPr txBox="1"/>
          <p:nvPr/>
        </p:nvSpPr>
        <p:spPr>
          <a:xfrm>
            <a:off x="3018172" y="2343420"/>
            <a:ext cx="2908489" cy="623248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>
            <a:defPPr>
              <a:defRPr lang="zh-CN"/>
            </a:defPPr>
            <a:lvl1pPr>
              <a:defRPr sz="3200" b="1">
                <a:solidFill>
                  <a:srgbClr val="F5841C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3600" dirty="0" smtClean="0">
                <a:solidFill>
                  <a:schemeClr val="accent1">
                    <a:lumMod val="75000"/>
                  </a:schemeClr>
                </a:solidFill>
              </a:rPr>
              <a:t>学科素养课件</a:t>
            </a:r>
            <a:endParaRPr lang="zh-CN" altLang="en-US" sz="3600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54" name="Picture 5" descr="cloudandb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892786" y="39705"/>
            <a:ext cx="6225455" cy="998520"/>
          </a:xfrm>
          <a:prstGeom prst="rect">
            <a:avLst/>
          </a:prstGeom>
        </p:spPr>
      </p:pic>
      <p:pic>
        <p:nvPicPr>
          <p:cNvPr id="97" name="Picture 4" descr="cloud_ballon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7796518" y="5143500"/>
            <a:ext cx="842657" cy="689895"/>
          </a:xfrm>
          <a:prstGeom prst="rect">
            <a:avLst/>
          </a:prstGeom>
        </p:spPr>
      </p:pic>
      <p:pic>
        <p:nvPicPr>
          <p:cNvPr id="98" name="图片 97" descr="图片1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2215711" y="1129337"/>
            <a:ext cx="4731629" cy="12846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5264010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057 -0.10209 C -0.02722 -0.10602 -0.03307 -0.11204 -0.03932 -0.1169 C -0.04271 -0.11945 -0.04636 -0.12037 -0.04974 -0.12246 C -0.05091 -0.12315 -0.05169 -0.12546 -0.05287 -0.12616 C -0.05417 -0.12709 -0.06354 -0.12963 -0.06432 -0.12986 C -0.07162 -0.13241 -0.07761 -0.13588 -0.08516 -0.13727 C -0.08972 -0.13935 -0.09414 -0.1419 -0.0987 -0.14468 C -0.10222 -0.14676 -0.10391 -0.1456 -0.10703 -0.14838 C -0.11289 -0.15347 -0.11823 -0.15857 -0.12474 -0.16134 C -0.12578 -0.1625 -0.12669 -0.16412 -0.12787 -0.16505 C -0.12891 -0.16597 -0.13008 -0.16597 -0.13099 -0.1669 C -0.1375 -0.17338 -0.14258 -0.18125 -0.14974 -0.18542 C -0.15287 -0.19097 -0.15599 -0.19653 -0.15912 -0.20209 C -0.16081 -0.20509 -0.16341 -0.20533 -0.16537 -0.20764 C -0.16849 -0.21597 -0.17383 -0.22269 -0.17787 -0.22986 C -0.18399 -0.24074 -0.18998 -0.25139 -0.19557 -0.2632 C -0.20365 -0.28033 -0.20729 -0.30556 -0.2112 -0.32616 C -0.21211 -0.33773 -0.2138 -0.34815 -0.21537 -0.35949 C -0.21563 -0.38634 -0.2125 -0.44815 -0.21953 -0.48542 C -0.2224 -0.53079 -0.22149 -0.57037 -0.23307 -0.61134 C -0.23503 -0.61806 -0.23672 -0.62778 -0.23932 -0.63357 C -0.24675 -0.6507 -0.24297 -0.63982 -0.2487 -0.64838 C -0.25248 -0.65394 -0.25638 -0.66227 -0.2612 -0.66505 C -0.27448 -0.67292 -0.28659 -0.67639 -0.30078 -0.67801 C -0.32878 -0.69468 -0.36094 -0.68056 -0.39037 -0.67616 C -0.41211 -0.6632 -0.42669 -0.67824 -0.44349 -0.69468 C -0.44623 -0.69722 -0.44961 -0.69815 -0.45182 -0.70209 C -0.45547 -0.70857 -0.45821 -0.71088 -0.46328 -0.7132 C -0.46732 -0.72037 -0.4724 -0.72153 -0.47682 -0.72801 C -0.48099 -0.73426 -0.48451 -0.73704 -0.48932 -0.74283 C -0.49141 -0.74537 -0.4944 -0.74445 -0.49662 -0.74653 C -0.50313 -0.75301 -0.50612 -0.75625 -0.51328 -0.75949 C -0.51862 -0.76574 -0.52578 -0.76783 -0.53203 -0.7706 C -0.54219 -0.78264 -0.57383 -0.77778 -0.57787 -0.77801 C -0.58867 -0.78449 -0.57656 -0.77801 -0.60391 -0.77801 C -0.65287 -0.77801 -0.70182 -0.77917 -0.75078 -0.77986 C -0.76094 -0.78588 -0.76992 -0.79722 -0.77995 -0.80394 C -0.78334 -0.80625 -0.78568 -0.81134 -0.78932 -0.81134 " pathEditMode="relative" ptsTypes="fffffffffffffffffffffffffffffffffffffA">
                                      <p:cBhvr>
                                        <p:cTn id="31" dur="2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TextBox 61"/>
          <p:cNvSpPr txBox="1"/>
          <p:nvPr/>
        </p:nvSpPr>
        <p:spPr>
          <a:xfrm>
            <a:off x="461821" y="552797"/>
            <a:ext cx="7794441" cy="900246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>
            <a:defPPr>
              <a:defRPr lang="zh-CN"/>
            </a:defPPr>
            <a:lvl1pPr>
              <a:defRPr sz="19900" b="1">
                <a:solidFill>
                  <a:srgbClr val="5FCACB"/>
                </a:solidFill>
              </a:defRPr>
            </a:lvl1pPr>
          </a:lstStyle>
          <a:p>
            <a:r>
              <a:rPr lang="zh-CN" altLang="en-US" sz="5400" dirty="0" smtClean="0">
                <a:solidFill>
                  <a:schemeClr val="accent1"/>
                </a:solidFill>
                <a:latin typeface="隶书" pitchFamily="49" charset="-122"/>
                <a:ea typeface="隶书" pitchFamily="49" charset="-122"/>
              </a:rPr>
              <a:t>第二十九章  投影与视图</a:t>
            </a:r>
            <a:endParaRPr lang="zh-CN" altLang="en-US" sz="5400" dirty="0">
              <a:solidFill>
                <a:schemeClr val="accent1"/>
              </a:solidFill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64" name="文本框 78"/>
          <p:cNvSpPr txBox="1"/>
          <p:nvPr/>
        </p:nvSpPr>
        <p:spPr>
          <a:xfrm>
            <a:off x="968572" y="1803406"/>
            <a:ext cx="6874318" cy="1084912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>
            <a:defPPr>
              <a:defRPr lang="zh-CN"/>
            </a:defPPr>
            <a:lvl1pPr>
              <a:defRPr sz="3200" b="1">
                <a:solidFill>
                  <a:srgbClr val="F5841C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ctr"/>
            <a:r>
              <a:rPr lang="en-US" altLang="zh-CN" sz="3300" dirty="0" smtClean="0">
                <a:solidFill>
                  <a:schemeClr val="accent1"/>
                </a:solidFill>
              </a:rPr>
              <a:t>29.2</a:t>
            </a:r>
            <a:r>
              <a:rPr lang="zh-CN" altLang="en-US" sz="3300" dirty="0" smtClean="0">
                <a:solidFill>
                  <a:schemeClr val="accent1"/>
                </a:solidFill>
              </a:rPr>
              <a:t>　三视图</a:t>
            </a:r>
          </a:p>
          <a:p>
            <a:pPr algn="ctr"/>
            <a:r>
              <a:rPr lang="en-US" altLang="zh-CN" sz="3300" dirty="0" smtClean="0">
                <a:solidFill>
                  <a:schemeClr val="accent1"/>
                </a:solidFill>
              </a:rPr>
              <a:t>29.3</a:t>
            </a:r>
            <a:r>
              <a:rPr lang="zh-CN" altLang="en-US" sz="3300" dirty="0" smtClean="0">
                <a:solidFill>
                  <a:schemeClr val="accent1"/>
                </a:solidFill>
              </a:rPr>
              <a:t>　课题学习　制作立体模型</a:t>
            </a:r>
            <a:r>
              <a:rPr lang="en-US" altLang="zh-CN" sz="3300" dirty="0" smtClean="0">
                <a:solidFill>
                  <a:schemeClr val="accent1"/>
                </a:solidFill>
              </a:rPr>
              <a:t>(</a:t>
            </a:r>
            <a:r>
              <a:rPr lang="zh-CN" altLang="en-US" sz="3300" dirty="0" smtClean="0">
                <a:solidFill>
                  <a:schemeClr val="accent1"/>
                </a:solidFill>
              </a:rPr>
              <a:t>略</a:t>
            </a:r>
            <a:r>
              <a:rPr lang="en-US" altLang="zh-CN" sz="3300" dirty="0" smtClean="0">
                <a:solidFill>
                  <a:schemeClr val="accent1"/>
                </a:solidFill>
              </a:rPr>
              <a:t>)</a:t>
            </a:r>
          </a:p>
        </p:txBody>
      </p:sp>
      <p:pic>
        <p:nvPicPr>
          <p:cNvPr id="25" name="Picture 12" descr="clouds1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821839" y="3102759"/>
            <a:ext cx="4771653" cy="827958"/>
          </a:xfrm>
          <a:prstGeom prst="rect">
            <a:avLst/>
          </a:prstGeom>
        </p:spPr>
      </p:pic>
      <p:pic>
        <p:nvPicPr>
          <p:cNvPr id="26" name="Picture 10" descr="field1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8457" y="3838045"/>
            <a:ext cx="8916747" cy="1354442"/>
          </a:xfrm>
          <a:prstGeom prst="rect">
            <a:avLst/>
          </a:prstGeom>
        </p:spPr>
      </p:pic>
      <p:pic>
        <p:nvPicPr>
          <p:cNvPr id="27" name="Picture 11" descr="server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759528" y="3294761"/>
            <a:ext cx="3559629" cy="19548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0007690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 dir="u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2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7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" grpId="0"/>
      <p:bldP spid="6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 descr="图片6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844" y="998223"/>
            <a:ext cx="1213981" cy="489588"/>
          </a:xfrm>
          <a:prstGeom prst="rect">
            <a:avLst/>
          </a:prstGeom>
        </p:spPr>
      </p:pic>
      <p:pic>
        <p:nvPicPr>
          <p:cNvPr id="21" name="图片 20" descr="book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68343" y="3990228"/>
            <a:ext cx="971550" cy="971550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778520" y="1571783"/>
            <a:ext cx="7150827" cy="2377574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从前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有四个盲人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从来没有见过大象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不知道大象长的什么样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他们就决定去摸摸大象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.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第一个人摸到了耳朵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他说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:“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大象像一把大蒲扇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.”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第二个人摸到了尾巴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他说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:“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大象像个细细的棍子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.”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第三个人摸到了身体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他说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:“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大象像一堵墙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.”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第四个人摸到了腿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他说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:“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大象像一根粗粗的柱子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.”</a:t>
            </a:r>
          </a:p>
        </p:txBody>
      </p:sp>
      <p:grpSp>
        <p:nvGrpSpPr>
          <p:cNvPr id="2" name="组合 11"/>
          <p:cNvGrpSpPr/>
          <p:nvPr/>
        </p:nvGrpSpPr>
        <p:grpSpPr>
          <a:xfrm>
            <a:off x="253092" y="0"/>
            <a:ext cx="4291611" cy="818555"/>
            <a:chOff x="337457" y="0"/>
            <a:chExt cx="5751109" cy="1091406"/>
          </a:xfrm>
        </p:grpSpPr>
        <p:sp>
          <p:nvSpPr>
            <p:cNvPr id="13" name="圆角矩形 12"/>
            <p:cNvSpPr/>
            <p:nvPr/>
          </p:nvSpPr>
          <p:spPr>
            <a:xfrm>
              <a:off x="337457" y="405606"/>
              <a:ext cx="5751109" cy="685800"/>
            </a:xfrm>
            <a:prstGeom prst="roundRect">
              <a:avLst/>
            </a:prstGeom>
            <a:solidFill>
              <a:schemeClr val="accent4">
                <a:lumMod val="20000"/>
                <a:lumOff val="80000"/>
              </a:schemeClr>
            </a:solidFill>
            <a:ln w="19050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5" name="直接连接符 14"/>
            <p:cNvCxnSpPr/>
            <p:nvPr/>
          </p:nvCxnSpPr>
          <p:spPr>
            <a:xfrm rot="5400000">
              <a:off x="710175" y="208756"/>
              <a:ext cx="419100" cy="1588"/>
            </a:xfrm>
            <a:prstGeom prst="line">
              <a:avLst/>
            </a:prstGeom>
            <a:solidFill>
              <a:schemeClr val="accent4">
                <a:lumMod val="20000"/>
                <a:lumOff val="80000"/>
              </a:schemeClr>
            </a:solidFill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 rot="5400000">
              <a:off x="5112570" y="208756"/>
              <a:ext cx="419100" cy="1588"/>
            </a:xfrm>
            <a:prstGeom prst="line">
              <a:avLst/>
            </a:prstGeom>
            <a:solidFill>
              <a:schemeClr val="accent4">
                <a:lumMod val="20000"/>
                <a:lumOff val="80000"/>
              </a:schemeClr>
            </a:solidFill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17" name="矩形 16"/>
          <p:cNvSpPr/>
          <p:nvPr/>
        </p:nvSpPr>
        <p:spPr>
          <a:xfrm>
            <a:off x="307017" y="348923"/>
            <a:ext cx="4049827" cy="484748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700" dirty="0" smtClean="0">
                <a:latin typeface="微软雅黑" pitchFamily="34" charset="-122"/>
                <a:ea typeface="微软雅黑" pitchFamily="34" charset="-122"/>
              </a:rPr>
              <a:t>知识点 三视图的有关概念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 descr="图片6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844" y="998223"/>
            <a:ext cx="1213981" cy="489588"/>
          </a:xfrm>
          <a:prstGeom prst="rect">
            <a:avLst/>
          </a:prstGeom>
        </p:spPr>
      </p:pic>
      <p:pic>
        <p:nvPicPr>
          <p:cNvPr id="21" name="图片 20" descr="book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68343" y="3990228"/>
            <a:ext cx="971550" cy="971550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1174307" y="3086684"/>
            <a:ext cx="6195484" cy="1399870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这个故事告诉我们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: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从不同的角度看问题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就会得到不同的结论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.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就像本节的“三视图”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同一个物体从不同的方向看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形状并不一定相同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.</a:t>
            </a:r>
          </a:p>
        </p:txBody>
      </p:sp>
      <p:grpSp>
        <p:nvGrpSpPr>
          <p:cNvPr id="2" name="组合 11"/>
          <p:cNvGrpSpPr/>
          <p:nvPr/>
        </p:nvGrpSpPr>
        <p:grpSpPr>
          <a:xfrm>
            <a:off x="253092" y="0"/>
            <a:ext cx="4291611" cy="818555"/>
            <a:chOff x="337457" y="0"/>
            <a:chExt cx="5751109" cy="1091406"/>
          </a:xfrm>
        </p:grpSpPr>
        <p:sp>
          <p:nvSpPr>
            <p:cNvPr id="13" name="圆角矩形 12"/>
            <p:cNvSpPr/>
            <p:nvPr/>
          </p:nvSpPr>
          <p:spPr>
            <a:xfrm>
              <a:off x="337457" y="405606"/>
              <a:ext cx="5751109" cy="685800"/>
            </a:xfrm>
            <a:prstGeom prst="roundRect">
              <a:avLst/>
            </a:prstGeom>
            <a:solidFill>
              <a:schemeClr val="accent4">
                <a:lumMod val="20000"/>
                <a:lumOff val="80000"/>
              </a:schemeClr>
            </a:solidFill>
            <a:ln w="19050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5" name="直接连接符 14"/>
            <p:cNvCxnSpPr/>
            <p:nvPr/>
          </p:nvCxnSpPr>
          <p:spPr>
            <a:xfrm rot="5400000">
              <a:off x="710175" y="208756"/>
              <a:ext cx="419100" cy="1588"/>
            </a:xfrm>
            <a:prstGeom prst="line">
              <a:avLst/>
            </a:prstGeom>
            <a:solidFill>
              <a:schemeClr val="accent4">
                <a:lumMod val="20000"/>
                <a:lumOff val="80000"/>
              </a:schemeClr>
            </a:solidFill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 rot="5400000">
              <a:off x="5112570" y="208756"/>
              <a:ext cx="419100" cy="1588"/>
            </a:xfrm>
            <a:prstGeom prst="line">
              <a:avLst/>
            </a:prstGeom>
            <a:solidFill>
              <a:schemeClr val="accent4">
                <a:lumMod val="20000"/>
                <a:lumOff val="80000"/>
              </a:schemeClr>
            </a:solidFill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17" name="矩形 16"/>
          <p:cNvSpPr/>
          <p:nvPr/>
        </p:nvSpPr>
        <p:spPr>
          <a:xfrm>
            <a:off x="307017" y="348923"/>
            <a:ext cx="4049827" cy="484748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700" dirty="0" smtClean="0">
                <a:latin typeface="微软雅黑" pitchFamily="34" charset="-122"/>
                <a:ea typeface="微软雅黑" pitchFamily="34" charset="-122"/>
              </a:rPr>
              <a:t>知识点 三视图的有关概念</a:t>
            </a:r>
          </a:p>
        </p:txBody>
      </p:sp>
      <p:pic>
        <p:nvPicPr>
          <p:cNvPr id="12" name="r620.jpg" descr="id:2147518645;FounderCES"/>
          <p:cNvPicPr/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089884" y="1522226"/>
            <a:ext cx="2150856" cy="161206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9"/>
          <p:cNvGrpSpPr/>
          <p:nvPr/>
        </p:nvGrpSpPr>
        <p:grpSpPr>
          <a:xfrm>
            <a:off x="171451" y="0"/>
            <a:ext cx="4646209" cy="818555"/>
            <a:chOff x="444500" y="496094"/>
            <a:chExt cx="2362200" cy="1091406"/>
          </a:xfrm>
          <a:solidFill>
            <a:schemeClr val="accent4">
              <a:lumMod val="20000"/>
              <a:lumOff val="80000"/>
            </a:schemeClr>
          </a:solidFill>
        </p:grpSpPr>
        <p:sp>
          <p:nvSpPr>
            <p:cNvPr id="15" name="圆角矩形 14"/>
            <p:cNvSpPr/>
            <p:nvPr/>
          </p:nvSpPr>
          <p:spPr>
            <a:xfrm>
              <a:off x="444500" y="901700"/>
              <a:ext cx="2362200" cy="685800"/>
            </a:xfrm>
            <a:prstGeom prst="roundRect">
              <a:avLst/>
            </a:prstGeom>
            <a:grpFill/>
            <a:ln w="19050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6" name="直接连接符 15"/>
            <p:cNvCxnSpPr/>
            <p:nvPr/>
          </p:nvCxnSpPr>
          <p:spPr>
            <a:xfrm rot="5400000">
              <a:off x="781050" y="704850"/>
              <a:ext cx="419100" cy="1588"/>
            </a:xfrm>
            <a:prstGeom prst="line">
              <a:avLst/>
            </a:prstGeom>
            <a:grpFill/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 rot="5400000">
              <a:off x="1885950" y="704850"/>
              <a:ext cx="419100" cy="1588"/>
            </a:xfrm>
            <a:prstGeom prst="line">
              <a:avLst/>
            </a:prstGeom>
            <a:grpFill/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pic>
        <p:nvPicPr>
          <p:cNvPr id="14" name="图片 13" descr="图片6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9043" y="1105789"/>
            <a:ext cx="1327358" cy="547414"/>
          </a:xfrm>
          <a:prstGeom prst="rect">
            <a:avLst/>
          </a:prstGeom>
        </p:spPr>
      </p:pic>
      <p:pic>
        <p:nvPicPr>
          <p:cNvPr id="21" name="图片 20" descr="book3.png"/>
          <p:cNvPicPr>
            <a:picLocks noChangeAspect="1"/>
          </p:cNvPicPr>
          <p:nvPr/>
        </p:nvPicPr>
        <p:blipFill>
          <a:blip r:embed="rId3" cstate="print"/>
          <a:srcRect l="10980" t="7891" r="17050" b="13779"/>
          <a:stretch>
            <a:fillRect/>
          </a:stretch>
        </p:blipFill>
        <p:spPr>
          <a:xfrm>
            <a:off x="7968343" y="3947300"/>
            <a:ext cx="971550" cy="1057407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307017" y="348923"/>
            <a:ext cx="4049827" cy="484748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700" dirty="0" smtClean="0">
                <a:latin typeface="微软雅黑" pitchFamily="34" charset="-122"/>
                <a:ea typeface="微软雅黑" pitchFamily="34" charset="-122"/>
              </a:rPr>
              <a:t>知识点 三视图的有关概念</a:t>
            </a:r>
          </a:p>
        </p:txBody>
      </p:sp>
      <p:sp>
        <p:nvSpPr>
          <p:cNvPr id="23" name="矩形 22"/>
          <p:cNvSpPr/>
          <p:nvPr/>
        </p:nvSpPr>
        <p:spPr>
          <a:xfrm>
            <a:off x="2314661" y="1954726"/>
            <a:ext cx="6624622" cy="476541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画出简单几何体的三视图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2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9"/>
          <p:cNvGrpSpPr/>
          <p:nvPr/>
        </p:nvGrpSpPr>
        <p:grpSpPr>
          <a:xfrm>
            <a:off x="171451" y="0"/>
            <a:ext cx="3595331" cy="818555"/>
            <a:chOff x="444500" y="496094"/>
            <a:chExt cx="2362200" cy="1091406"/>
          </a:xfrm>
          <a:solidFill>
            <a:schemeClr val="accent4">
              <a:lumMod val="20000"/>
              <a:lumOff val="80000"/>
            </a:schemeClr>
          </a:solidFill>
        </p:grpSpPr>
        <p:sp>
          <p:nvSpPr>
            <p:cNvPr id="15" name="圆角矩形 14"/>
            <p:cNvSpPr/>
            <p:nvPr/>
          </p:nvSpPr>
          <p:spPr>
            <a:xfrm>
              <a:off x="444500" y="901700"/>
              <a:ext cx="2362200" cy="685800"/>
            </a:xfrm>
            <a:prstGeom prst="roundRect">
              <a:avLst/>
            </a:prstGeom>
            <a:grpFill/>
            <a:ln w="19050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6" name="直接连接符 15"/>
            <p:cNvCxnSpPr/>
            <p:nvPr/>
          </p:nvCxnSpPr>
          <p:spPr>
            <a:xfrm rot="5400000">
              <a:off x="781050" y="704850"/>
              <a:ext cx="419100" cy="1588"/>
            </a:xfrm>
            <a:prstGeom prst="line">
              <a:avLst/>
            </a:prstGeom>
            <a:grpFill/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 rot="5400000">
              <a:off x="1885950" y="704850"/>
              <a:ext cx="419100" cy="1588"/>
            </a:xfrm>
            <a:prstGeom prst="line">
              <a:avLst/>
            </a:prstGeom>
            <a:grpFill/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pic>
        <p:nvPicPr>
          <p:cNvPr id="14" name="图片 13" descr="图片6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8002" y="1139650"/>
            <a:ext cx="1189439" cy="479691"/>
          </a:xfrm>
          <a:prstGeom prst="rect">
            <a:avLst/>
          </a:prstGeom>
        </p:spPr>
      </p:pic>
      <p:pic>
        <p:nvPicPr>
          <p:cNvPr id="21" name="图片 20" descr="book3.png"/>
          <p:cNvPicPr>
            <a:picLocks noChangeAspect="1"/>
          </p:cNvPicPr>
          <p:nvPr/>
        </p:nvPicPr>
        <p:blipFill>
          <a:blip r:embed="rId3" cstate="print"/>
          <a:srcRect l="10980" t="7891" r="17050" b="13779"/>
          <a:stretch>
            <a:fillRect/>
          </a:stretch>
        </p:blipFill>
        <p:spPr>
          <a:xfrm>
            <a:off x="7968343" y="3947300"/>
            <a:ext cx="971550" cy="1057407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307017" y="348923"/>
            <a:ext cx="3357329" cy="484748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700" dirty="0" smtClean="0">
                <a:latin typeface="微软雅黑" pitchFamily="34" charset="-122"/>
                <a:ea typeface="微软雅黑" pitchFamily="34" charset="-122"/>
              </a:rPr>
              <a:t>知识点 三视图的画法</a:t>
            </a:r>
          </a:p>
        </p:txBody>
      </p:sp>
      <p:sp>
        <p:nvSpPr>
          <p:cNvPr id="23" name="矩形 22"/>
          <p:cNvSpPr/>
          <p:nvPr/>
        </p:nvSpPr>
        <p:spPr>
          <a:xfrm>
            <a:off x="1433014" y="1841902"/>
            <a:ext cx="6318913" cy="992579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主视图、俯视图和左视图都是相对于观察者而言的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方向不同看到的图形自然不同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.</a:t>
            </a:r>
          </a:p>
        </p:txBody>
      </p:sp>
      <p:pic>
        <p:nvPicPr>
          <p:cNvPr id="13" name="w577.jpg" descr="id:2147518788;FounderCES"/>
          <p:cNvPicPr/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106594" y="2966245"/>
            <a:ext cx="2079690" cy="159210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2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 descr="画笔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05082" y="4016829"/>
            <a:ext cx="1126671" cy="1126671"/>
          </a:xfrm>
          <a:prstGeom prst="rect">
            <a:avLst/>
          </a:prstGeom>
        </p:spPr>
      </p:pic>
      <p:pic>
        <p:nvPicPr>
          <p:cNvPr id="24" name="图片 23" descr="下方素材.png"/>
          <p:cNvPicPr>
            <a:picLocks noChangeAspect="1"/>
          </p:cNvPicPr>
          <p:nvPr/>
        </p:nvPicPr>
        <p:blipFill>
          <a:blip r:embed="rId3" cstate="print"/>
          <a:srcRect t="65517"/>
          <a:stretch>
            <a:fillRect/>
          </a:stretch>
        </p:blipFill>
        <p:spPr>
          <a:xfrm>
            <a:off x="3967844" y="4653643"/>
            <a:ext cx="1894113" cy="489857"/>
          </a:xfrm>
          <a:prstGeom prst="rect">
            <a:avLst/>
          </a:prstGeom>
        </p:spPr>
      </p:pic>
      <p:pic>
        <p:nvPicPr>
          <p:cNvPr id="16" name="图片 15" descr="图片5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5493" y="1112413"/>
            <a:ext cx="1203798" cy="496457"/>
          </a:xfrm>
          <a:prstGeom prst="rect">
            <a:avLst/>
          </a:prstGeom>
        </p:spPr>
      </p:pic>
      <p:grpSp>
        <p:nvGrpSpPr>
          <p:cNvPr id="2" name="组合 18"/>
          <p:cNvGrpSpPr/>
          <p:nvPr/>
        </p:nvGrpSpPr>
        <p:grpSpPr>
          <a:xfrm>
            <a:off x="253094" y="0"/>
            <a:ext cx="3472746" cy="818555"/>
            <a:chOff x="337457" y="0"/>
            <a:chExt cx="5751109" cy="1091406"/>
          </a:xfrm>
        </p:grpSpPr>
        <p:sp>
          <p:nvSpPr>
            <p:cNvPr id="21" name="圆角矩形 20"/>
            <p:cNvSpPr/>
            <p:nvPr/>
          </p:nvSpPr>
          <p:spPr>
            <a:xfrm>
              <a:off x="337457" y="405606"/>
              <a:ext cx="5751109" cy="685800"/>
            </a:xfrm>
            <a:prstGeom prst="roundRect">
              <a:avLst/>
            </a:prstGeom>
            <a:solidFill>
              <a:schemeClr val="accent4">
                <a:lumMod val="20000"/>
                <a:lumOff val="80000"/>
              </a:schemeClr>
            </a:solidFill>
            <a:ln w="19050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2" name="直接连接符 21"/>
            <p:cNvCxnSpPr/>
            <p:nvPr/>
          </p:nvCxnSpPr>
          <p:spPr>
            <a:xfrm rot="5400000">
              <a:off x="710175" y="208756"/>
              <a:ext cx="419100" cy="1588"/>
            </a:xfrm>
            <a:prstGeom prst="line">
              <a:avLst/>
            </a:prstGeom>
            <a:solidFill>
              <a:schemeClr val="accent4">
                <a:lumMod val="20000"/>
                <a:lumOff val="80000"/>
              </a:schemeClr>
            </a:solidFill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 rot="5400000">
              <a:off x="5112570" y="208756"/>
              <a:ext cx="419100" cy="1588"/>
            </a:xfrm>
            <a:prstGeom prst="line">
              <a:avLst/>
            </a:prstGeom>
            <a:solidFill>
              <a:schemeClr val="accent4">
                <a:lumMod val="20000"/>
                <a:lumOff val="80000"/>
              </a:schemeClr>
            </a:solidFill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25" name="矩形 24"/>
          <p:cNvSpPr/>
          <p:nvPr/>
        </p:nvSpPr>
        <p:spPr>
          <a:xfrm>
            <a:off x="307017" y="348923"/>
            <a:ext cx="3357329" cy="484748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700" dirty="0" smtClean="0">
                <a:latin typeface="微软雅黑" pitchFamily="34" charset="-122"/>
                <a:ea typeface="微软雅黑" pitchFamily="34" charset="-122"/>
              </a:rPr>
              <a:t>知识点 三视图的画法</a:t>
            </a:r>
          </a:p>
        </p:txBody>
      </p:sp>
      <p:sp>
        <p:nvSpPr>
          <p:cNvPr id="14" name="矩形 13"/>
          <p:cNvSpPr/>
          <p:nvPr/>
        </p:nvSpPr>
        <p:spPr>
          <a:xfrm>
            <a:off x="1877772" y="2189013"/>
            <a:ext cx="5942838" cy="476541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画出简单几何体的三视图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1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22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3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4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00"/>
                            </p:stCondLst>
                            <p:childTnLst>
                              <p:par>
                                <p:cTn id="3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1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9"/>
          <p:cNvGrpSpPr/>
          <p:nvPr/>
        </p:nvGrpSpPr>
        <p:grpSpPr>
          <a:xfrm>
            <a:off x="171451" y="0"/>
            <a:ext cx="3649922" cy="818555"/>
            <a:chOff x="444500" y="496094"/>
            <a:chExt cx="2362200" cy="1091406"/>
          </a:xfrm>
          <a:solidFill>
            <a:schemeClr val="accent4">
              <a:lumMod val="20000"/>
              <a:lumOff val="80000"/>
            </a:schemeClr>
          </a:solidFill>
        </p:grpSpPr>
        <p:sp>
          <p:nvSpPr>
            <p:cNvPr id="15" name="圆角矩形 14"/>
            <p:cNvSpPr/>
            <p:nvPr/>
          </p:nvSpPr>
          <p:spPr>
            <a:xfrm>
              <a:off x="444500" y="901700"/>
              <a:ext cx="2362200" cy="685800"/>
            </a:xfrm>
            <a:prstGeom prst="roundRect">
              <a:avLst/>
            </a:prstGeom>
            <a:grpFill/>
            <a:ln w="19050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6" name="直接连接符 15"/>
            <p:cNvCxnSpPr/>
            <p:nvPr/>
          </p:nvCxnSpPr>
          <p:spPr>
            <a:xfrm rot="5400000">
              <a:off x="781050" y="704850"/>
              <a:ext cx="419100" cy="1588"/>
            </a:xfrm>
            <a:prstGeom prst="line">
              <a:avLst/>
            </a:prstGeom>
            <a:grpFill/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 rot="5400000">
              <a:off x="1885950" y="704850"/>
              <a:ext cx="419100" cy="1588"/>
            </a:xfrm>
            <a:prstGeom prst="line">
              <a:avLst/>
            </a:prstGeom>
            <a:grpFill/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pic>
        <p:nvPicPr>
          <p:cNvPr id="14" name="图片 13" descr="图片6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8823" y="1121984"/>
            <a:ext cx="1207797" cy="515023"/>
          </a:xfrm>
          <a:prstGeom prst="rect">
            <a:avLst/>
          </a:prstGeom>
        </p:spPr>
      </p:pic>
      <p:pic>
        <p:nvPicPr>
          <p:cNvPr id="21" name="图片 20" descr="book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68343" y="3990228"/>
            <a:ext cx="971550" cy="97155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307017" y="348923"/>
            <a:ext cx="3357329" cy="484748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700" dirty="0" smtClean="0">
                <a:latin typeface="微软雅黑" pitchFamily="34" charset="-122"/>
                <a:ea typeface="微软雅黑" pitchFamily="34" charset="-122"/>
              </a:rPr>
              <a:t>知识点 三视图的画法</a:t>
            </a:r>
          </a:p>
        </p:txBody>
      </p:sp>
      <p:sp>
        <p:nvSpPr>
          <p:cNvPr id="11" name="矩形 10"/>
          <p:cNvSpPr/>
          <p:nvPr/>
        </p:nvSpPr>
        <p:spPr>
          <a:xfrm>
            <a:off x="1880300" y="2002248"/>
            <a:ext cx="6021754" cy="1399870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画三视图的一般步骤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:“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一定二画三原则”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:①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确定主视方向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;②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先画出主视图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;③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运用“长对正、高平齐、宽相等”的原则画出其他视图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 descr="画笔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05082" y="4016829"/>
            <a:ext cx="1126671" cy="1126671"/>
          </a:xfrm>
          <a:prstGeom prst="rect">
            <a:avLst/>
          </a:prstGeom>
        </p:spPr>
      </p:pic>
      <p:pic>
        <p:nvPicPr>
          <p:cNvPr id="16" name="图片 15" descr="图片5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5493" y="1117900"/>
            <a:ext cx="1203798" cy="485482"/>
          </a:xfrm>
          <a:prstGeom prst="rect">
            <a:avLst/>
          </a:prstGeom>
        </p:spPr>
      </p:pic>
      <p:grpSp>
        <p:nvGrpSpPr>
          <p:cNvPr id="2" name="组合 18"/>
          <p:cNvGrpSpPr/>
          <p:nvPr/>
        </p:nvGrpSpPr>
        <p:grpSpPr>
          <a:xfrm>
            <a:off x="253094" y="0"/>
            <a:ext cx="5574500" cy="818555"/>
            <a:chOff x="337457" y="0"/>
            <a:chExt cx="5751109" cy="1091406"/>
          </a:xfrm>
        </p:grpSpPr>
        <p:sp>
          <p:nvSpPr>
            <p:cNvPr id="21" name="圆角矩形 20"/>
            <p:cNvSpPr/>
            <p:nvPr/>
          </p:nvSpPr>
          <p:spPr>
            <a:xfrm>
              <a:off x="337457" y="405606"/>
              <a:ext cx="5751109" cy="685800"/>
            </a:xfrm>
            <a:prstGeom prst="roundRect">
              <a:avLst/>
            </a:prstGeom>
            <a:solidFill>
              <a:schemeClr val="accent4">
                <a:lumMod val="20000"/>
                <a:lumOff val="80000"/>
              </a:schemeClr>
            </a:solidFill>
            <a:ln w="19050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2" name="直接连接符 21"/>
            <p:cNvCxnSpPr/>
            <p:nvPr/>
          </p:nvCxnSpPr>
          <p:spPr>
            <a:xfrm rot="5400000">
              <a:off x="710175" y="208756"/>
              <a:ext cx="419100" cy="1588"/>
            </a:xfrm>
            <a:prstGeom prst="line">
              <a:avLst/>
            </a:prstGeom>
            <a:solidFill>
              <a:schemeClr val="accent4">
                <a:lumMod val="20000"/>
                <a:lumOff val="80000"/>
              </a:schemeClr>
            </a:solidFill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 rot="5400000">
              <a:off x="5112570" y="208756"/>
              <a:ext cx="419100" cy="1588"/>
            </a:xfrm>
            <a:prstGeom prst="line">
              <a:avLst/>
            </a:prstGeom>
            <a:solidFill>
              <a:schemeClr val="accent4">
                <a:lumMod val="20000"/>
                <a:lumOff val="80000"/>
              </a:schemeClr>
            </a:solidFill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25" name="矩形 24"/>
          <p:cNvSpPr/>
          <p:nvPr/>
        </p:nvSpPr>
        <p:spPr>
          <a:xfrm>
            <a:off x="307017" y="348923"/>
            <a:ext cx="5434821" cy="484748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700" dirty="0" smtClean="0">
                <a:latin typeface="微软雅黑" pitchFamily="34" charset="-122"/>
                <a:ea typeface="微软雅黑" pitchFamily="34" charset="-122"/>
              </a:rPr>
              <a:t>知识点 根据三视图描述物体的形状</a:t>
            </a:r>
          </a:p>
        </p:txBody>
      </p:sp>
      <p:sp>
        <p:nvSpPr>
          <p:cNvPr id="14" name="矩形 13"/>
          <p:cNvSpPr/>
          <p:nvPr/>
        </p:nvSpPr>
        <p:spPr>
          <a:xfrm>
            <a:off x="663122" y="1724988"/>
            <a:ext cx="7702956" cy="992579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有些几何体的三种视图是不一样的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但有些几何体的三种视图都是一样的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例如图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(1)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中的三种视图是圆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它表示的几何体是球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.</a:t>
            </a:r>
          </a:p>
        </p:txBody>
      </p:sp>
      <p:pic>
        <p:nvPicPr>
          <p:cNvPr id="12" name="AA2.EPS" descr="id:2147518887;FounderCES"/>
          <p:cNvPicPr/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332812" y="2814908"/>
            <a:ext cx="1211836" cy="1509079"/>
          </a:xfrm>
          <a:prstGeom prst="rect">
            <a:avLst/>
          </a:prstGeom>
        </p:spPr>
      </p:pic>
      <p:pic>
        <p:nvPicPr>
          <p:cNvPr id="13" name="r637.jpg" descr="id:2147518894;FounderCES"/>
          <p:cNvPicPr/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82893" y="3432517"/>
            <a:ext cx="629207" cy="524621"/>
          </a:xfrm>
          <a:prstGeom prst="rect">
            <a:avLst/>
          </a:prstGeom>
        </p:spPr>
      </p:pic>
      <p:sp>
        <p:nvSpPr>
          <p:cNvPr id="15" name="矩形 14"/>
          <p:cNvSpPr/>
          <p:nvPr/>
        </p:nvSpPr>
        <p:spPr>
          <a:xfrm>
            <a:off x="2560320" y="4385636"/>
            <a:ext cx="3671668" cy="5309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(1)                     (2)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14" grpId="0"/>
      <p:bldP spid="1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 descr="画笔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05082" y="4016829"/>
            <a:ext cx="1126671" cy="1126671"/>
          </a:xfrm>
          <a:prstGeom prst="rect">
            <a:avLst/>
          </a:prstGeom>
        </p:spPr>
      </p:pic>
      <p:pic>
        <p:nvPicPr>
          <p:cNvPr id="24" name="图片 23" descr="下方素材.png"/>
          <p:cNvPicPr>
            <a:picLocks noChangeAspect="1"/>
          </p:cNvPicPr>
          <p:nvPr/>
        </p:nvPicPr>
        <p:blipFill>
          <a:blip r:embed="rId3" cstate="print"/>
          <a:srcRect t="65517"/>
          <a:stretch>
            <a:fillRect/>
          </a:stretch>
        </p:blipFill>
        <p:spPr>
          <a:xfrm>
            <a:off x="3967844" y="4653643"/>
            <a:ext cx="1894113" cy="489857"/>
          </a:xfrm>
          <a:prstGeom prst="rect">
            <a:avLst/>
          </a:prstGeom>
        </p:spPr>
      </p:pic>
      <p:pic>
        <p:nvPicPr>
          <p:cNvPr id="16" name="图片 15" descr="图片5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5493" y="1112413"/>
            <a:ext cx="1203798" cy="496457"/>
          </a:xfrm>
          <a:prstGeom prst="rect">
            <a:avLst/>
          </a:prstGeom>
        </p:spPr>
      </p:pic>
      <p:grpSp>
        <p:nvGrpSpPr>
          <p:cNvPr id="2" name="组合 18"/>
          <p:cNvGrpSpPr/>
          <p:nvPr/>
        </p:nvGrpSpPr>
        <p:grpSpPr>
          <a:xfrm>
            <a:off x="253093" y="0"/>
            <a:ext cx="5560853" cy="818555"/>
            <a:chOff x="337457" y="0"/>
            <a:chExt cx="5751109" cy="1091406"/>
          </a:xfrm>
        </p:grpSpPr>
        <p:sp>
          <p:nvSpPr>
            <p:cNvPr id="21" name="圆角矩形 20"/>
            <p:cNvSpPr/>
            <p:nvPr/>
          </p:nvSpPr>
          <p:spPr>
            <a:xfrm>
              <a:off x="337457" y="405606"/>
              <a:ext cx="5751109" cy="685800"/>
            </a:xfrm>
            <a:prstGeom prst="roundRect">
              <a:avLst/>
            </a:prstGeom>
            <a:solidFill>
              <a:schemeClr val="accent4">
                <a:lumMod val="20000"/>
                <a:lumOff val="80000"/>
              </a:schemeClr>
            </a:solidFill>
            <a:ln w="19050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2" name="直接连接符 21"/>
            <p:cNvCxnSpPr/>
            <p:nvPr/>
          </p:nvCxnSpPr>
          <p:spPr>
            <a:xfrm rot="5400000">
              <a:off x="710175" y="208756"/>
              <a:ext cx="419100" cy="1588"/>
            </a:xfrm>
            <a:prstGeom prst="line">
              <a:avLst/>
            </a:prstGeom>
            <a:solidFill>
              <a:schemeClr val="accent4">
                <a:lumMod val="20000"/>
                <a:lumOff val="80000"/>
              </a:schemeClr>
            </a:solidFill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 rot="5400000">
              <a:off x="5112570" y="208756"/>
              <a:ext cx="419100" cy="1588"/>
            </a:xfrm>
            <a:prstGeom prst="line">
              <a:avLst/>
            </a:prstGeom>
            <a:solidFill>
              <a:schemeClr val="accent4">
                <a:lumMod val="20000"/>
                <a:lumOff val="80000"/>
              </a:schemeClr>
            </a:solidFill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25" name="矩形 24"/>
          <p:cNvSpPr/>
          <p:nvPr/>
        </p:nvSpPr>
        <p:spPr>
          <a:xfrm>
            <a:off x="307017" y="348923"/>
            <a:ext cx="5434821" cy="484748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700" dirty="0" smtClean="0">
                <a:latin typeface="微软雅黑" pitchFamily="34" charset="-122"/>
                <a:ea typeface="微软雅黑" pitchFamily="34" charset="-122"/>
              </a:rPr>
              <a:t>知识点 根据三视图描述物体的形状</a:t>
            </a:r>
          </a:p>
        </p:txBody>
      </p:sp>
      <p:sp>
        <p:nvSpPr>
          <p:cNvPr id="14" name="矩形 13"/>
          <p:cNvSpPr/>
          <p:nvPr/>
        </p:nvSpPr>
        <p:spPr>
          <a:xfrm>
            <a:off x="1877772" y="2189013"/>
            <a:ext cx="5942838" cy="476541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根据三视图确定立体图形的名称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1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22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3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4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00"/>
                            </p:stCondLst>
                            <p:childTnLst>
                              <p:par>
                                <p:cTn id="3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1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文本框 78"/>
          <p:cNvSpPr txBox="1"/>
          <p:nvPr/>
        </p:nvSpPr>
        <p:spPr>
          <a:xfrm>
            <a:off x="3711968" y="2078424"/>
            <a:ext cx="2123477" cy="655252"/>
          </a:xfrm>
          <a:prstGeom prst="rect">
            <a:avLst/>
          </a:prstGeom>
          <a:noFill/>
        </p:spPr>
        <p:txBody>
          <a:bodyPr wrap="none" lIns="68580" tIns="34290" rIns="68580" bIns="34290" rtlCol="0">
            <a:prstTxWarp prst="textArchUp">
              <a:avLst/>
            </a:prstTxWarp>
            <a:spAutoFit/>
          </a:bodyPr>
          <a:lstStyle>
            <a:defPPr>
              <a:defRPr lang="zh-CN"/>
            </a:defPPr>
            <a:lvl1pPr>
              <a:defRPr sz="3200" b="1">
                <a:solidFill>
                  <a:srgbClr val="F5841C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5400" dirty="0" smtClean="0">
                <a:solidFill>
                  <a:schemeClr val="accent5"/>
                </a:solidFill>
              </a:rPr>
              <a:t>谢    谢</a:t>
            </a:r>
            <a:endParaRPr lang="zh-CN" altLang="en-US" sz="5400" dirty="0">
              <a:solidFill>
                <a:schemeClr val="accent5"/>
              </a:solidFill>
            </a:endParaRPr>
          </a:p>
        </p:txBody>
      </p:sp>
      <p:pic>
        <p:nvPicPr>
          <p:cNvPr id="44" name="Picture 4" descr="clouds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705475" y="123144"/>
            <a:ext cx="3228975" cy="611433"/>
          </a:xfrm>
          <a:prstGeom prst="rect">
            <a:avLst/>
          </a:prstGeom>
        </p:spPr>
      </p:pic>
      <p:pic>
        <p:nvPicPr>
          <p:cNvPr id="45" name="Picture 3" descr="field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" y="4076700"/>
            <a:ext cx="9183278" cy="1066800"/>
          </a:xfrm>
          <a:prstGeom prst="rect">
            <a:avLst/>
          </a:prstGeom>
        </p:spPr>
      </p:pic>
      <p:pic>
        <p:nvPicPr>
          <p:cNvPr id="47" name="Picture 4" descr="cloud_ballon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796518" y="5143500"/>
            <a:ext cx="842657" cy="689895"/>
          </a:xfrm>
          <a:prstGeom prst="rect">
            <a:avLst/>
          </a:prstGeom>
        </p:spPr>
      </p:pic>
      <p:pic>
        <p:nvPicPr>
          <p:cNvPr id="48" name="Picture 4" descr="clouds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23850" y="513669"/>
            <a:ext cx="5134350" cy="972232"/>
          </a:xfrm>
          <a:prstGeom prst="rect">
            <a:avLst/>
          </a:prstGeom>
        </p:spPr>
      </p:pic>
      <p:pic>
        <p:nvPicPr>
          <p:cNvPr id="49" name="Picture 10" descr="together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654378" y="3448050"/>
            <a:ext cx="4251379" cy="1200150"/>
          </a:xfrm>
          <a:prstGeom prst="rect">
            <a:avLst/>
          </a:prstGeom>
        </p:spPr>
      </p:pic>
      <p:pic>
        <p:nvPicPr>
          <p:cNvPr id="50" name="Picture 2" descr="C:\Users\Administrator\Desktop\兔子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876925" y="4352925"/>
            <a:ext cx="800100" cy="79057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168524506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split orient="vert" dir="in"/>
      </p:transition>
    </mc:Choice>
    <mc:Fallback>
      <p:transition spd="slow">
        <p:split orient="vert" dir="in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5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3984 -0.24838 C 0.03346 -0.25232 0.02799 -0.25787 0.02213 -0.2625 C 0.01888 -0.26505 0.01549 -0.26597 0.01237 -0.26783 C 0.0112 -0.26852 0.01041 -0.27084 0.00937 -0.27153 C 0.0082 -0.27222 -0.00065 -0.27477 -0.00143 -0.275 C -0.00834 -0.27732 -0.01393 -0.28079 -0.0211 -0.28195 C -0.02539 -0.28403 -0.02956 -0.28634 -0.03386 -0.28912 C -0.03711 -0.29097 -0.03867 -0.29005 -0.04167 -0.29259 C -0.04714 -0.29746 -0.05222 -0.30232 -0.05834 -0.30486 C -0.05925 -0.30602 -0.06016 -0.30764 -0.0612 -0.30857 C -0.06224 -0.30949 -0.06328 -0.30949 -0.06419 -0.31019 C -0.07031 -0.31644 -0.07513 -0.32384 -0.0819 -0.32801 C -0.08477 -0.3331 -0.08776 -0.33843 -0.09076 -0.34375 C -0.09232 -0.34676 -0.09479 -0.34699 -0.09662 -0.34908 C -0.09948 -0.35695 -0.10456 -0.36343 -0.10834 -0.37037 C -0.11406 -0.38056 -0.11979 -0.39074 -0.125 -0.40209 C -0.13268 -0.41829 -0.13607 -0.44236 -0.13972 -0.46204 C -0.14063 -0.47315 -0.14219 -0.4831 -0.14362 -0.49375 C -0.14388 -0.51945 -0.14102 -0.57824 -0.14753 -0.61389 C -0.15026 -0.65695 -0.14948 -0.69468 -0.16029 -0.7338 C -0.16224 -0.74028 -0.1638 -0.74954 -0.16628 -0.75509 C -0.17318 -0.7713 -0.16966 -0.76088 -0.175 -0.76921 C -0.17865 -0.77431 -0.18229 -0.78241 -0.18685 -0.78496 C -0.19935 -0.79259 -0.21068 -0.79584 -0.22409 -0.79746 C -0.25052 -0.8132 -0.28073 -0.79977 -0.30847 -0.7956 C -0.32891 -0.78334 -0.34271 -0.79769 -0.35847 -0.8132 C -0.36107 -0.81574 -0.36432 -0.81644 -0.36641 -0.82037 C -0.36979 -0.82639 -0.3724 -0.82871 -0.37709 -0.83079 C -0.38099 -0.83773 -0.38568 -0.83889 -0.38985 -0.84491 C -0.39375 -0.85093 -0.39714 -0.85371 -0.40169 -0.85903 C -0.40365 -0.86158 -0.40638 -0.86065 -0.40847 -0.86273 C -0.41472 -0.86875 -0.41745 -0.87199 -0.42422 -0.875 C -0.4293 -0.88102 -0.43594 -0.88287 -0.44193 -0.88565 C -0.45143 -0.89699 -0.48125 -0.89236 -0.48503 -0.89259 C -0.49518 -0.89884 -0.48386 -0.89259 -0.50951 -0.89259 C -0.55573 -0.89259 -0.60182 -0.89375 -0.64792 -0.89445 C -0.65742 -0.90023 -0.66589 -0.91088 -0.67539 -0.91736 C -0.67852 -0.91968 -0.68073 -0.92431 -0.68412 -0.92431 " pathEditMode="relative" rAng="0" ptsTypes="fffffffffffffffffffffffffffffffffffffA">
                                      <p:cBhvr>
                                        <p:cTn id="24" dur="2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62" y="-33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0"/>
                            </p:stCondLst>
                            <p:childTnLst>
                              <p:par>
                                <p:cTn id="26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5104 0.01759 C -0.05638 0.01134 -0.05586 0.00416 -0.05938 -0.00463 C -0.06029 -0.00671 -0.06159 -0.0081 -0.0625 -0.01019 C -0.06706 -0.0206 -0.06836 -0.03033 -0.075 -0.03611 C -0.08464 -0.03033 -0.09271 -0.02685 -0.1 -0.01389 C -0.10195 -0.00324 -0.10039 0.00926 -0.10313 0.01944 C -0.10404 0.02291 -0.10938 0.02315 -0.10938 0.02338 C -0.11498 0.02199 -0.1207 0.02222 -0.12604 0.01944 C -0.12722 0.01875 -0.12761 0.01597 -0.12813 0.01389 C -0.13307 -0.00671 -0.12266 0.02407 -0.13333 -0.00463 C -0.13477 -0.00857 -0.13503 -0.01366 -0.13646 -0.01759 C -0.13867 -0.02338 -0.14154 -0.02847 -0.14375 -0.03426 C -0.1444 -0.03611 -0.14466 -0.03912 -0.14583 -0.03982 C -0.15013 -0.04236 -0.14805 -0.04051 -0.15208 -0.04537 C -0.16315 -0.04468 -0.17435 -0.04584 -0.18542 -0.04352 C -0.18672 -0.04329 -0.18724 -0.04005 -0.1875 -0.03796 C -0.18841 -0.02871 -0.18737 -0.01921 -0.18854 -0.01019 C -0.18906 -0.00579 -0.19128 -0.00278 -0.19271 0.00092 C -0.1957 0.00879 -0.19623 0.01643 -0.2 0.02315 C -0.20169 0.03241 -0.20534 0.0368 -0.21042 0.03981 C -0.21862 0.03773 -0.22214 0.03704 -0.22917 0.0287 C -0.23125 0.02616 -0.23542 0.02129 -0.23542 0.02153 C -0.23685 0.01759 -0.23815 0.01389 -0.23958 0.01018 C -0.24505 -0.00417 -0.24219 -0.02477 -0.25104 -0.03611 C -0.25404 -0.03982 -0.25599 -0.04028 -0.25938 -0.04167 C -0.26914 -0.04097 -0.27891 -0.04213 -0.28854 -0.03982 C -0.29219 -0.03889 -0.2918 -0.03056 -0.29271 -0.02685 C -0.29518 -0.0169 -0.29857 -0.01412 -0.30208 -0.00463 C -0.30352 -0.00093 -0.3043 0.0037 -0.30625 0.00648 C -0.31133 0.01342 -0.31693 0.01597 -0.32292 0.01944 C -0.32852 0.02268 -0.33281 0.03079 -0.33854 0.03426 C -0.34037 0.03403 -0.34974 0.0331 -0.35313 0.03055 C -0.35625 0.02824 -0.35768 0.025 -0.36146 0.025 " pathEditMode="relative" rAng="0" ptsTypes="ffffffffffffffffffffffffffffffffA">
                                      <p:cBhvr>
                                        <p:cTn id="33" dur="2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5" y="-2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7000"/>
                            </p:stCondLst>
                            <p:childTnLst>
                              <p:par>
                                <p:cTn id="3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TextBox 61"/>
          <p:cNvSpPr txBox="1"/>
          <p:nvPr/>
        </p:nvSpPr>
        <p:spPr>
          <a:xfrm>
            <a:off x="461821" y="552797"/>
            <a:ext cx="7794441" cy="900246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>
            <a:defPPr>
              <a:defRPr lang="zh-CN"/>
            </a:defPPr>
            <a:lvl1pPr>
              <a:defRPr sz="19900" b="1">
                <a:solidFill>
                  <a:srgbClr val="5FCACB"/>
                </a:solidFill>
              </a:defRPr>
            </a:lvl1pPr>
          </a:lstStyle>
          <a:p>
            <a:r>
              <a:rPr lang="zh-CN" altLang="en-US" sz="5400" dirty="0" smtClean="0">
                <a:solidFill>
                  <a:schemeClr val="accent1"/>
                </a:solidFill>
                <a:latin typeface="隶书" pitchFamily="49" charset="-122"/>
                <a:ea typeface="隶书" pitchFamily="49" charset="-122"/>
              </a:rPr>
              <a:t>第二十九章  投影与视图</a:t>
            </a:r>
            <a:endParaRPr lang="zh-CN" altLang="en-US" sz="5400" dirty="0">
              <a:solidFill>
                <a:schemeClr val="accent1"/>
              </a:solidFill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64" name="文本框 78"/>
          <p:cNvSpPr txBox="1"/>
          <p:nvPr/>
        </p:nvSpPr>
        <p:spPr>
          <a:xfrm>
            <a:off x="2980252" y="1845609"/>
            <a:ext cx="2735364" cy="577081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>
            <a:defPPr>
              <a:defRPr lang="zh-CN"/>
            </a:defPPr>
            <a:lvl1pPr>
              <a:defRPr sz="3200" b="1">
                <a:solidFill>
                  <a:srgbClr val="F5841C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sz="3300" dirty="0" smtClean="0">
                <a:solidFill>
                  <a:schemeClr val="accent1"/>
                </a:solidFill>
              </a:rPr>
              <a:t>29.1</a:t>
            </a:r>
            <a:r>
              <a:rPr lang="zh-CN" altLang="en-US" sz="3300" dirty="0" smtClean="0">
                <a:solidFill>
                  <a:schemeClr val="accent1"/>
                </a:solidFill>
              </a:rPr>
              <a:t>　投　影</a:t>
            </a:r>
          </a:p>
        </p:txBody>
      </p:sp>
      <p:pic>
        <p:nvPicPr>
          <p:cNvPr id="25" name="Picture 12" descr="clouds1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821839" y="3102759"/>
            <a:ext cx="4771653" cy="827958"/>
          </a:xfrm>
          <a:prstGeom prst="rect">
            <a:avLst/>
          </a:prstGeom>
        </p:spPr>
      </p:pic>
      <p:pic>
        <p:nvPicPr>
          <p:cNvPr id="26" name="Picture 10" descr="field1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8457" y="3838045"/>
            <a:ext cx="8916747" cy="1354442"/>
          </a:xfrm>
          <a:prstGeom prst="rect">
            <a:avLst/>
          </a:prstGeom>
        </p:spPr>
      </p:pic>
      <p:pic>
        <p:nvPicPr>
          <p:cNvPr id="27" name="Picture 11" descr="server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759528" y="3294761"/>
            <a:ext cx="3559629" cy="19548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0007690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 dir="u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2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7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" grpId="0"/>
      <p:bldP spid="6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9"/>
          <p:cNvGrpSpPr/>
          <p:nvPr/>
        </p:nvGrpSpPr>
        <p:grpSpPr>
          <a:xfrm>
            <a:off x="171451" y="0"/>
            <a:ext cx="5587903" cy="818555"/>
            <a:chOff x="444500" y="496094"/>
            <a:chExt cx="2362200" cy="1091406"/>
          </a:xfrm>
          <a:solidFill>
            <a:schemeClr val="accent4">
              <a:lumMod val="20000"/>
              <a:lumOff val="80000"/>
            </a:schemeClr>
          </a:solidFill>
        </p:grpSpPr>
        <p:sp>
          <p:nvSpPr>
            <p:cNvPr id="15" name="圆角矩形 14"/>
            <p:cNvSpPr/>
            <p:nvPr/>
          </p:nvSpPr>
          <p:spPr>
            <a:xfrm>
              <a:off x="444500" y="901700"/>
              <a:ext cx="2362200" cy="685800"/>
            </a:xfrm>
            <a:prstGeom prst="roundRect">
              <a:avLst/>
            </a:prstGeom>
            <a:grpFill/>
            <a:ln w="19050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6" name="直接连接符 15"/>
            <p:cNvCxnSpPr/>
            <p:nvPr/>
          </p:nvCxnSpPr>
          <p:spPr>
            <a:xfrm rot="5400000">
              <a:off x="781050" y="704850"/>
              <a:ext cx="419100" cy="1588"/>
            </a:xfrm>
            <a:prstGeom prst="line">
              <a:avLst/>
            </a:prstGeom>
            <a:grpFill/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 rot="5400000">
              <a:off x="1885950" y="704850"/>
              <a:ext cx="419100" cy="1588"/>
            </a:xfrm>
            <a:prstGeom prst="line">
              <a:avLst/>
            </a:prstGeom>
            <a:grpFill/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pic>
        <p:nvPicPr>
          <p:cNvPr id="14" name="图片 13" descr="图片6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586" y="1107219"/>
            <a:ext cx="1350271" cy="544553"/>
          </a:xfrm>
          <a:prstGeom prst="rect">
            <a:avLst/>
          </a:prstGeom>
        </p:spPr>
      </p:pic>
      <p:pic>
        <p:nvPicPr>
          <p:cNvPr id="21" name="图片 20" descr="book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68343" y="3990228"/>
            <a:ext cx="971550" cy="97155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307017" y="348923"/>
            <a:ext cx="5524589" cy="500137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700" dirty="0" smtClean="0">
                <a:latin typeface="微软雅黑" pitchFamily="34" charset="-122"/>
                <a:ea typeface="微软雅黑" pitchFamily="34" charset="-122"/>
              </a:rPr>
              <a:t>知识点 投影的有关概念及平行投影</a:t>
            </a:r>
          </a:p>
        </p:txBody>
      </p:sp>
      <p:sp>
        <p:nvSpPr>
          <p:cNvPr id="11" name="矩形 10"/>
          <p:cNvSpPr/>
          <p:nvPr/>
        </p:nvSpPr>
        <p:spPr>
          <a:xfrm>
            <a:off x="627955" y="2020871"/>
            <a:ext cx="4626433" cy="1399870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同一根木棒在同一地点的不同时段的影子是不一样长的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.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在不同时刻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物体在太阳光下的影子的大小在变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方向也在改变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.</a:t>
            </a:r>
          </a:p>
        </p:txBody>
      </p:sp>
      <p:pic>
        <p:nvPicPr>
          <p:cNvPr id="12" name="R546.EPS" descr="id:2147517580;FounderCES"/>
          <p:cNvPicPr/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622152" y="2036340"/>
            <a:ext cx="2479998" cy="111629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9"/>
          <p:cNvGrpSpPr/>
          <p:nvPr/>
        </p:nvGrpSpPr>
        <p:grpSpPr>
          <a:xfrm>
            <a:off x="171453" y="0"/>
            <a:ext cx="5628846" cy="818555"/>
            <a:chOff x="444500" y="496094"/>
            <a:chExt cx="2362200" cy="1091406"/>
          </a:xfrm>
          <a:solidFill>
            <a:schemeClr val="accent4">
              <a:lumMod val="20000"/>
              <a:lumOff val="80000"/>
            </a:schemeClr>
          </a:solidFill>
        </p:grpSpPr>
        <p:sp>
          <p:nvSpPr>
            <p:cNvPr id="15" name="圆角矩形 14"/>
            <p:cNvSpPr/>
            <p:nvPr/>
          </p:nvSpPr>
          <p:spPr>
            <a:xfrm>
              <a:off x="444500" y="901700"/>
              <a:ext cx="2362200" cy="685800"/>
            </a:xfrm>
            <a:prstGeom prst="roundRect">
              <a:avLst/>
            </a:prstGeom>
            <a:grpFill/>
            <a:ln w="19050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6" name="直接连接符 15"/>
            <p:cNvCxnSpPr/>
            <p:nvPr/>
          </p:nvCxnSpPr>
          <p:spPr>
            <a:xfrm rot="5400000">
              <a:off x="781050" y="704850"/>
              <a:ext cx="419100" cy="1588"/>
            </a:xfrm>
            <a:prstGeom prst="line">
              <a:avLst/>
            </a:prstGeom>
            <a:grpFill/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 rot="5400000">
              <a:off x="1885950" y="704850"/>
              <a:ext cx="419100" cy="1588"/>
            </a:xfrm>
            <a:prstGeom prst="line">
              <a:avLst/>
            </a:prstGeom>
            <a:grpFill/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pic>
        <p:nvPicPr>
          <p:cNvPr id="14" name="图片 13" descr="图片6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0842" y="1114779"/>
            <a:ext cx="1283759" cy="529433"/>
          </a:xfrm>
          <a:prstGeom prst="rect">
            <a:avLst/>
          </a:prstGeom>
        </p:spPr>
      </p:pic>
      <p:pic>
        <p:nvPicPr>
          <p:cNvPr id="21" name="图片 20" descr="book3.png"/>
          <p:cNvPicPr>
            <a:picLocks noChangeAspect="1"/>
          </p:cNvPicPr>
          <p:nvPr/>
        </p:nvPicPr>
        <p:blipFill>
          <a:blip r:embed="rId3" cstate="print"/>
          <a:srcRect l="10980" t="7891" r="17050" b="13779"/>
          <a:stretch>
            <a:fillRect/>
          </a:stretch>
        </p:blipFill>
        <p:spPr>
          <a:xfrm>
            <a:off x="7968343" y="3947300"/>
            <a:ext cx="971550" cy="1057407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307017" y="348923"/>
            <a:ext cx="5434821" cy="484748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700" dirty="0" smtClean="0">
                <a:latin typeface="微软雅黑" pitchFamily="34" charset="-122"/>
                <a:ea typeface="微软雅黑" pitchFamily="34" charset="-122"/>
              </a:rPr>
              <a:t>知识点 投影的有关概念及平行投影</a:t>
            </a:r>
          </a:p>
        </p:txBody>
      </p:sp>
      <p:sp>
        <p:nvSpPr>
          <p:cNvPr id="23" name="矩形 22"/>
          <p:cNvSpPr/>
          <p:nvPr/>
        </p:nvSpPr>
        <p:spPr>
          <a:xfrm>
            <a:off x="1714360" y="1964762"/>
            <a:ext cx="5559897" cy="938206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1.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判断物体的影子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2.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利用影长测高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2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9"/>
          <p:cNvGrpSpPr/>
          <p:nvPr/>
        </p:nvGrpSpPr>
        <p:grpSpPr>
          <a:xfrm>
            <a:off x="171451" y="0"/>
            <a:ext cx="3267785" cy="818555"/>
            <a:chOff x="444500" y="496094"/>
            <a:chExt cx="2362200" cy="1091406"/>
          </a:xfrm>
          <a:solidFill>
            <a:schemeClr val="accent4">
              <a:lumMod val="20000"/>
              <a:lumOff val="80000"/>
            </a:schemeClr>
          </a:solidFill>
        </p:grpSpPr>
        <p:sp>
          <p:nvSpPr>
            <p:cNvPr id="15" name="圆角矩形 14"/>
            <p:cNvSpPr/>
            <p:nvPr/>
          </p:nvSpPr>
          <p:spPr>
            <a:xfrm>
              <a:off x="444500" y="901700"/>
              <a:ext cx="2362200" cy="685800"/>
            </a:xfrm>
            <a:prstGeom prst="roundRect">
              <a:avLst/>
            </a:prstGeom>
            <a:grpFill/>
            <a:ln w="19050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6" name="直接连接符 15"/>
            <p:cNvCxnSpPr/>
            <p:nvPr/>
          </p:nvCxnSpPr>
          <p:spPr>
            <a:xfrm rot="5400000">
              <a:off x="781050" y="704850"/>
              <a:ext cx="419100" cy="1588"/>
            </a:xfrm>
            <a:prstGeom prst="line">
              <a:avLst/>
            </a:prstGeom>
            <a:grpFill/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 rot="5400000">
              <a:off x="1885950" y="704850"/>
              <a:ext cx="419100" cy="1588"/>
            </a:xfrm>
            <a:prstGeom prst="line">
              <a:avLst/>
            </a:prstGeom>
            <a:grpFill/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pic>
        <p:nvPicPr>
          <p:cNvPr id="14" name="图片 13" descr="图片6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4040" y="1105789"/>
            <a:ext cx="1357364" cy="547414"/>
          </a:xfrm>
          <a:prstGeom prst="rect">
            <a:avLst/>
          </a:prstGeom>
        </p:spPr>
      </p:pic>
      <p:pic>
        <p:nvPicPr>
          <p:cNvPr id="21" name="图片 20" descr="book3.png"/>
          <p:cNvPicPr>
            <a:picLocks noChangeAspect="1"/>
          </p:cNvPicPr>
          <p:nvPr/>
        </p:nvPicPr>
        <p:blipFill>
          <a:blip r:embed="rId3" cstate="print"/>
          <a:srcRect l="10980" t="7891" r="17050" b="13779"/>
          <a:stretch>
            <a:fillRect/>
          </a:stretch>
        </p:blipFill>
        <p:spPr>
          <a:xfrm>
            <a:off x="7968343" y="3947300"/>
            <a:ext cx="971550" cy="1057407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307017" y="348923"/>
            <a:ext cx="2767424" cy="484748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700" dirty="0" smtClean="0">
                <a:latin typeface="微软雅黑" pitchFamily="34" charset="-122"/>
                <a:ea typeface="微软雅黑" pitchFamily="34" charset="-122"/>
              </a:rPr>
              <a:t>知识点 中心投影 </a:t>
            </a:r>
          </a:p>
        </p:txBody>
      </p:sp>
      <p:sp>
        <p:nvSpPr>
          <p:cNvPr id="23" name="矩形 22"/>
          <p:cNvSpPr/>
          <p:nvPr/>
        </p:nvSpPr>
        <p:spPr>
          <a:xfrm>
            <a:off x="1045419" y="1627180"/>
            <a:ext cx="6624622" cy="476541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图片中的手影就是在灯光照射下形成的中心投影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.</a:t>
            </a:r>
          </a:p>
        </p:txBody>
      </p:sp>
      <p:pic>
        <p:nvPicPr>
          <p:cNvPr id="11" name="r552.jpg" descr="id:2147517728;FounderCES"/>
          <p:cNvPicPr/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171772" y="2556056"/>
            <a:ext cx="2451106" cy="140502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2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 descr="画笔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05082" y="4016829"/>
            <a:ext cx="1126671" cy="1126671"/>
          </a:xfrm>
          <a:prstGeom prst="rect">
            <a:avLst/>
          </a:prstGeom>
        </p:spPr>
      </p:pic>
      <p:pic>
        <p:nvPicPr>
          <p:cNvPr id="24" name="图片 23" descr="下方素材.png"/>
          <p:cNvPicPr>
            <a:picLocks noChangeAspect="1"/>
          </p:cNvPicPr>
          <p:nvPr/>
        </p:nvPicPr>
        <p:blipFill>
          <a:blip r:embed="rId3" cstate="print"/>
          <a:srcRect t="65517"/>
          <a:stretch>
            <a:fillRect/>
          </a:stretch>
        </p:blipFill>
        <p:spPr>
          <a:xfrm>
            <a:off x="3967844" y="4653643"/>
            <a:ext cx="1894113" cy="489857"/>
          </a:xfrm>
          <a:prstGeom prst="rect">
            <a:avLst/>
          </a:prstGeom>
        </p:spPr>
      </p:pic>
      <p:pic>
        <p:nvPicPr>
          <p:cNvPr id="16" name="图片 15" descr="图片5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5493" y="1112413"/>
            <a:ext cx="1203798" cy="496457"/>
          </a:xfrm>
          <a:prstGeom prst="rect">
            <a:avLst/>
          </a:prstGeom>
        </p:spPr>
      </p:pic>
      <p:grpSp>
        <p:nvGrpSpPr>
          <p:cNvPr id="2" name="组合 18"/>
          <p:cNvGrpSpPr/>
          <p:nvPr/>
        </p:nvGrpSpPr>
        <p:grpSpPr>
          <a:xfrm>
            <a:off x="253094" y="0"/>
            <a:ext cx="3240734" cy="818555"/>
            <a:chOff x="337457" y="0"/>
            <a:chExt cx="5751109" cy="1091406"/>
          </a:xfrm>
        </p:grpSpPr>
        <p:sp>
          <p:nvSpPr>
            <p:cNvPr id="21" name="圆角矩形 20"/>
            <p:cNvSpPr/>
            <p:nvPr/>
          </p:nvSpPr>
          <p:spPr>
            <a:xfrm>
              <a:off x="337457" y="405606"/>
              <a:ext cx="5751109" cy="685800"/>
            </a:xfrm>
            <a:prstGeom prst="roundRect">
              <a:avLst/>
            </a:prstGeom>
            <a:solidFill>
              <a:schemeClr val="accent4">
                <a:lumMod val="20000"/>
                <a:lumOff val="80000"/>
              </a:schemeClr>
            </a:solidFill>
            <a:ln w="19050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2" name="直接连接符 21"/>
            <p:cNvCxnSpPr/>
            <p:nvPr/>
          </p:nvCxnSpPr>
          <p:spPr>
            <a:xfrm rot="5400000">
              <a:off x="710175" y="208756"/>
              <a:ext cx="419100" cy="1588"/>
            </a:xfrm>
            <a:prstGeom prst="line">
              <a:avLst/>
            </a:prstGeom>
            <a:solidFill>
              <a:schemeClr val="accent4">
                <a:lumMod val="20000"/>
                <a:lumOff val="80000"/>
              </a:schemeClr>
            </a:solidFill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 rot="5400000">
              <a:off x="5112570" y="208756"/>
              <a:ext cx="419100" cy="1588"/>
            </a:xfrm>
            <a:prstGeom prst="line">
              <a:avLst/>
            </a:prstGeom>
            <a:solidFill>
              <a:schemeClr val="accent4">
                <a:lumMod val="20000"/>
                <a:lumOff val="80000"/>
              </a:schemeClr>
            </a:solidFill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25" name="矩形 24"/>
          <p:cNvSpPr/>
          <p:nvPr/>
        </p:nvSpPr>
        <p:spPr>
          <a:xfrm>
            <a:off x="307017" y="348923"/>
            <a:ext cx="2767424" cy="484748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700" dirty="0" smtClean="0">
                <a:latin typeface="微软雅黑" pitchFamily="34" charset="-122"/>
                <a:ea typeface="微软雅黑" pitchFamily="34" charset="-122"/>
              </a:rPr>
              <a:t>知识点 中心投影 </a:t>
            </a:r>
          </a:p>
        </p:txBody>
      </p:sp>
      <p:sp>
        <p:nvSpPr>
          <p:cNvPr id="14" name="矩形 13"/>
          <p:cNvSpPr/>
          <p:nvPr/>
        </p:nvSpPr>
        <p:spPr>
          <a:xfrm>
            <a:off x="1877772" y="2189013"/>
            <a:ext cx="5942838" cy="938206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1.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画物体在灯光下的影子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2.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根据物体和灯光下的影子判断灯的位置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1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22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3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4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00"/>
                            </p:stCondLst>
                            <p:childTnLst>
                              <p:par>
                                <p:cTn id="3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1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5"/>
          <p:cNvGrpSpPr/>
          <p:nvPr/>
        </p:nvGrpSpPr>
        <p:grpSpPr>
          <a:xfrm>
            <a:off x="253093" y="0"/>
            <a:ext cx="2476459" cy="818555"/>
            <a:chOff x="337457" y="0"/>
            <a:chExt cx="5751109" cy="1091406"/>
          </a:xfrm>
        </p:grpSpPr>
        <p:sp>
          <p:nvSpPr>
            <p:cNvPr id="13" name="圆角矩形 12"/>
            <p:cNvSpPr/>
            <p:nvPr/>
          </p:nvSpPr>
          <p:spPr>
            <a:xfrm>
              <a:off x="337457" y="405606"/>
              <a:ext cx="5751109" cy="685800"/>
            </a:xfrm>
            <a:prstGeom prst="roundRect">
              <a:avLst/>
            </a:prstGeom>
            <a:solidFill>
              <a:schemeClr val="accent4">
                <a:lumMod val="20000"/>
                <a:lumOff val="80000"/>
              </a:schemeClr>
            </a:solidFill>
            <a:ln w="19050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4" name="直接连接符 13"/>
            <p:cNvCxnSpPr/>
            <p:nvPr/>
          </p:nvCxnSpPr>
          <p:spPr>
            <a:xfrm rot="5400000">
              <a:off x="710175" y="208756"/>
              <a:ext cx="419100" cy="1588"/>
            </a:xfrm>
            <a:prstGeom prst="line">
              <a:avLst/>
            </a:prstGeom>
            <a:solidFill>
              <a:schemeClr val="accent4">
                <a:lumMod val="20000"/>
                <a:lumOff val="80000"/>
              </a:schemeClr>
            </a:solidFill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 rot="5400000">
              <a:off x="5112570" y="208756"/>
              <a:ext cx="419100" cy="1588"/>
            </a:xfrm>
            <a:prstGeom prst="line">
              <a:avLst/>
            </a:prstGeom>
            <a:solidFill>
              <a:schemeClr val="accent4">
                <a:lumMod val="20000"/>
                <a:lumOff val="80000"/>
              </a:schemeClr>
            </a:solidFill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pic>
        <p:nvPicPr>
          <p:cNvPr id="20" name="图片 19" descr="画笔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0F0F0"/>
              </a:clrFrom>
              <a:clrTo>
                <a:srgbClr val="F0F0F0">
                  <a:alpha val="0"/>
                </a:srgbClr>
              </a:clrTo>
            </a:clrChange>
          </a:blip>
          <a:srcRect r="50000" b="51064"/>
          <a:stretch>
            <a:fillRect/>
          </a:stretch>
        </p:blipFill>
        <p:spPr>
          <a:xfrm>
            <a:off x="7992835" y="4016829"/>
            <a:ext cx="1151165" cy="1126671"/>
          </a:xfrm>
          <a:prstGeom prst="rect">
            <a:avLst/>
          </a:prstGeom>
        </p:spPr>
      </p:pic>
      <p:pic>
        <p:nvPicPr>
          <p:cNvPr id="24" name="图片 23" descr="下方素材.png"/>
          <p:cNvPicPr>
            <a:picLocks noChangeAspect="1"/>
          </p:cNvPicPr>
          <p:nvPr/>
        </p:nvPicPr>
        <p:blipFill>
          <a:blip r:embed="rId3" cstate="print"/>
          <a:srcRect t="65517"/>
          <a:stretch>
            <a:fillRect/>
          </a:stretch>
        </p:blipFill>
        <p:spPr>
          <a:xfrm>
            <a:off x="3967844" y="4653643"/>
            <a:ext cx="1894113" cy="489857"/>
          </a:xfrm>
          <a:prstGeom prst="rect">
            <a:avLst/>
          </a:prstGeom>
        </p:spPr>
      </p:pic>
      <p:pic>
        <p:nvPicPr>
          <p:cNvPr id="26" name="图片 25" descr="图片1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7428" y="1087398"/>
            <a:ext cx="1330052" cy="536399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750626" y="2164100"/>
            <a:ext cx="4626591" cy="938206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观察下图中的正投影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两个平面图形不同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思考其正投影的变化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.</a:t>
            </a:r>
          </a:p>
        </p:txBody>
      </p:sp>
      <p:sp>
        <p:nvSpPr>
          <p:cNvPr id="12" name="矩形 11"/>
          <p:cNvSpPr/>
          <p:nvPr/>
        </p:nvSpPr>
        <p:spPr>
          <a:xfrm>
            <a:off x="307017" y="348923"/>
            <a:ext cx="2318583" cy="484748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700" dirty="0" smtClean="0">
                <a:latin typeface="微软雅黑" pitchFamily="34" charset="-122"/>
                <a:ea typeface="微软雅黑" pitchFamily="34" charset="-122"/>
              </a:rPr>
              <a:t>知识点 正投影</a:t>
            </a:r>
          </a:p>
        </p:txBody>
      </p:sp>
      <p:pic>
        <p:nvPicPr>
          <p:cNvPr id="17" name="R557.EPS" descr="id:2147517821;FounderCES"/>
          <p:cNvPicPr/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96414" y="1757958"/>
            <a:ext cx="1678344" cy="157978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2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23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4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5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 descr="画笔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05082" y="4016829"/>
            <a:ext cx="1126671" cy="1126671"/>
          </a:xfrm>
          <a:prstGeom prst="rect">
            <a:avLst/>
          </a:prstGeom>
        </p:spPr>
      </p:pic>
      <p:pic>
        <p:nvPicPr>
          <p:cNvPr id="24" name="图片 23" descr="下方素材.png"/>
          <p:cNvPicPr>
            <a:picLocks noChangeAspect="1"/>
          </p:cNvPicPr>
          <p:nvPr/>
        </p:nvPicPr>
        <p:blipFill>
          <a:blip r:embed="rId3" cstate="print"/>
          <a:srcRect t="65517"/>
          <a:stretch>
            <a:fillRect/>
          </a:stretch>
        </p:blipFill>
        <p:spPr>
          <a:xfrm>
            <a:off x="3967844" y="4653643"/>
            <a:ext cx="1894113" cy="489857"/>
          </a:xfrm>
          <a:prstGeom prst="rect">
            <a:avLst/>
          </a:prstGeom>
        </p:spPr>
      </p:pic>
      <p:pic>
        <p:nvPicPr>
          <p:cNvPr id="16" name="图片 15" descr="图片5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5493" y="1112413"/>
            <a:ext cx="1203798" cy="496457"/>
          </a:xfrm>
          <a:prstGeom prst="rect">
            <a:avLst/>
          </a:prstGeom>
        </p:spPr>
      </p:pic>
      <p:grpSp>
        <p:nvGrpSpPr>
          <p:cNvPr id="2" name="组合 18"/>
          <p:cNvGrpSpPr/>
          <p:nvPr/>
        </p:nvGrpSpPr>
        <p:grpSpPr>
          <a:xfrm>
            <a:off x="253094" y="0"/>
            <a:ext cx="2408220" cy="818555"/>
            <a:chOff x="337457" y="0"/>
            <a:chExt cx="5751109" cy="1091406"/>
          </a:xfrm>
        </p:grpSpPr>
        <p:sp>
          <p:nvSpPr>
            <p:cNvPr id="21" name="圆角矩形 20"/>
            <p:cNvSpPr/>
            <p:nvPr/>
          </p:nvSpPr>
          <p:spPr>
            <a:xfrm>
              <a:off x="337457" y="405606"/>
              <a:ext cx="5751109" cy="685800"/>
            </a:xfrm>
            <a:prstGeom prst="roundRect">
              <a:avLst/>
            </a:prstGeom>
            <a:solidFill>
              <a:schemeClr val="accent4">
                <a:lumMod val="20000"/>
                <a:lumOff val="80000"/>
              </a:schemeClr>
            </a:solidFill>
            <a:ln w="19050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2" name="直接连接符 21"/>
            <p:cNvCxnSpPr/>
            <p:nvPr/>
          </p:nvCxnSpPr>
          <p:spPr>
            <a:xfrm rot="5400000">
              <a:off x="710175" y="208756"/>
              <a:ext cx="419100" cy="1588"/>
            </a:xfrm>
            <a:prstGeom prst="line">
              <a:avLst/>
            </a:prstGeom>
            <a:solidFill>
              <a:schemeClr val="accent4">
                <a:lumMod val="20000"/>
                <a:lumOff val="80000"/>
              </a:schemeClr>
            </a:solidFill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 rot="5400000">
              <a:off x="5112570" y="208756"/>
              <a:ext cx="419100" cy="1588"/>
            </a:xfrm>
            <a:prstGeom prst="line">
              <a:avLst/>
            </a:prstGeom>
            <a:solidFill>
              <a:schemeClr val="accent4">
                <a:lumMod val="20000"/>
                <a:lumOff val="80000"/>
              </a:schemeClr>
            </a:solidFill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25" name="矩形 24"/>
          <p:cNvSpPr/>
          <p:nvPr/>
        </p:nvSpPr>
        <p:spPr>
          <a:xfrm>
            <a:off x="307017" y="348923"/>
            <a:ext cx="2318583" cy="484748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700" dirty="0" smtClean="0">
                <a:latin typeface="微软雅黑" pitchFamily="34" charset="-122"/>
                <a:ea typeface="微软雅黑" pitchFamily="34" charset="-122"/>
              </a:rPr>
              <a:t>知识点 正投影</a:t>
            </a:r>
          </a:p>
        </p:txBody>
      </p:sp>
      <p:sp>
        <p:nvSpPr>
          <p:cNvPr id="14" name="矩形 13"/>
          <p:cNvSpPr/>
          <p:nvPr/>
        </p:nvSpPr>
        <p:spPr>
          <a:xfrm>
            <a:off x="1877772" y="2189013"/>
            <a:ext cx="5942838" cy="476541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作平面图形的正投影图形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1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22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3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4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00"/>
                            </p:stCondLst>
                            <p:childTnLst>
                              <p:par>
                                <p:cTn id="3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1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 descr="画笔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05082" y="4016829"/>
            <a:ext cx="1126671" cy="1126671"/>
          </a:xfrm>
          <a:prstGeom prst="rect">
            <a:avLst/>
          </a:prstGeom>
        </p:spPr>
      </p:pic>
      <p:pic>
        <p:nvPicPr>
          <p:cNvPr id="24" name="图片 23" descr="下方素材.png"/>
          <p:cNvPicPr>
            <a:picLocks noChangeAspect="1"/>
          </p:cNvPicPr>
          <p:nvPr/>
        </p:nvPicPr>
        <p:blipFill>
          <a:blip r:embed="rId3" cstate="print"/>
          <a:srcRect t="65517"/>
          <a:stretch>
            <a:fillRect/>
          </a:stretch>
        </p:blipFill>
        <p:spPr>
          <a:xfrm>
            <a:off x="3967844" y="4653643"/>
            <a:ext cx="1894113" cy="489857"/>
          </a:xfrm>
          <a:prstGeom prst="rect">
            <a:avLst/>
          </a:prstGeom>
        </p:spPr>
      </p:pic>
      <p:pic>
        <p:nvPicPr>
          <p:cNvPr id="16" name="图片 15" descr="图片5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2282" y="1112413"/>
            <a:ext cx="1170219" cy="496457"/>
          </a:xfrm>
          <a:prstGeom prst="rect">
            <a:avLst/>
          </a:prstGeom>
        </p:spPr>
      </p:pic>
      <p:grpSp>
        <p:nvGrpSpPr>
          <p:cNvPr id="2" name="组合 18"/>
          <p:cNvGrpSpPr/>
          <p:nvPr/>
        </p:nvGrpSpPr>
        <p:grpSpPr>
          <a:xfrm>
            <a:off x="253094" y="0"/>
            <a:ext cx="2408220" cy="818555"/>
            <a:chOff x="337457" y="0"/>
            <a:chExt cx="5751109" cy="1091406"/>
          </a:xfrm>
        </p:grpSpPr>
        <p:sp>
          <p:nvSpPr>
            <p:cNvPr id="21" name="圆角矩形 20"/>
            <p:cNvSpPr/>
            <p:nvPr/>
          </p:nvSpPr>
          <p:spPr>
            <a:xfrm>
              <a:off x="337457" y="405606"/>
              <a:ext cx="5751109" cy="685800"/>
            </a:xfrm>
            <a:prstGeom prst="roundRect">
              <a:avLst/>
            </a:prstGeom>
            <a:solidFill>
              <a:schemeClr val="accent4">
                <a:lumMod val="20000"/>
                <a:lumOff val="80000"/>
              </a:schemeClr>
            </a:solidFill>
            <a:ln w="19050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2" name="直接连接符 21"/>
            <p:cNvCxnSpPr/>
            <p:nvPr/>
          </p:nvCxnSpPr>
          <p:spPr>
            <a:xfrm rot="5400000">
              <a:off x="710175" y="208756"/>
              <a:ext cx="419100" cy="1588"/>
            </a:xfrm>
            <a:prstGeom prst="line">
              <a:avLst/>
            </a:prstGeom>
            <a:solidFill>
              <a:schemeClr val="accent4">
                <a:lumMod val="20000"/>
                <a:lumOff val="80000"/>
              </a:schemeClr>
            </a:solidFill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 rot="5400000">
              <a:off x="5112570" y="208756"/>
              <a:ext cx="419100" cy="1588"/>
            </a:xfrm>
            <a:prstGeom prst="line">
              <a:avLst/>
            </a:prstGeom>
            <a:solidFill>
              <a:schemeClr val="accent4">
                <a:lumMod val="20000"/>
                <a:lumOff val="80000"/>
              </a:schemeClr>
            </a:solidFill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25" name="矩形 24"/>
          <p:cNvSpPr/>
          <p:nvPr/>
        </p:nvSpPr>
        <p:spPr>
          <a:xfrm>
            <a:off x="307017" y="348923"/>
            <a:ext cx="2318583" cy="484748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700" dirty="0" smtClean="0">
                <a:latin typeface="微软雅黑" pitchFamily="34" charset="-122"/>
                <a:ea typeface="微软雅黑" pitchFamily="34" charset="-122"/>
              </a:rPr>
              <a:t>知识点 正投影</a:t>
            </a:r>
          </a:p>
        </p:txBody>
      </p:sp>
      <p:sp>
        <p:nvSpPr>
          <p:cNvPr id="14" name="矩形 13"/>
          <p:cNvSpPr/>
          <p:nvPr/>
        </p:nvSpPr>
        <p:spPr>
          <a:xfrm>
            <a:off x="1877772" y="2189013"/>
            <a:ext cx="5942838" cy="476541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正投影的必要条件是投影线垂直于投影面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1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22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3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4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00"/>
                            </p:stCondLst>
                            <p:childTnLst>
                              <p:par>
                                <p:cTn id="3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14" grpId="0"/>
    </p:bldLst>
  </p:timing>
</p:sld>
</file>

<file path=ppt/theme/theme1.xml><?xml version="1.0" encoding="utf-8"?>
<a:theme xmlns:a="http://schemas.openxmlformats.org/drawingml/2006/main" name="Office 主题">
  <a:themeElements>
    <a:clrScheme name="自定义 33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826C4A"/>
      </a:accent1>
      <a:accent2>
        <a:srgbClr val="5FCACB"/>
      </a:accent2>
      <a:accent3>
        <a:srgbClr val="A0BF0D"/>
      </a:accent3>
      <a:accent4>
        <a:srgbClr val="FDB900"/>
      </a:accent4>
      <a:accent5>
        <a:srgbClr val="319095"/>
      </a:accent5>
      <a:accent6>
        <a:srgbClr val="F5841C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3118</TotalTime>
  <Words>509</Words>
  <Application>Microsoft Office PowerPoint</Application>
  <PresentationFormat>全屏显示(16:9)</PresentationFormat>
  <Paragraphs>46</Paragraphs>
  <Slides>19</Slides>
  <Notes>4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0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</vt:vector>
  </TitlesOfParts>
  <Manager>唐华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>教学设计</dc:subject>
  <dc:creator>th8154</dc:creator>
  <cp:lastModifiedBy>lenovop</cp:lastModifiedBy>
  <cp:revision>656</cp:revision>
  <dcterms:created xsi:type="dcterms:W3CDTF">2015-03-10T09:38:31Z</dcterms:created>
  <dcterms:modified xsi:type="dcterms:W3CDTF">2019-10-16T08:01:30Z</dcterms:modified>
</cp:coreProperties>
</file>