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6.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0"/>
  </p:notesMasterIdLst>
  <p:sldIdLst>
    <p:sldId id="400" r:id="rId2"/>
    <p:sldId id="401" r:id="rId3"/>
    <p:sldId id="363" r:id="rId4"/>
    <p:sldId id="477" r:id="rId5"/>
    <p:sldId id="418" r:id="rId6"/>
    <p:sldId id="413" r:id="rId7"/>
    <p:sldId id="432" r:id="rId8"/>
    <p:sldId id="414" r:id="rId9"/>
    <p:sldId id="434" r:id="rId10"/>
    <p:sldId id="415" r:id="rId11"/>
    <p:sldId id="420" r:id="rId12"/>
    <p:sldId id="314" r:id="rId13"/>
    <p:sldId id="491" r:id="rId14"/>
    <p:sldId id="494" r:id="rId15"/>
    <p:sldId id="417" r:id="rId16"/>
    <p:sldId id="472" r:id="rId17"/>
    <p:sldId id="422" r:id="rId18"/>
    <p:sldId id="479" r:id="rId19"/>
    <p:sldId id="473" r:id="rId20"/>
    <p:sldId id="495" r:id="rId21"/>
    <p:sldId id="436" r:id="rId22"/>
    <p:sldId id="480" r:id="rId23"/>
    <p:sldId id="481" r:id="rId24"/>
    <p:sldId id="482" r:id="rId25"/>
    <p:sldId id="496" r:id="rId26"/>
    <p:sldId id="483" r:id="rId27"/>
    <p:sldId id="497" r:id="rId28"/>
    <p:sldId id="484" r:id="rId29"/>
    <p:sldId id="498" r:id="rId30"/>
    <p:sldId id="499" r:id="rId31"/>
    <p:sldId id="500" r:id="rId32"/>
    <p:sldId id="501" r:id="rId33"/>
    <p:sldId id="502" r:id="rId34"/>
    <p:sldId id="503" r:id="rId35"/>
    <p:sldId id="504" r:id="rId36"/>
    <p:sldId id="505" r:id="rId37"/>
    <p:sldId id="506" r:id="rId38"/>
    <p:sldId id="507" r:id="rId39"/>
    <p:sldId id="508" r:id="rId40"/>
    <p:sldId id="509" r:id="rId41"/>
    <p:sldId id="510" r:id="rId42"/>
    <p:sldId id="511" r:id="rId43"/>
    <p:sldId id="512" r:id="rId44"/>
    <p:sldId id="513" r:id="rId45"/>
    <p:sldId id="514" r:id="rId46"/>
    <p:sldId id="515" r:id="rId47"/>
    <p:sldId id="516" r:id="rId48"/>
    <p:sldId id="302" r:id="rId49"/>
  </p:sldIdLst>
  <p:sldSz cx="9144000" cy="5143500" type="screen16x9"/>
  <p:notesSz cx="6858000" cy="9144000"/>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000000"/>
    <a:srgbClr val="1C1C1C"/>
    <a:srgbClr val="FF00FF"/>
    <a:srgbClr val="319095"/>
    <a:srgbClr val="D16809"/>
    <a:srgbClr val="F3F3F3"/>
    <a:srgbClr val="F5F5F5"/>
    <a:srgbClr val="5FCACB"/>
    <a:srgbClr val="F5841C"/>
    <a:srgbClr val="A0BF0D"/>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25" autoAdjust="0"/>
    <p:restoredTop sz="99816" autoAdjust="0"/>
  </p:normalViewPr>
  <p:slideViewPr>
    <p:cSldViewPr snapToGrid="0" showGuides="1">
      <p:cViewPr varScale="1">
        <p:scale>
          <a:sx n="101" d="100"/>
          <a:sy n="101" d="100"/>
        </p:scale>
        <p:origin x="-96" y="-372"/>
      </p:cViewPr>
      <p:guideLst>
        <p:guide orient="horz" pos="1620"/>
        <p:guide pos="2880"/>
      </p:guideLst>
    </p:cSldViewPr>
  </p:slideViewPr>
  <p:notesTextViewPr>
    <p:cViewPr>
      <p:scale>
        <a:sx n="1" d="1"/>
        <a:sy n="1" d="1"/>
      </p:scale>
      <p:origin x="0" y="0"/>
    </p:cViewPr>
  </p:notesTextViewPr>
  <p:sorterViewPr>
    <p:cViewPr>
      <p:scale>
        <a:sx n="100" d="100"/>
        <a:sy n="100" d="100"/>
      </p:scale>
      <p:origin x="0" y="5118"/>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1CC1E6C-1C7A-46AD-9DE2-C229C9E19362}" type="datetimeFigureOut">
              <a:rPr lang="zh-CN" altLang="en-US" smtClean="0"/>
              <a:pPr/>
              <a:t>2019/12/11</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EE45790-5B6F-4904-B224-7CB9223085AA}" type="slidenum">
              <a:rPr lang="zh-CN" altLang="en-US" smtClean="0"/>
              <a:pPr/>
              <a:t>‹#›</a:t>
            </a:fld>
            <a:endParaRPr lang="zh-CN" altLang="en-US"/>
          </a:p>
        </p:txBody>
      </p:sp>
    </p:spTree>
    <p:extLst>
      <p:ext uri="{BB962C8B-B14F-4D97-AF65-F5344CB8AC3E}">
        <p14:creationId xmlns="" xmlns:p14="http://schemas.microsoft.com/office/powerpoint/2010/main" val="4285783725"/>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pPr/>
              <a:t>1</a:t>
            </a:fld>
            <a:endParaRPr lang="zh-CN" altLang="en-US"/>
          </a:p>
        </p:txBody>
      </p:sp>
    </p:spTree>
    <p:extLst>
      <p:ext uri="{BB962C8B-B14F-4D97-AF65-F5344CB8AC3E}">
        <p14:creationId xmlns:p14="http://schemas.microsoft.com/office/powerpoint/2010/main" xmlns="" val="30352475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pPr/>
              <a:t>2</a:t>
            </a:fld>
            <a:endParaRPr lang="zh-CN" altLang="en-US"/>
          </a:p>
        </p:txBody>
      </p:sp>
    </p:spTree>
    <p:extLst>
      <p:ext uri="{BB962C8B-B14F-4D97-AF65-F5344CB8AC3E}">
        <p14:creationId xmlns:p14="http://schemas.microsoft.com/office/powerpoint/2010/main" xmlns="" val="8236610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pPr/>
              <a:t>14</a:t>
            </a:fld>
            <a:endParaRPr lang="zh-CN" altLang="en-US"/>
          </a:p>
        </p:txBody>
      </p:sp>
    </p:spTree>
    <p:extLst>
      <p:ext uri="{BB962C8B-B14F-4D97-AF65-F5344CB8AC3E}">
        <p14:creationId xmlns:p14="http://schemas.microsoft.com/office/powerpoint/2010/main" xmlns="" val="8236610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pPr/>
              <a:t>25</a:t>
            </a:fld>
            <a:endParaRPr lang="zh-CN" altLang="en-US"/>
          </a:p>
        </p:txBody>
      </p:sp>
    </p:spTree>
    <p:extLst>
      <p:ext uri="{BB962C8B-B14F-4D97-AF65-F5344CB8AC3E}">
        <p14:creationId xmlns:p14="http://schemas.microsoft.com/office/powerpoint/2010/main" xmlns="" val="8236610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pPr/>
              <a:t>34</a:t>
            </a:fld>
            <a:endParaRPr lang="zh-CN" altLang="en-US"/>
          </a:p>
        </p:txBody>
      </p:sp>
    </p:spTree>
    <p:extLst>
      <p:ext uri="{BB962C8B-B14F-4D97-AF65-F5344CB8AC3E}">
        <p14:creationId xmlns:p14="http://schemas.microsoft.com/office/powerpoint/2010/main" xmlns="" val="8236610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pPr/>
              <a:t>48</a:t>
            </a:fld>
            <a:endParaRPr lang="zh-CN" altLang="en-US"/>
          </a:p>
        </p:txBody>
      </p:sp>
    </p:spTree>
    <p:extLst>
      <p:ext uri="{BB962C8B-B14F-4D97-AF65-F5344CB8AC3E}">
        <p14:creationId xmlns="" xmlns:p14="http://schemas.microsoft.com/office/powerpoint/2010/main" val="23455985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pattFill prst="lgGrid">
          <a:fgClr>
            <a:srgbClr val="F3F3F3"/>
          </a:fgClr>
          <a:bgClr>
            <a:schemeClr val="bg1"/>
          </a:bgClr>
        </a:pattFill>
        <a:effectLst/>
      </p:bgPr>
    </p:bg>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300598803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16778108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教学分析">
    <p:spTree>
      <p:nvGrpSpPr>
        <p:cNvPr id="1" name=""/>
        <p:cNvGrpSpPr/>
        <p:nvPr/>
      </p:nvGrpSpPr>
      <p:grpSpPr>
        <a:xfrm>
          <a:off x="0" y="0"/>
          <a:ext cx="0" cy="0"/>
          <a:chOff x="0" y="0"/>
          <a:chExt cx="0" cy="0"/>
        </a:xfrm>
      </p:grpSpPr>
      <p:sp>
        <p:nvSpPr>
          <p:cNvPr id="8" name="矩形 7"/>
          <p:cNvSpPr/>
          <p:nvPr userDrawn="1"/>
        </p:nvSpPr>
        <p:spPr>
          <a:xfrm>
            <a:off x="4104245"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800" b="1" dirty="0">
                <a:solidFill>
                  <a:srgbClr val="C00000"/>
                </a:solidFill>
                <a:latin typeface="微软雅黑" pitchFamily="34" charset="-122"/>
                <a:ea typeface="微软雅黑" pitchFamily="34" charset="-122"/>
              </a:rPr>
              <a:t>教学分析</a:t>
            </a:r>
          </a:p>
        </p:txBody>
      </p:sp>
      <p:cxnSp>
        <p:nvCxnSpPr>
          <p:cNvPr id="12" name="直接连接符 11"/>
          <p:cNvCxnSpPr/>
          <p:nvPr userDrawn="1"/>
        </p:nvCxnSpPr>
        <p:spPr>
          <a:xfrm>
            <a:off x="5338700"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657314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781817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5338691"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itchFamily="34" charset="-122"/>
                <a:ea typeface="微软雅黑" pitchFamily="34" charset="-122"/>
              </a:rPr>
              <a:t>教学设计</a:t>
            </a:r>
          </a:p>
        </p:txBody>
      </p:sp>
      <p:sp>
        <p:nvSpPr>
          <p:cNvPr id="16" name="矩形 15"/>
          <p:cNvSpPr/>
          <p:nvPr userDrawn="1"/>
        </p:nvSpPr>
        <p:spPr>
          <a:xfrm>
            <a:off x="6573147"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itchFamily="34" charset="-122"/>
                <a:ea typeface="微软雅黑" pitchFamily="34" charset="-122"/>
              </a:rPr>
              <a:t>教学过程</a:t>
            </a:r>
          </a:p>
        </p:txBody>
      </p:sp>
      <p:sp>
        <p:nvSpPr>
          <p:cNvPr id="17" name="矩形 16"/>
          <p:cNvSpPr/>
          <p:nvPr userDrawn="1"/>
        </p:nvSpPr>
        <p:spPr>
          <a:xfrm>
            <a:off x="7807602"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itchFamily="34" charset="-122"/>
                <a:ea typeface="微软雅黑" pitchFamily="34" charset="-122"/>
              </a:rPr>
              <a:t>教学反思</a:t>
            </a:r>
          </a:p>
        </p:txBody>
      </p:sp>
    </p:spTree>
    <p:extLst>
      <p:ext uri="{BB962C8B-B14F-4D97-AF65-F5344CB8AC3E}">
        <p14:creationId xmlns="" xmlns:p14="http://schemas.microsoft.com/office/powerpoint/2010/main" val="30879677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教学设计">
    <p:spTree>
      <p:nvGrpSpPr>
        <p:cNvPr id="1" name=""/>
        <p:cNvGrpSpPr/>
        <p:nvPr/>
      </p:nvGrpSpPr>
      <p:grpSpPr>
        <a:xfrm>
          <a:off x="0" y="0"/>
          <a:ext cx="0" cy="0"/>
          <a:chOff x="0" y="0"/>
          <a:chExt cx="0" cy="0"/>
        </a:xfrm>
      </p:grpSpPr>
      <p:sp>
        <p:nvSpPr>
          <p:cNvPr id="8" name="矩形 7"/>
          <p:cNvSpPr/>
          <p:nvPr userDrawn="1"/>
        </p:nvSpPr>
        <p:spPr>
          <a:xfrm>
            <a:off x="4104245"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itchFamily="34" charset="-122"/>
                <a:ea typeface="微软雅黑" pitchFamily="34" charset="-122"/>
              </a:rPr>
              <a:t>教学分析</a:t>
            </a:r>
          </a:p>
        </p:txBody>
      </p:sp>
      <p:cxnSp>
        <p:nvCxnSpPr>
          <p:cNvPr id="12" name="直接连接符 11"/>
          <p:cNvCxnSpPr/>
          <p:nvPr userDrawn="1"/>
        </p:nvCxnSpPr>
        <p:spPr>
          <a:xfrm>
            <a:off x="5338700"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657314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781817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5338691"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r>
              <a:rPr lang="zh-CN" altLang="en-US" sz="1800" b="1" dirty="0">
                <a:solidFill>
                  <a:srgbClr val="C00000"/>
                </a:solidFill>
                <a:latin typeface="微软雅黑" pitchFamily="34" charset="-122"/>
                <a:ea typeface="微软雅黑" pitchFamily="34" charset="-122"/>
              </a:rPr>
              <a:t>教学设计</a:t>
            </a:r>
          </a:p>
        </p:txBody>
      </p:sp>
      <p:sp>
        <p:nvSpPr>
          <p:cNvPr id="16" name="矩形 15"/>
          <p:cNvSpPr/>
          <p:nvPr userDrawn="1"/>
        </p:nvSpPr>
        <p:spPr>
          <a:xfrm>
            <a:off x="6573147"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itchFamily="34" charset="-122"/>
                <a:ea typeface="微软雅黑" pitchFamily="34" charset="-122"/>
              </a:rPr>
              <a:t>教学过程</a:t>
            </a:r>
          </a:p>
        </p:txBody>
      </p:sp>
      <p:sp>
        <p:nvSpPr>
          <p:cNvPr id="17" name="矩形 16"/>
          <p:cNvSpPr/>
          <p:nvPr userDrawn="1"/>
        </p:nvSpPr>
        <p:spPr>
          <a:xfrm>
            <a:off x="7807602"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itchFamily="34" charset="-122"/>
                <a:ea typeface="微软雅黑" pitchFamily="34" charset="-122"/>
              </a:rPr>
              <a:t>教学反思</a:t>
            </a:r>
          </a:p>
        </p:txBody>
      </p:sp>
    </p:spTree>
    <p:extLst>
      <p:ext uri="{BB962C8B-B14F-4D97-AF65-F5344CB8AC3E}">
        <p14:creationId xmlns="" xmlns:p14="http://schemas.microsoft.com/office/powerpoint/2010/main" val="29180047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学过程">
    <p:spTree>
      <p:nvGrpSpPr>
        <p:cNvPr id="1" name=""/>
        <p:cNvGrpSpPr/>
        <p:nvPr/>
      </p:nvGrpSpPr>
      <p:grpSpPr>
        <a:xfrm>
          <a:off x="0" y="0"/>
          <a:ext cx="0" cy="0"/>
          <a:chOff x="0" y="0"/>
          <a:chExt cx="0" cy="0"/>
        </a:xfrm>
      </p:grpSpPr>
      <p:sp>
        <p:nvSpPr>
          <p:cNvPr id="8" name="矩形 7"/>
          <p:cNvSpPr/>
          <p:nvPr userDrawn="1"/>
        </p:nvSpPr>
        <p:spPr>
          <a:xfrm>
            <a:off x="4104245"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itchFamily="34" charset="-122"/>
                <a:ea typeface="微软雅黑" pitchFamily="34" charset="-122"/>
              </a:rPr>
              <a:t>教学分析</a:t>
            </a:r>
          </a:p>
        </p:txBody>
      </p:sp>
      <p:cxnSp>
        <p:nvCxnSpPr>
          <p:cNvPr id="12" name="直接连接符 11"/>
          <p:cNvCxnSpPr/>
          <p:nvPr userDrawn="1"/>
        </p:nvCxnSpPr>
        <p:spPr>
          <a:xfrm>
            <a:off x="5338700"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657314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781817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5338691"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itchFamily="34" charset="-122"/>
                <a:ea typeface="微软雅黑" pitchFamily="34" charset="-122"/>
              </a:rPr>
              <a:t>教学设计</a:t>
            </a:r>
          </a:p>
        </p:txBody>
      </p:sp>
      <p:sp>
        <p:nvSpPr>
          <p:cNvPr id="16" name="矩形 15"/>
          <p:cNvSpPr/>
          <p:nvPr userDrawn="1"/>
        </p:nvSpPr>
        <p:spPr>
          <a:xfrm>
            <a:off x="6573147"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r>
              <a:rPr lang="zh-CN" altLang="en-US" sz="1800" b="1" dirty="0">
                <a:solidFill>
                  <a:srgbClr val="C00000"/>
                </a:solidFill>
                <a:latin typeface="微软雅黑" pitchFamily="34" charset="-122"/>
                <a:ea typeface="微软雅黑" pitchFamily="34" charset="-122"/>
              </a:rPr>
              <a:t>教学过程</a:t>
            </a:r>
          </a:p>
        </p:txBody>
      </p:sp>
      <p:sp>
        <p:nvSpPr>
          <p:cNvPr id="17" name="矩形 16"/>
          <p:cNvSpPr/>
          <p:nvPr userDrawn="1"/>
        </p:nvSpPr>
        <p:spPr>
          <a:xfrm>
            <a:off x="7807602"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itchFamily="34" charset="-122"/>
                <a:ea typeface="微软雅黑" pitchFamily="34" charset="-122"/>
              </a:rPr>
              <a:t>教学反思</a:t>
            </a:r>
          </a:p>
        </p:txBody>
      </p:sp>
    </p:spTree>
    <p:extLst>
      <p:ext uri="{BB962C8B-B14F-4D97-AF65-F5344CB8AC3E}">
        <p14:creationId xmlns="" xmlns:p14="http://schemas.microsoft.com/office/powerpoint/2010/main" val="25368643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学反思">
    <p:spTree>
      <p:nvGrpSpPr>
        <p:cNvPr id="1" name=""/>
        <p:cNvGrpSpPr/>
        <p:nvPr/>
      </p:nvGrpSpPr>
      <p:grpSpPr>
        <a:xfrm>
          <a:off x="0" y="0"/>
          <a:ext cx="0" cy="0"/>
          <a:chOff x="0" y="0"/>
          <a:chExt cx="0" cy="0"/>
        </a:xfrm>
      </p:grpSpPr>
      <p:sp>
        <p:nvSpPr>
          <p:cNvPr id="8" name="矩形 7"/>
          <p:cNvSpPr/>
          <p:nvPr userDrawn="1"/>
        </p:nvSpPr>
        <p:spPr>
          <a:xfrm>
            <a:off x="4104245"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itchFamily="34" charset="-122"/>
                <a:ea typeface="微软雅黑" pitchFamily="34" charset="-122"/>
              </a:rPr>
              <a:t>教学分析</a:t>
            </a:r>
          </a:p>
        </p:txBody>
      </p:sp>
      <p:cxnSp>
        <p:nvCxnSpPr>
          <p:cNvPr id="12" name="直接连接符 11"/>
          <p:cNvCxnSpPr/>
          <p:nvPr userDrawn="1"/>
        </p:nvCxnSpPr>
        <p:spPr>
          <a:xfrm>
            <a:off x="5338700"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657314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781817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5338691"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itchFamily="34" charset="-122"/>
                <a:ea typeface="微软雅黑" pitchFamily="34" charset="-122"/>
              </a:rPr>
              <a:t>教学设计</a:t>
            </a:r>
          </a:p>
        </p:txBody>
      </p:sp>
      <p:sp>
        <p:nvSpPr>
          <p:cNvPr id="16" name="矩形 15"/>
          <p:cNvSpPr/>
          <p:nvPr userDrawn="1"/>
        </p:nvSpPr>
        <p:spPr>
          <a:xfrm>
            <a:off x="6573147"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itchFamily="34" charset="-122"/>
                <a:ea typeface="微软雅黑" pitchFamily="34" charset="-122"/>
              </a:rPr>
              <a:t>教学过程</a:t>
            </a:r>
          </a:p>
        </p:txBody>
      </p:sp>
      <p:sp>
        <p:nvSpPr>
          <p:cNvPr id="17" name="矩形 16"/>
          <p:cNvSpPr/>
          <p:nvPr userDrawn="1"/>
        </p:nvSpPr>
        <p:spPr>
          <a:xfrm>
            <a:off x="7807602"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r>
              <a:rPr lang="zh-CN" altLang="en-US" sz="1800" b="1" dirty="0">
                <a:solidFill>
                  <a:srgbClr val="C00000"/>
                </a:solidFill>
                <a:latin typeface="微软雅黑" pitchFamily="34" charset="-122"/>
                <a:ea typeface="微软雅黑" pitchFamily="34" charset="-122"/>
              </a:rPr>
              <a:t>教学反思</a:t>
            </a:r>
          </a:p>
        </p:txBody>
      </p:sp>
    </p:spTree>
    <p:extLst>
      <p:ext uri="{BB962C8B-B14F-4D97-AF65-F5344CB8AC3E}">
        <p14:creationId xmlns="" xmlns:p14="http://schemas.microsoft.com/office/powerpoint/2010/main" val="25368643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8" cstate="print">
            <a:alphaModFix amt="70000"/>
            <a:lum/>
          </a:blip>
          <a:srcRect/>
          <a:tile tx="0" ty="0" sx="100000" sy="100000" flip="none" algn="tl"/>
        </a:blipFill>
        <a:effectLst/>
      </p:bgPr>
    </p:bg>
    <p:spTree>
      <p:nvGrpSpPr>
        <p:cNvPr id="1" name=""/>
        <p:cNvGrpSpPr/>
        <p:nvPr/>
      </p:nvGrpSpPr>
      <p:grpSpPr>
        <a:xfrm>
          <a:off x="0" y="0"/>
          <a:ext cx="0" cy="0"/>
          <a:chOff x="0" y="0"/>
          <a:chExt cx="0" cy="0"/>
        </a:xfrm>
      </p:grpSpPr>
      <p:cxnSp>
        <p:nvCxnSpPr>
          <p:cNvPr id="7" name="直接连接符 6"/>
          <p:cNvCxnSpPr/>
          <p:nvPr/>
        </p:nvCxnSpPr>
        <p:spPr>
          <a:xfrm>
            <a:off x="20171" y="490140"/>
            <a:ext cx="9153000" cy="0"/>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rot="13450455">
            <a:off x="8682067" y="4439898"/>
            <a:ext cx="496115" cy="1260894"/>
            <a:chOff x="11762339" y="3746221"/>
            <a:chExt cx="406107" cy="1155987"/>
          </a:xfrm>
        </p:grpSpPr>
        <p:sp>
          <p:nvSpPr>
            <p:cNvPr id="9" name="Freeform 16"/>
            <p:cNvSpPr>
              <a:spLocks/>
            </p:cNvSpPr>
            <p:nvPr/>
          </p:nvSpPr>
          <p:spPr bwMode="auto">
            <a:xfrm flipV="1">
              <a:off x="11767353" y="3746221"/>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30"/>
            <p:cNvSpPr>
              <a:spLocks/>
            </p:cNvSpPr>
            <p:nvPr/>
          </p:nvSpPr>
          <p:spPr bwMode="auto">
            <a:xfrm rot="15296182">
              <a:off x="11830602" y="4196908"/>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2"/>
            <p:cNvSpPr>
              <a:spLocks/>
            </p:cNvSpPr>
            <p:nvPr/>
          </p:nvSpPr>
          <p:spPr bwMode="auto">
            <a:xfrm rot="7160246">
              <a:off x="11692179" y="4425941"/>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 name="组合 11"/>
          <p:cNvGrpSpPr/>
          <p:nvPr/>
        </p:nvGrpSpPr>
        <p:grpSpPr>
          <a:xfrm rot="2731254">
            <a:off x="259471" y="-270342"/>
            <a:ext cx="424636" cy="1208734"/>
            <a:chOff x="4454660" y="3810474"/>
            <a:chExt cx="406107" cy="1155987"/>
          </a:xfrm>
        </p:grpSpPr>
        <p:sp>
          <p:nvSpPr>
            <p:cNvPr id="13" name="Freeform 16"/>
            <p:cNvSpPr>
              <a:spLocks/>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30"/>
            <p:cNvSpPr>
              <a:spLocks/>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2"/>
            <p:cNvSpPr>
              <a:spLocks/>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6" name="组合 15"/>
          <p:cNvGrpSpPr/>
          <p:nvPr/>
        </p:nvGrpSpPr>
        <p:grpSpPr>
          <a:xfrm rot="23880000" flipV="1">
            <a:off x="73789" y="-26610"/>
            <a:ext cx="159482" cy="453968"/>
            <a:chOff x="4454660" y="3810474"/>
            <a:chExt cx="406107" cy="1155987"/>
          </a:xfrm>
        </p:grpSpPr>
        <p:sp>
          <p:nvSpPr>
            <p:cNvPr id="17" name="Freeform 16"/>
            <p:cNvSpPr>
              <a:spLocks/>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30"/>
            <p:cNvSpPr>
              <a:spLocks/>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2"/>
            <p:cNvSpPr>
              <a:spLocks/>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4" name="组合 23"/>
          <p:cNvGrpSpPr/>
          <p:nvPr/>
        </p:nvGrpSpPr>
        <p:grpSpPr>
          <a:xfrm rot="19500000" flipH="1" flipV="1">
            <a:off x="9013919" y="291600"/>
            <a:ext cx="159482" cy="453968"/>
            <a:chOff x="4454660" y="3810474"/>
            <a:chExt cx="406107" cy="1155987"/>
          </a:xfrm>
        </p:grpSpPr>
        <p:sp>
          <p:nvSpPr>
            <p:cNvPr id="25" name="Freeform 16"/>
            <p:cNvSpPr>
              <a:spLocks/>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30"/>
            <p:cNvSpPr>
              <a:spLocks/>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2"/>
            <p:cNvSpPr>
              <a:spLocks/>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 xmlns:p14="http://schemas.microsoft.com/office/powerpoint/2010/main" val="12644826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54" r:id="rId5"/>
    <p:sldLayoutId id="2147483655" r:id="rId6"/>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1.png"/><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1.png"/><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1.png"/><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1.png"/><Relationship Id="rId1" Type="http://schemas.openxmlformats.org/officeDocument/2006/relationships/slideLayout" Target="../slideLayouts/slideLayout1.xml"/><Relationship Id="rId5" Type="http://schemas.openxmlformats.org/officeDocument/2006/relationships/image" Target="../media/image20.jpeg"/><Relationship Id="rId4" Type="http://schemas.openxmlformats.org/officeDocument/2006/relationships/image" Target="../media/image12.png"/></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2.png"/><Relationship Id="rId1" Type="http://schemas.openxmlformats.org/officeDocument/2006/relationships/slideLayout" Target="../slideLayouts/slideLayout1.xml"/><Relationship Id="rId4" Type="http://schemas.openxmlformats.org/officeDocument/2006/relationships/image" Target="../media/image21.jpeg"/></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9.png"/><Relationship Id="rId1" Type="http://schemas.openxmlformats.org/officeDocument/2006/relationships/slideLayout" Target="../slideLayouts/slideLayout1.xml"/><Relationship Id="rId4" Type="http://schemas.openxmlformats.org/officeDocument/2006/relationships/image" Target="../media/image23.jpeg"/></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5.png"/><Relationship Id="rId1" Type="http://schemas.openxmlformats.org/officeDocument/2006/relationships/slideLayout" Target="../slideLayouts/slideLayout1.xml"/><Relationship Id="rId4" Type="http://schemas.openxmlformats.org/officeDocument/2006/relationships/image" Target="../media/image24.jpeg"/></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1.png"/><Relationship Id="rId1" Type="http://schemas.openxmlformats.org/officeDocument/2006/relationships/slideLayout" Target="../slideLayouts/slideLayout1.xml"/><Relationship Id="rId5" Type="http://schemas.openxmlformats.org/officeDocument/2006/relationships/image" Target="../media/image25.jpeg"/><Relationship Id="rId4" Type="http://schemas.openxmlformats.org/officeDocument/2006/relationships/image" Target="../media/image15.png"/></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2.png"/><Relationship Id="rId1" Type="http://schemas.openxmlformats.org/officeDocument/2006/relationships/slideLayout" Target="../slideLayouts/slideLayout1.xml"/><Relationship Id="rId4" Type="http://schemas.openxmlformats.org/officeDocument/2006/relationships/image" Target="../media/image26.jpeg"/></Relationships>
</file>

<file path=ppt/slides/_rels/slide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2.png"/><Relationship Id="rId1" Type="http://schemas.openxmlformats.org/officeDocument/2006/relationships/slideLayout" Target="../slideLayouts/slideLayout1.xml"/><Relationship Id="rId4" Type="http://schemas.openxmlformats.org/officeDocument/2006/relationships/image" Target="../media/image27.jpeg"/></Relationships>
</file>

<file path=ppt/slides/_rels/slide2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8.png"/><Relationship Id="rId1" Type="http://schemas.openxmlformats.org/officeDocument/2006/relationships/slideLayout" Target="../slideLayouts/slideLayout1.xml"/><Relationship Id="rId4" Type="http://schemas.openxmlformats.org/officeDocument/2006/relationships/image" Target="../media/image29.jpeg"/></Relationships>
</file>

<file path=ppt/slides/_rels/slide3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5.png"/><Relationship Id="rId1" Type="http://schemas.openxmlformats.org/officeDocument/2006/relationships/slideLayout" Target="../slideLayouts/slideLayout1.xml"/><Relationship Id="rId4" Type="http://schemas.openxmlformats.org/officeDocument/2006/relationships/image" Target="../media/image30.jpeg"/></Relationships>
</file>

<file path=ppt/slides/_rels/slide3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3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2.png"/><Relationship Id="rId1" Type="http://schemas.openxmlformats.org/officeDocument/2006/relationships/slideLayout" Target="../slideLayouts/slideLayout1.xml"/><Relationship Id="rId4" Type="http://schemas.openxmlformats.org/officeDocument/2006/relationships/image" Target="../media/image31.jpeg"/></Relationships>
</file>

<file path=ppt/slides/_rels/slide3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2.png"/><Relationship Id="rId1" Type="http://schemas.openxmlformats.org/officeDocument/2006/relationships/slideLayout" Target="../slideLayouts/slideLayout1.xml"/><Relationship Id="rId4" Type="http://schemas.openxmlformats.org/officeDocument/2006/relationships/image" Target="../media/image32.jpeg"/></Relationships>
</file>

<file path=ppt/slides/_rels/slide3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9.png"/><Relationship Id="rId1" Type="http://schemas.openxmlformats.org/officeDocument/2006/relationships/slideLayout" Target="../slideLayouts/slideLayout1.xml"/><Relationship Id="rId4" Type="http://schemas.openxmlformats.org/officeDocument/2006/relationships/image" Target="../media/image33.jpeg"/></Relationships>
</file>

<file path=ppt/slides/_rels/slide3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2.png"/><Relationship Id="rId1" Type="http://schemas.openxmlformats.org/officeDocument/2006/relationships/slideLayout" Target="../slideLayouts/slideLayout1.xml"/><Relationship Id="rId4" Type="http://schemas.openxmlformats.org/officeDocument/2006/relationships/image" Target="../media/image34.jpeg"/></Relationships>
</file>

<file path=ppt/slides/_rels/slide3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2.png"/><Relationship Id="rId1" Type="http://schemas.openxmlformats.org/officeDocument/2006/relationships/slideLayout" Target="../slideLayouts/slideLayout1.xml"/><Relationship Id="rId4" Type="http://schemas.openxmlformats.org/officeDocument/2006/relationships/image" Target="../media/image35.jpe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2.png"/><Relationship Id="rId1" Type="http://schemas.openxmlformats.org/officeDocument/2006/relationships/slideLayout" Target="../slideLayouts/slideLayout1.xml"/><Relationship Id="rId4" Type="http://schemas.openxmlformats.org/officeDocument/2006/relationships/image" Target="../media/image13.jpeg"/></Relationships>
</file>

<file path=ppt/slides/_rels/slide4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8.png"/><Relationship Id="rId1" Type="http://schemas.openxmlformats.org/officeDocument/2006/relationships/slideLayout" Target="../slideLayouts/slideLayout1.xml"/><Relationship Id="rId4" Type="http://schemas.openxmlformats.org/officeDocument/2006/relationships/image" Target="../media/image36.jpeg"/></Relationships>
</file>

<file path=ppt/slides/_rels/slide4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5.png"/><Relationship Id="rId1" Type="http://schemas.openxmlformats.org/officeDocument/2006/relationships/slideLayout" Target="../slideLayouts/slideLayout1.xml"/><Relationship Id="rId4" Type="http://schemas.openxmlformats.org/officeDocument/2006/relationships/image" Target="../media/image37.jpeg"/></Relationships>
</file>

<file path=ppt/slides/_rels/slide4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2.png"/><Relationship Id="rId1" Type="http://schemas.openxmlformats.org/officeDocument/2006/relationships/slideLayout" Target="../slideLayouts/slideLayout1.xml"/><Relationship Id="rId4" Type="http://schemas.openxmlformats.org/officeDocument/2006/relationships/image" Target="../media/image38.jpeg"/></Relationships>
</file>

<file path=ppt/slides/_rels/slide4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2.png"/><Relationship Id="rId1" Type="http://schemas.openxmlformats.org/officeDocument/2006/relationships/slideLayout" Target="../slideLayouts/slideLayout1.xml"/><Relationship Id="rId4" Type="http://schemas.openxmlformats.org/officeDocument/2006/relationships/image" Target="../media/image39.jpeg"/></Relationships>
</file>

<file path=ppt/slides/_rels/slide48.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43.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42.png"/><Relationship Id="rId5" Type="http://schemas.openxmlformats.org/officeDocument/2006/relationships/image" Target="../media/image5.png"/><Relationship Id="rId4" Type="http://schemas.openxmlformats.org/officeDocument/2006/relationships/image" Target="../media/image41.pn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1.png"/><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2.png"/><Relationship Id="rId1" Type="http://schemas.openxmlformats.org/officeDocument/2006/relationships/slideLayout" Target="../slideLayouts/slideLayout1.xml"/><Relationship Id="rId4" Type="http://schemas.openxmlformats.org/officeDocument/2006/relationships/image" Target="../media/image16.jpe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1.png"/><Relationship Id="rId1" Type="http://schemas.openxmlformats.org/officeDocument/2006/relationships/slideLayout" Target="../slideLayouts/slideLayout1.xml"/><Relationship Id="rId5" Type="http://schemas.openxmlformats.org/officeDocument/2006/relationships/image" Target="../media/image17.jpe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2.png"/><Relationship Id="rId1" Type="http://schemas.openxmlformats.org/officeDocument/2006/relationships/slideLayout" Target="../slideLayouts/slideLayout1.xml"/><Relationship Id="rId4" Type="http://schemas.openxmlformats.org/officeDocument/2006/relationships/image" Target="../media/image18.jpe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1.png"/><Relationship Id="rId1" Type="http://schemas.openxmlformats.org/officeDocument/2006/relationships/slideLayout" Target="../slideLayouts/slideLayout1.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Picture 3" descr="road.png"/>
          <p:cNvPicPr>
            <a:picLocks noChangeAspect="1"/>
          </p:cNvPicPr>
          <p:nvPr/>
        </p:nvPicPr>
        <p:blipFill>
          <a:blip r:embed="rId3" cstate="print"/>
          <a:stretch>
            <a:fillRect/>
          </a:stretch>
        </p:blipFill>
        <p:spPr>
          <a:xfrm>
            <a:off x="0" y="2139802"/>
            <a:ext cx="9144001" cy="3003698"/>
          </a:xfrm>
          <a:prstGeom prst="rect">
            <a:avLst/>
          </a:prstGeom>
        </p:spPr>
      </p:pic>
      <p:pic>
        <p:nvPicPr>
          <p:cNvPr id="1026" name="Picture 2"/>
          <p:cNvPicPr>
            <a:picLocks noChangeAspect="1" noChangeArrowheads="1"/>
          </p:cNvPicPr>
          <p:nvPr/>
        </p:nvPicPr>
        <p:blipFill>
          <a:blip r:embed="rId4" cstate="print">
            <a:clrChange>
              <a:clrFrom>
                <a:srgbClr val="00B1C5"/>
              </a:clrFrom>
              <a:clrTo>
                <a:srgbClr val="00B1C5">
                  <a:alpha val="0"/>
                </a:srgbClr>
              </a:clrTo>
            </a:clrChange>
          </a:blip>
          <a:srcRect/>
          <a:stretch>
            <a:fillRect/>
          </a:stretch>
        </p:blipFill>
        <p:spPr bwMode="auto">
          <a:xfrm>
            <a:off x="164100" y="171942"/>
            <a:ext cx="735806" cy="835819"/>
          </a:xfrm>
          <a:prstGeom prst="rect">
            <a:avLst/>
          </a:prstGeom>
          <a:noFill/>
          <a:ln w="9525">
            <a:noFill/>
            <a:miter lim="800000"/>
            <a:headEnd/>
            <a:tailEnd/>
          </a:ln>
        </p:spPr>
      </p:pic>
      <p:grpSp>
        <p:nvGrpSpPr>
          <p:cNvPr id="2" name="组合 87"/>
          <p:cNvGrpSpPr/>
          <p:nvPr/>
        </p:nvGrpSpPr>
        <p:grpSpPr>
          <a:xfrm>
            <a:off x="2589452" y="3034515"/>
            <a:ext cx="3778980" cy="1578944"/>
            <a:chOff x="6240567" y="2900570"/>
            <a:chExt cx="3915294" cy="1916713"/>
          </a:xfrm>
        </p:grpSpPr>
        <p:grpSp>
          <p:nvGrpSpPr>
            <p:cNvPr id="3" name="组合 72"/>
            <p:cNvGrpSpPr/>
            <p:nvPr/>
          </p:nvGrpSpPr>
          <p:grpSpPr>
            <a:xfrm>
              <a:off x="6341196" y="2900570"/>
              <a:ext cx="3814665" cy="1916713"/>
              <a:chOff x="6341196" y="2900570"/>
              <a:chExt cx="3814665" cy="1916713"/>
            </a:xfrm>
          </p:grpSpPr>
          <p:sp>
            <p:nvSpPr>
              <p:cNvPr id="94" name="文本框 79"/>
              <p:cNvSpPr txBox="1"/>
              <p:nvPr/>
            </p:nvSpPr>
            <p:spPr>
              <a:xfrm>
                <a:off x="6341196" y="2900570"/>
                <a:ext cx="3814665" cy="1905443"/>
              </a:xfrm>
              <a:prstGeom prst="rect">
                <a:avLst/>
              </a:prstGeom>
              <a:noFill/>
            </p:spPr>
            <p:txBody>
              <a:bodyPr wrap="squar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pPr>
                  <a:lnSpc>
                    <a:spcPct val="150000"/>
                  </a:lnSpc>
                </a:pPr>
                <a:r>
                  <a:rPr lang="zh-CN" altLang="en-US" dirty="0" smtClean="0">
                    <a:solidFill>
                      <a:schemeClr val="accent3"/>
                    </a:solidFill>
                  </a:rPr>
                  <a:t>新课标教科版</a:t>
                </a:r>
                <a:r>
                  <a:rPr lang="en-US" altLang="zh-CN" dirty="0" smtClean="0">
                    <a:solidFill>
                      <a:schemeClr val="accent3"/>
                    </a:solidFill>
                  </a:rPr>
                  <a:t>·</a:t>
                </a:r>
                <a:r>
                  <a:rPr lang="zh-CN" altLang="en-US" dirty="0" smtClean="0">
                    <a:solidFill>
                      <a:schemeClr val="accent3"/>
                    </a:solidFill>
                  </a:rPr>
                  <a:t>物理</a:t>
                </a:r>
                <a:endParaRPr lang="en-US" altLang="zh-CN" dirty="0" smtClean="0">
                  <a:solidFill>
                    <a:schemeClr val="accent3"/>
                  </a:solidFill>
                </a:endParaRPr>
              </a:p>
              <a:p>
                <a:pPr algn="ctr">
                  <a:lnSpc>
                    <a:spcPct val="150000"/>
                  </a:lnSpc>
                </a:pPr>
                <a:r>
                  <a:rPr lang="zh-CN" altLang="en-US" dirty="0" smtClean="0">
                    <a:solidFill>
                      <a:schemeClr val="accent3"/>
                    </a:solidFill>
                  </a:rPr>
                  <a:t> </a:t>
                </a:r>
                <a:r>
                  <a:rPr lang="zh-CN" altLang="en-US" dirty="0" smtClean="0">
                    <a:solidFill>
                      <a:srgbClr val="D16809"/>
                    </a:solidFill>
                  </a:rPr>
                  <a:t>八年级下</a:t>
                </a:r>
                <a:endParaRPr lang="zh-CN" altLang="en-US" dirty="0">
                  <a:solidFill>
                    <a:srgbClr val="D16809"/>
                  </a:solidFill>
                </a:endParaRPr>
              </a:p>
            </p:txBody>
          </p:sp>
          <p:sp>
            <p:nvSpPr>
              <p:cNvPr id="95" name="圆角矩形 94"/>
              <p:cNvSpPr/>
              <p:nvPr/>
            </p:nvSpPr>
            <p:spPr>
              <a:xfrm>
                <a:off x="6409827" y="3087476"/>
                <a:ext cx="3695730" cy="1729807"/>
              </a:xfrm>
              <a:prstGeom prst="roundRect">
                <a:avLst/>
              </a:prstGeom>
              <a:noFill/>
              <a:ln w="6350">
                <a:solidFill>
                  <a:srgbClr val="A0BF0D"/>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45"/>
            <p:cNvGrpSpPr/>
            <p:nvPr/>
          </p:nvGrpSpPr>
          <p:grpSpPr>
            <a:xfrm rot="2731254">
              <a:off x="6341934" y="2879007"/>
              <a:ext cx="109793" cy="312528"/>
              <a:chOff x="4454660" y="3810474"/>
              <a:chExt cx="406107" cy="1155987"/>
            </a:xfrm>
          </p:grpSpPr>
          <p:sp>
            <p:nvSpPr>
              <p:cNvPr id="91" name="Freeform 16"/>
              <p:cNvSpPr>
                <a:spLocks/>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30"/>
              <p:cNvSpPr>
                <a:spLocks/>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12"/>
              <p:cNvSpPr>
                <a:spLocks/>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96" name="文本框 78"/>
          <p:cNvSpPr txBox="1"/>
          <p:nvPr/>
        </p:nvSpPr>
        <p:spPr>
          <a:xfrm>
            <a:off x="3018172" y="2343420"/>
            <a:ext cx="2908489" cy="623248"/>
          </a:xfrm>
          <a:prstGeom prst="rect">
            <a:avLst/>
          </a:prstGeom>
          <a:noFill/>
        </p:spPr>
        <p:txBody>
          <a:bodyPr wrap="none" lIns="68580" tIns="34290" rIns="68580" bIns="34290"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3600" dirty="0" smtClean="0">
                <a:solidFill>
                  <a:schemeClr val="accent1">
                    <a:lumMod val="75000"/>
                  </a:schemeClr>
                </a:solidFill>
              </a:rPr>
              <a:t>学科素养课件</a:t>
            </a:r>
            <a:endParaRPr lang="zh-CN" altLang="en-US" sz="3600" dirty="0">
              <a:solidFill>
                <a:schemeClr val="accent1">
                  <a:lumMod val="75000"/>
                </a:schemeClr>
              </a:solidFill>
            </a:endParaRPr>
          </a:p>
        </p:txBody>
      </p:sp>
      <p:pic>
        <p:nvPicPr>
          <p:cNvPr id="54" name="Picture 5" descr="cloudandb.png"/>
          <p:cNvPicPr>
            <a:picLocks noChangeAspect="1"/>
          </p:cNvPicPr>
          <p:nvPr/>
        </p:nvPicPr>
        <p:blipFill>
          <a:blip r:embed="rId5" cstate="print"/>
          <a:stretch>
            <a:fillRect/>
          </a:stretch>
        </p:blipFill>
        <p:spPr>
          <a:xfrm>
            <a:off x="2892786" y="39705"/>
            <a:ext cx="6225455" cy="998520"/>
          </a:xfrm>
          <a:prstGeom prst="rect">
            <a:avLst/>
          </a:prstGeom>
        </p:spPr>
      </p:pic>
      <p:pic>
        <p:nvPicPr>
          <p:cNvPr id="97" name="Picture 4" descr="cloud_ballon.png"/>
          <p:cNvPicPr>
            <a:picLocks noChangeAspect="1"/>
          </p:cNvPicPr>
          <p:nvPr/>
        </p:nvPicPr>
        <p:blipFill>
          <a:blip r:embed="rId6" cstate="print"/>
          <a:stretch>
            <a:fillRect/>
          </a:stretch>
        </p:blipFill>
        <p:spPr>
          <a:xfrm>
            <a:off x="7796518" y="5143500"/>
            <a:ext cx="842657" cy="689895"/>
          </a:xfrm>
          <a:prstGeom prst="rect">
            <a:avLst/>
          </a:prstGeom>
        </p:spPr>
      </p:pic>
      <p:pic>
        <p:nvPicPr>
          <p:cNvPr id="98" name="图片 97" descr="图片1.png"/>
          <p:cNvPicPr>
            <a:picLocks noChangeAspect="1"/>
          </p:cNvPicPr>
          <p:nvPr/>
        </p:nvPicPr>
        <p:blipFill>
          <a:blip r:embed="rId7" cstate="print"/>
          <a:stretch>
            <a:fillRect/>
          </a:stretch>
        </p:blipFill>
        <p:spPr>
          <a:xfrm>
            <a:off x="2215711" y="1129337"/>
            <a:ext cx="4731629" cy="1284626"/>
          </a:xfrm>
          <a:prstGeom prst="rect">
            <a:avLst/>
          </a:prstGeom>
        </p:spPr>
      </p:pic>
    </p:spTree>
    <p:extLst>
      <p:ext uri="{BB962C8B-B14F-4D97-AF65-F5344CB8AC3E}">
        <p14:creationId xmlns:p14="http://schemas.microsoft.com/office/powerpoint/2010/main" xmlns="" val="25264010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p:cTn id="7" dur="500" fill="hold"/>
                                        <p:tgtEl>
                                          <p:spTgt spid="62"/>
                                        </p:tgtEl>
                                        <p:attrNameLst>
                                          <p:attrName>ppt_w</p:attrName>
                                        </p:attrNameLst>
                                      </p:cBhvr>
                                      <p:tavLst>
                                        <p:tav tm="0">
                                          <p:val>
                                            <p:fltVal val="0"/>
                                          </p:val>
                                        </p:tav>
                                        <p:tav tm="100000">
                                          <p:val>
                                            <p:strVal val="#ppt_w"/>
                                          </p:val>
                                        </p:tav>
                                      </p:tavLst>
                                    </p:anim>
                                    <p:anim calcmode="lin" valueType="num">
                                      <p:cBhvr>
                                        <p:cTn id="8" dur="500" fill="hold"/>
                                        <p:tgtEl>
                                          <p:spTgt spid="6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9" presetClass="entr" presetSubtype="0" fill="hold" nodeType="afterEffect">
                                  <p:stCondLst>
                                    <p:cond delay="0"/>
                                  </p:stCondLst>
                                  <p:childTnLst>
                                    <p:set>
                                      <p:cBhvr>
                                        <p:cTn id="11" dur="1" fill="hold">
                                          <p:stCondLst>
                                            <p:cond delay="0"/>
                                          </p:stCondLst>
                                        </p:cTn>
                                        <p:tgtEl>
                                          <p:spTgt spid="98"/>
                                        </p:tgtEl>
                                        <p:attrNameLst>
                                          <p:attrName>style.visibility</p:attrName>
                                        </p:attrNameLst>
                                      </p:cBhvr>
                                      <p:to>
                                        <p:strVal val="visible"/>
                                      </p:to>
                                    </p:set>
                                    <p:anim calcmode="lin" valueType="num">
                                      <p:cBhvr>
                                        <p:cTn id="12" dur="1000" fill="hold"/>
                                        <p:tgtEl>
                                          <p:spTgt spid="98"/>
                                        </p:tgtEl>
                                        <p:attrNameLst>
                                          <p:attrName>ppt_x</p:attrName>
                                        </p:attrNameLst>
                                      </p:cBhvr>
                                      <p:tavLst>
                                        <p:tav tm="0">
                                          <p:val>
                                            <p:strVal val="#ppt_x-.2"/>
                                          </p:val>
                                        </p:tav>
                                        <p:tav tm="100000">
                                          <p:val>
                                            <p:strVal val="#ppt_x"/>
                                          </p:val>
                                        </p:tav>
                                      </p:tavLst>
                                    </p:anim>
                                    <p:anim calcmode="lin" valueType="num">
                                      <p:cBhvr>
                                        <p:cTn id="13" dur="1000" fill="hold"/>
                                        <p:tgtEl>
                                          <p:spTgt spid="98"/>
                                        </p:tgtEl>
                                        <p:attrNameLst>
                                          <p:attrName>ppt_y</p:attrName>
                                        </p:attrNameLst>
                                      </p:cBhvr>
                                      <p:tavLst>
                                        <p:tav tm="0">
                                          <p:val>
                                            <p:strVal val="#ppt_y"/>
                                          </p:val>
                                        </p:tav>
                                        <p:tav tm="100000">
                                          <p:val>
                                            <p:strVal val="#ppt_y"/>
                                          </p:val>
                                        </p:tav>
                                      </p:tavLst>
                                    </p:anim>
                                    <p:animEffect transition="in" filter="wipe(right)" prLst="gradientSize: 0.1">
                                      <p:cBhvr>
                                        <p:cTn id="14" dur="1000"/>
                                        <p:tgtEl>
                                          <p:spTgt spid="98"/>
                                        </p:tgtEl>
                                      </p:cBhvr>
                                    </p:animEffect>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96"/>
                                        </p:tgtEl>
                                        <p:attrNameLst>
                                          <p:attrName>style.visibility</p:attrName>
                                        </p:attrNameLst>
                                      </p:cBhvr>
                                      <p:to>
                                        <p:strVal val="visible"/>
                                      </p:to>
                                    </p:set>
                                    <p:animEffect transition="in" filter="fade">
                                      <p:cBhvr>
                                        <p:cTn id="18" dur="1000"/>
                                        <p:tgtEl>
                                          <p:spTgt spid="96"/>
                                        </p:tgtEl>
                                      </p:cBhvr>
                                    </p:animEffect>
                                    <p:anim calcmode="lin" valueType="num">
                                      <p:cBhvr>
                                        <p:cTn id="19" dur="1000" fill="hold"/>
                                        <p:tgtEl>
                                          <p:spTgt spid="96"/>
                                        </p:tgtEl>
                                        <p:attrNameLst>
                                          <p:attrName>ppt_x</p:attrName>
                                        </p:attrNameLst>
                                      </p:cBhvr>
                                      <p:tavLst>
                                        <p:tav tm="0">
                                          <p:val>
                                            <p:strVal val="#ppt_x"/>
                                          </p:val>
                                        </p:tav>
                                        <p:tav tm="100000">
                                          <p:val>
                                            <p:strVal val="#ppt_x"/>
                                          </p:val>
                                        </p:tav>
                                      </p:tavLst>
                                    </p:anim>
                                    <p:anim calcmode="lin" valueType="num">
                                      <p:cBhvr>
                                        <p:cTn id="20" dur="1000" fill="hold"/>
                                        <p:tgtEl>
                                          <p:spTgt spid="96"/>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1000"/>
                                        <p:tgtEl>
                                          <p:spTgt spid="2"/>
                                        </p:tgtEl>
                                      </p:cBhvr>
                                    </p:animEffect>
                                    <p:anim calcmode="lin" valueType="num">
                                      <p:cBhvr>
                                        <p:cTn id="24" dur="1000" fill="hold"/>
                                        <p:tgtEl>
                                          <p:spTgt spid="2"/>
                                        </p:tgtEl>
                                        <p:attrNameLst>
                                          <p:attrName>ppt_x</p:attrName>
                                        </p:attrNameLst>
                                      </p:cBhvr>
                                      <p:tavLst>
                                        <p:tav tm="0">
                                          <p:val>
                                            <p:strVal val="#ppt_x"/>
                                          </p:val>
                                        </p:tav>
                                        <p:tav tm="100000">
                                          <p:val>
                                            <p:strVal val="#ppt_x"/>
                                          </p:val>
                                        </p:tav>
                                      </p:tavLst>
                                    </p:anim>
                                    <p:anim calcmode="lin" valueType="num">
                                      <p:cBhvr>
                                        <p:cTn id="25" dur="1000" fill="hold"/>
                                        <p:tgtEl>
                                          <p:spTgt spid="2"/>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1" presetClass="entr" presetSubtype="0" fill="hold" nodeType="afterEffect">
                                  <p:stCondLst>
                                    <p:cond delay="0"/>
                                  </p:stCondLst>
                                  <p:childTnLst>
                                    <p:set>
                                      <p:cBhvr>
                                        <p:cTn id="28" dur="1" fill="hold">
                                          <p:stCondLst>
                                            <p:cond delay="0"/>
                                          </p:stCondLst>
                                        </p:cTn>
                                        <p:tgtEl>
                                          <p:spTgt spid="54"/>
                                        </p:tgtEl>
                                        <p:attrNameLst>
                                          <p:attrName>style.visibility</p:attrName>
                                        </p:attrNameLst>
                                      </p:cBhvr>
                                      <p:to>
                                        <p:strVal val="visible"/>
                                      </p:to>
                                    </p:set>
                                  </p:childTnLst>
                                </p:cTn>
                              </p:par>
                            </p:childTnLst>
                          </p:cTn>
                        </p:par>
                        <p:par>
                          <p:cTn id="29" fill="hold">
                            <p:stCondLst>
                              <p:cond delay="2500"/>
                            </p:stCondLst>
                            <p:childTnLst>
                              <p:par>
                                <p:cTn id="30" presetID="0" presetClass="path" presetSubtype="0" accel="50000" decel="50000" fill="hold" nodeType="afterEffect">
                                  <p:stCondLst>
                                    <p:cond delay="0"/>
                                  </p:stCondLst>
                                  <p:childTnLst>
                                    <p:animMotion origin="layout" path="M -0.02057 -0.10209 C -0.02722 -0.10602 -0.03307 -0.11204 -0.03932 -0.1169 C -0.04271 -0.11945 -0.04636 -0.12037 -0.04974 -0.12246 C -0.05091 -0.12315 -0.05169 -0.12546 -0.05287 -0.12616 C -0.05417 -0.12709 -0.06354 -0.12963 -0.06432 -0.12986 C -0.07162 -0.13241 -0.07761 -0.13588 -0.08516 -0.13727 C -0.08972 -0.13935 -0.09414 -0.1419 -0.0987 -0.14468 C -0.10222 -0.14676 -0.10391 -0.1456 -0.10703 -0.14838 C -0.11289 -0.15347 -0.11823 -0.15857 -0.12474 -0.16134 C -0.12578 -0.1625 -0.12669 -0.16412 -0.12787 -0.16505 C -0.12891 -0.16597 -0.13008 -0.16597 -0.13099 -0.1669 C -0.1375 -0.17338 -0.14258 -0.18125 -0.14974 -0.18542 C -0.15287 -0.19097 -0.15599 -0.19653 -0.15912 -0.20209 C -0.16081 -0.20509 -0.16341 -0.20533 -0.16537 -0.20764 C -0.16849 -0.21597 -0.17383 -0.22269 -0.17787 -0.22986 C -0.18399 -0.24074 -0.18998 -0.25139 -0.19557 -0.2632 C -0.20365 -0.28033 -0.20729 -0.30556 -0.2112 -0.32616 C -0.21211 -0.33773 -0.2138 -0.34815 -0.21537 -0.35949 C -0.21563 -0.38634 -0.2125 -0.44815 -0.21953 -0.48542 C -0.2224 -0.53079 -0.22149 -0.57037 -0.23307 -0.61134 C -0.23503 -0.61806 -0.23672 -0.62778 -0.23932 -0.63357 C -0.24675 -0.6507 -0.24297 -0.63982 -0.2487 -0.64838 C -0.25248 -0.65394 -0.25638 -0.66227 -0.2612 -0.66505 C -0.27448 -0.67292 -0.28659 -0.67639 -0.30078 -0.67801 C -0.32878 -0.69468 -0.36094 -0.68056 -0.39037 -0.67616 C -0.41211 -0.6632 -0.42669 -0.67824 -0.44349 -0.69468 C -0.44623 -0.69722 -0.44961 -0.69815 -0.45182 -0.70209 C -0.45547 -0.70857 -0.45821 -0.71088 -0.46328 -0.7132 C -0.46732 -0.72037 -0.4724 -0.72153 -0.47682 -0.72801 C -0.48099 -0.73426 -0.48451 -0.73704 -0.48932 -0.74283 C -0.49141 -0.74537 -0.4944 -0.74445 -0.49662 -0.74653 C -0.50313 -0.75301 -0.50612 -0.75625 -0.51328 -0.75949 C -0.51862 -0.76574 -0.52578 -0.76783 -0.53203 -0.7706 C -0.54219 -0.78264 -0.57383 -0.77778 -0.57787 -0.77801 C -0.58867 -0.78449 -0.57656 -0.77801 -0.60391 -0.77801 C -0.65287 -0.77801 -0.70182 -0.77917 -0.75078 -0.77986 C -0.76094 -0.78588 -0.76992 -0.79722 -0.77995 -0.80394 C -0.78334 -0.80625 -0.78568 -0.81134 -0.78932 -0.81134 " pathEditMode="relative" ptsTypes="fffffffffffffffffffffffffffffffffffffA">
                                      <p:cBhvr>
                                        <p:cTn id="31" dur="2000" fill="hold"/>
                                        <p:tgtEl>
                                          <p:spTgt spid="97"/>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2" y="0"/>
            <a:ext cx="2251237" cy="81855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2" cstate="print"/>
          <a:stretch>
            <a:fillRect/>
          </a:stretch>
        </p:blipFill>
        <p:spPr>
          <a:xfrm>
            <a:off x="547515" y="897228"/>
            <a:ext cx="1206972" cy="512049"/>
          </a:xfrm>
          <a:prstGeom prst="rect">
            <a:avLst/>
          </a:prstGeom>
        </p:spPr>
      </p:pic>
      <p:pic>
        <p:nvPicPr>
          <p:cNvPr id="21" name="图片 20" descr="book3.png"/>
          <p:cNvPicPr>
            <a:picLocks noChangeAspect="1"/>
          </p:cNvPicPr>
          <p:nvPr/>
        </p:nvPicPr>
        <p:blipFill>
          <a:blip r:embed="rId3" cstate="print"/>
          <a:stretch>
            <a:fillRect/>
          </a:stretch>
        </p:blipFill>
        <p:spPr>
          <a:xfrm>
            <a:off x="7968343" y="3990228"/>
            <a:ext cx="971550" cy="971550"/>
          </a:xfrm>
          <a:prstGeom prst="rect">
            <a:avLst/>
          </a:prstGeom>
        </p:spPr>
      </p:pic>
      <p:sp>
        <p:nvSpPr>
          <p:cNvPr id="9" name="矩形 8"/>
          <p:cNvSpPr/>
          <p:nvPr/>
        </p:nvSpPr>
        <p:spPr>
          <a:xfrm>
            <a:off x="307017" y="348923"/>
            <a:ext cx="1972335"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压强</a:t>
            </a:r>
          </a:p>
        </p:txBody>
      </p:sp>
      <p:sp>
        <p:nvSpPr>
          <p:cNvPr id="11" name="矩形 10"/>
          <p:cNvSpPr/>
          <p:nvPr/>
        </p:nvSpPr>
        <p:spPr>
          <a:xfrm>
            <a:off x="1722437" y="2602610"/>
            <a:ext cx="5668178" cy="530915"/>
          </a:xfrm>
          <a:prstGeom prst="rect">
            <a:avLst/>
          </a:prstGeom>
        </p:spPr>
        <p:txBody>
          <a:bodyPr wrap="square" lIns="68580" tIns="34290" rIns="68580" bIns="34290">
            <a:spAutoFit/>
          </a:bodyPr>
          <a:lstStyle/>
          <a:p>
            <a:pPr algn="just">
              <a:lnSpc>
                <a:spcPct val="150000"/>
              </a:lnSpc>
            </a:pPr>
            <a:r>
              <a:rPr lang="zh-CN" altLang="en-US" sz="2000" dirty="0" smtClean="0">
                <a:latin typeface="微软雅黑" pitchFamily="34" charset="-122"/>
                <a:ea typeface="微软雅黑" pitchFamily="34" charset="-122"/>
              </a:rPr>
              <a:t>受力面积指的是两个物体互相接触的那部分面积</a:t>
            </a:r>
            <a:r>
              <a:rPr lang="en-US" altLang="zh-CN" sz="2000" dirty="0" smtClean="0">
                <a:latin typeface="微软雅黑" pitchFamily="34" charset="-122"/>
                <a:ea typeface="微软雅黑" pitchFamily="3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slide(fromBottom)">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1" y="0"/>
            <a:ext cx="2147543" cy="81855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2" cstate="print"/>
          <a:stretch>
            <a:fillRect/>
          </a:stretch>
        </p:blipFill>
        <p:spPr>
          <a:xfrm>
            <a:off x="497106" y="1114083"/>
            <a:ext cx="1251231" cy="530825"/>
          </a:xfrm>
          <a:prstGeom prst="rect">
            <a:avLst/>
          </a:prstGeom>
        </p:spPr>
      </p:pic>
      <p:pic>
        <p:nvPicPr>
          <p:cNvPr id="21" name="图片 20" descr="book3.png"/>
          <p:cNvPicPr>
            <a:picLocks noChangeAspect="1"/>
          </p:cNvPicPr>
          <p:nvPr/>
        </p:nvPicPr>
        <p:blipFill>
          <a:blip r:embed="rId3" cstate="print"/>
          <a:srcRect l="10980" t="7891" r="17050" b="13779"/>
          <a:stretch>
            <a:fillRect/>
          </a:stretch>
        </p:blipFill>
        <p:spPr>
          <a:xfrm>
            <a:off x="7968343" y="3947300"/>
            <a:ext cx="971550" cy="1057407"/>
          </a:xfrm>
          <a:prstGeom prst="rect">
            <a:avLst/>
          </a:prstGeom>
        </p:spPr>
      </p:pic>
      <p:sp>
        <p:nvSpPr>
          <p:cNvPr id="9" name="矩形 8"/>
          <p:cNvSpPr/>
          <p:nvPr/>
        </p:nvSpPr>
        <p:spPr>
          <a:xfrm>
            <a:off x="307017" y="348923"/>
            <a:ext cx="1972335"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压强</a:t>
            </a:r>
          </a:p>
        </p:txBody>
      </p:sp>
      <p:sp>
        <p:nvSpPr>
          <p:cNvPr id="23" name="矩形 22"/>
          <p:cNvSpPr/>
          <p:nvPr/>
        </p:nvSpPr>
        <p:spPr>
          <a:xfrm>
            <a:off x="1366886" y="1739051"/>
            <a:ext cx="5986021" cy="476541"/>
          </a:xfrm>
          <a:prstGeom prst="rect">
            <a:avLst/>
          </a:prstGeom>
        </p:spPr>
        <p:txBody>
          <a:bodyPr wrap="square" lIns="68580" tIns="34290" rIns="68580" bIns="34290">
            <a:spAutoFit/>
          </a:bodyPr>
          <a:lstStyle/>
          <a:p>
            <a:pPr algn="just">
              <a:lnSpc>
                <a:spcPct val="150000"/>
              </a:lnSpc>
            </a:pPr>
            <a:r>
              <a:rPr lang="zh-CN" altLang="en-US" sz="2000" dirty="0" smtClean="0">
                <a:latin typeface="微软雅黑" pitchFamily="34" charset="-122"/>
                <a:ea typeface="微软雅黑" pitchFamily="34" charset="-122"/>
              </a:rPr>
              <a:t>我们滑冰时为什么要穿冰鞋呢</a:t>
            </a:r>
            <a:r>
              <a:rPr lang="en-US" altLang="zh-CN" sz="2000" dirty="0" smtClean="0">
                <a:latin typeface="微软雅黑" pitchFamily="34" charset="-122"/>
                <a:ea typeface="微软雅黑" pitchFamily="34" charset="-122"/>
              </a:rPr>
              <a:t>?</a:t>
            </a:r>
          </a:p>
        </p:txBody>
      </p:sp>
      <p:sp>
        <p:nvSpPr>
          <p:cNvPr id="10" name="矩形 9"/>
          <p:cNvSpPr/>
          <p:nvPr/>
        </p:nvSpPr>
        <p:spPr>
          <a:xfrm>
            <a:off x="1330750" y="2372218"/>
            <a:ext cx="5986021" cy="2323200"/>
          </a:xfrm>
          <a:prstGeom prst="rect">
            <a:avLst/>
          </a:prstGeom>
        </p:spPr>
        <p:txBody>
          <a:bodyPr wrap="square" lIns="68580" tIns="34290" rIns="68580" bIns="34290">
            <a:spAutoFit/>
          </a:bodyPr>
          <a:lstStyle/>
          <a:p>
            <a:pPr algn="just">
              <a:lnSpc>
                <a:spcPct val="150000"/>
              </a:lnSpc>
            </a:pPr>
            <a:r>
              <a:rPr lang="zh-CN" altLang="en-US" sz="2000" dirty="0" smtClean="0">
                <a:latin typeface="微软雅黑" pitchFamily="34" charset="-122"/>
                <a:ea typeface="微软雅黑" pitchFamily="34" charset="-122"/>
              </a:rPr>
              <a:t>点拨：冰的熔点受到压强的影响</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压强增大时</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熔点会降低</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冰鞋上的冰刀刃很薄</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与冰面的接触面积非常小</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这样冰刀对冰面的压强非常大</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可以使</a:t>
            </a:r>
            <a:r>
              <a:rPr lang="en-US" altLang="zh-CN" sz="2000" dirty="0" smtClean="0">
                <a:latin typeface="微软雅黑" pitchFamily="34" charset="-122"/>
                <a:ea typeface="微软雅黑" pitchFamily="34" charset="-122"/>
              </a:rPr>
              <a:t>0 ℃</a:t>
            </a:r>
            <a:r>
              <a:rPr lang="zh-CN" altLang="en-US" sz="2000" dirty="0" smtClean="0">
                <a:latin typeface="微软雅黑" pitchFamily="34" charset="-122"/>
                <a:ea typeface="微软雅黑" pitchFamily="34" charset="-122"/>
              </a:rPr>
              <a:t>以下的冰在冰刀的作用下熔化成水</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冰刀下薄薄的一层水可以起到润滑的作用</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从而减小冰刀与冰面之间的摩擦</a:t>
            </a:r>
            <a:r>
              <a:rPr lang="en-US" altLang="zh-CN" sz="2000" dirty="0" smtClean="0">
                <a:latin typeface="微软雅黑" pitchFamily="34" charset="-122"/>
                <a:ea typeface="微软雅黑" pitchFamily="3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slide(fromBottom)">
                                      <p:cBhvr>
                                        <p:cTn id="21" dur="500"/>
                                        <p:tgtEl>
                                          <p:spTgt spid="23"/>
                                        </p:tgtEl>
                                      </p:cBhvr>
                                    </p:animEffect>
                                  </p:childTnLst>
                                </p:cTn>
                              </p:par>
                            </p:childTnLst>
                          </p:cTn>
                        </p:par>
                      </p:childTnLst>
                    </p:cTn>
                  </p:par>
                  <p:par>
                    <p:cTn id="22" fill="hold">
                      <p:stCondLst>
                        <p:cond delay="indefinite"/>
                      </p:stCondLst>
                      <p:childTnLst>
                        <p:par>
                          <p:cTn id="23" fill="hold">
                            <p:stCondLst>
                              <p:cond delay="0"/>
                            </p:stCondLst>
                            <p:childTnLst>
                              <p:par>
                                <p:cTn id="24" presetID="12" presetClass="entr" presetSubtype="4"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slide(fromBottom)">
                                      <p:cBhvr>
                                        <p:cTn id="2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2" cstate="print"/>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3" cstate="print"/>
          <a:srcRect t="65517"/>
          <a:stretch>
            <a:fillRect/>
          </a:stretch>
        </p:blipFill>
        <p:spPr>
          <a:xfrm>
            <a:off x="3967844" y="4653643"/>
            <a:ext cx="1894113" cy="489857"/>
          </a:xfrm>
          <a:prstGeom prst="rect">
            <a:avLst/>
          </a:prstGeom>
        </p:spPr>
      </p:pic>
      <p:pic>
        <p:nvPicPr>
          <p:cNvPr id="16" name="图片 15" descr="图片5.png"/>
          <p:cNvPicPr>
            <a:picLocks noChangeAspect="1"/>
          </p:cNvPicPr>
          <p:nvPr/>
        </p:nvPicPr>
        <p:blipFill>
          <a:blip r:embed="rId4" cstate="print"/>
          <a:stretch>
            <a:fillRect/>
          </a:stretch>
        </p:blipFill>
        <p:spPr>
          <a:xfrm>
            <a:off x="465565" y="987258"/>
            <a:ext cx="1182505" cy="501669"/>
          </a:xfrm>
          <a:prstGeom prst="rect">
            <a:avLst/>
          </a:prstGeom>
        </p:spPr>
      </p:pic>
      <p:grpSp>
        <p:nvGrpSpPr>
          <p:cNvPr id="19" name="组合 18"/>
          <p:cNvGrpSpPr/>
          <p:nvPr/>
        </p:nvGrpSpPr>
        <p:grpSpPr>
          <a:xfrm>
            <a:off x="253094" y="0"/>
            <a:ext cx="2150741" cy="81855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1972335"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压强</a:t>
            </a:r>
          </a:p>
        </p:txBody>
      </p:sp>
      <p:sp>
        <p:nvSpPr>
          <p:cNvPr id="12" name="矩形 11"/>
          <p:cNvSpPr/>
          <p:nvPr/>
        </p:nvSpPr>
        <p:spPr>
          <a:xfrm>
            <a:off x="1979627" y="2321995"/>
            <a:ext cx="4656844" cy="530915"/>
          </a:xfrm>
          <a:prstGeom prst="rect">
            <a:avLst/>
          </a:prstGeom>
        </p:spPr>
        <p:txBody>
          <a:bodyPr wrap="square" lIns="68580" tIns="34290" rIns="68580" bIns="34290">
            <a:spAutoFit/>
          </a:bodyPr>
          <a:lstStyle/>
          <a:p>
            <a:pPr>
              <a:lnSpc>
                <a:spcPct val="150000"/>
              </a:lnSpc>
            </a:pPr>
            <a:r>
              <a:rPr lang="zh-CN" altLang="en-US" sz="2000" dirty="0" smtClean="0">
                <a:latin typeface="微软雅黑" pitchFamily="34" charset="-122"/>
                <a:ea typeface="微软雅黑" pitchFamily="34" charset="-122"/>
              </a:rPr>
              <a:t>水平面上物体的压力和自身的重力相等</a:t>
            </a:r>
            <a:r>
              <a:rPr lang="en-US" altLang="zh-CN" sz="2000" dirty="0" smtClean="0">
                <a:latin typeface="微软雅黑" pitchFamily="34" charset="-122"/>
                <a:ea typeface="微软雅黑" pitchFamily="3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slide(fromTop)">
                                      <p:cBhvr>
                                        <p:cTn id="7" dur="500"/>
                                        <p:tgtEl>
                                          <p:spTgt spid="19"/>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500"/>
                            </p:stCondLst>
                            <p:childTnLst>
                              <p:par>
                                <p:cTn id="31" presetID="12" presetClass="entr" presetSubtype="4"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slide(fromBottom)">
                                      <p:cBhvr>
                                        <p:cTn id="3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2" cstate="print"/>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3" cstate="print"/>
          <a:srcRect t="65517"/>
          <a:stretch>
            <a:fillRect/>
          </a:stretch>
        </p:blipFill>
        <p:spPr>
          <a:xfrm>
            <a:off x="3967844" y="4653643"/>
            <a:ext cx="1894113" cy="489857"/>
          </a:xfrm>
          <a:prstGeom prst="rect">
            <a:avLst/>
          </a:prstGeom>
        </p:spPr>
      </p:pic>
      <p:pic>
        <p:nvPicPr>
          <p:cNvPr id="16" name="图片 15" descr="图片5.png"/>
          <p:cNvPicPr>
            <a:picLocks noChangeAspect="1"/>
          </p:cNvPicPr>
          <p:nvPr/>
        </p:nvPicPr>
        <p:blipFill>
          <a:blip r:embed="rId4" cstate="print"/>
          <a:stretch>
            <a:fillRect/>
          </a:stretch>
        </p:blipFill>
        <p:spPr>
          <a:xfrm>
            <a:off x="735052" y="1052525"/>
            <a:ext cx="977103" cy="427483"/>
          </a:xfrm>
          <a:prstGeom prst="rect">
            <a:avLst/>
          </a:prstGeom>
        </p:spPr>
      </p:pic>
      <p:grpSp>
        <p:nvGrpSpPr>
          <p:cNvPr id="2" name="组合 18"/>
          <p:cNvGrpSpPr/>
          <p:nvPr/>
        </p:nvGrpSpPr>
        <p:grpSpPr>
          <a:xfrm>
            <a:off x="253094" y="0"/>
            <a:ext cx="3093421" cy="81855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3011081"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流体的压强</a:t>
            </a:r>
          </a:p>
        </p:txBody>
      </p:sp>
      <p:sp>
        <p:nvSpPr>
          <p:cNvPr id="12" name="矩形 11"/>
          <p:cNvSpPr/>
          <p:nvPr/>
        </p:nvSpPr>
        <p:spPr>
          <a:xfrm>
            <a:off x="1187773" y="1548997"/>
            <a:ext cx="6730739" cy="3246530"/>
          </a:xfrm>
          <a:prstGeom prst="rect">
            <a:avLst/>
          </a:prstGeom>
        </p:spPr>
        <p:txBody>
          <a:bodyPr wrap="square" lIns="68580" tIns="34290" rIns="68580" bIns="34290">
            <a:spAutoFit/>
          </a:bodyPr>
          <a:lstStyle/>
          <a:p>
            <a:pPr algn="just">
              <a:lnSpc>
                <a:spcPct val="150000"/>
              </a:lnSpc>
            </a:pPr>
            <a:r>
              <a:rPr lang="zh-CN" altLang="en-US" sz="2000" dirty="0" smtClean="0">
                <a:latin typeface="微软雅黑" pitchFamily="34" charset="-122"/>
                <a:ea typeface="微软雅黑" pitchFamily="34" charset="-122"/>
              </a:rPr>
              <a:t>利用公式</a:t>
            </a:r>
            <a:r>
              <a:rPr lang="en-US" altLang="zh-CN" sz="2000" dirty="0" smtClean="0">
                <a:latin typeface="微软雅黑" pitchFamily="34" charset="-122"/>
                <a:ea typeface="微软雅黑" pitchFamily="34" charset="-122"/>
              </a:rPr>
              <a:t>:</a:t>
            </a:r>
            <a:r>
              <a:rPr lang="en-US" altLang="zh-CN" sz="2000" i="1" dirty="0" smtClean="0">
                <a:latin typeface="Times New Roman" pitchFamily="18" charset="0"/>
                <a:ea typeface="微软雅黑" pitchFamily="34" charset="-122"/>
                <a:cs typeface="Times New Roman" pitchFamily="18" charset="0"/>
              </a:rPr>
              <a:t>p</a:t>
            </a:r>
            <a:r>
              <a:rPr lang="en-US" altLang="zh-CN" sz="2000" dirty="0" smtClean="0">
                <a:latin typeface="微软雅黑" pitchFamily="34" charset="-122"/>
                <a:ea typeface="微软雅黑" pitchFamily="34" charset="-122"/>
              </a:rPr>
              <a:t>=       </a:t>
            </a:r>
            <a:r>
              <a:rPr lang="zh-CN" altLang="en-US" sz="2000" dirty="0" smtClean="0">
                <a:latin typeface="微软雅黑" pitchFamily="34" charset="-122"/>
                <a:ea typeface="微软雅黑" pitchFamily="34" charset="-122"/>
              </a:rPr>
              <a:t>采用控制变量法来分析增大压强的方法</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物理学中对于多因素</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多变量</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的问题</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常常采用控制因素</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变量</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的方法</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把多因素的问题变成多个单因素的问题</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每一次只改变其中的某一个因素</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而控制其余几个因素不变</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从而研究被改变的这个因素对事物的影响</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分别加以研究</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最后再综合解决</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这种方法叫控制变量法</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它是科学探究中的重要思想方法</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广泛地运用在各种科学探索和科学实验研究之中</a:t>
            </a:r>
            <a:r>
              <a:rPr lang="en-US" altLang="zh-CN" sz="2000" dirty="0" smtClean="0">
                <a:latin typeface="微软雅黑" pitchFamily="34" charset="-122"/>
                <a:ea typeface="微软雅黑" pitchFamily="34" charset="-122"/>
              </a:rPr>
              <a:t>.</a:t>
            </a:r>
          </a:p>
        </p:txBody>
      </p:sp>
      <p:graphicFrame>
        <p:nvGraphicFramePr>
          <p:cNvPr id="14" name="表格 13"/>
          <p:cNvGraphicFramePr>
            <a:graphicFrameLocks noGrp="1"/>
          </p:cNvGraphicFramePr>
          <p:nvPr/>
        </p:nvGraphicFramePr>
        <p:xfrm>
          <a:off x="2733096" y="1423447"/>
          <a:ext cx="496530" cy="792480"/>
        </p:xfrm>
        <a:graphic>
          <a:graphicData uri="http://schemas.openxmlformats.org/drawingml/2006/table">
            <a:tbl>
              <a:tblPr firstRow="1" bandRow="1">
                <a:tableStyleId>{5C22544A-7EE6-4342-B048-85BDC9FD1C3A}</a:tableStyleId>
              </a:tblPr>
              <a:tblGrid>
                <a:gridCol w="496530"/>
              </a:tblGrid>
              <a:tr h="342835">
                <a:tc>
                  <a:txBody>
                    <a:bodyPr/>
                    <a:lstStyle/>
                    <a:p>
                      <a:pPr marL="0" algn="ctr" defTabSz="685800" rtl="0" eaLnBrk="1" latinLnBrk="0" hangingPunct="1"/>
                      <a:r>
                        <a:rPr lang="en-US" altLang="zh-CN" sz="2000" b="0" i="1" kern="1200" dirty="0" smtClean="0">
                          <a:solidFill>
                            <a:schemeClr val="tx1"/>
                          </a:solidFill>
                          <a:latin typeface="Times New Roman" pitchFamily="18" charset="0"/>
                          <a:ea typeface="微软雅黑" pitchFamily="34" charset="-122"/>
                          <a:cs typeface="Times New Roman" pitchFamily="18" charset="0"/>
                          <a:sym typeface="Times New Roman" panose="02020603050405020304" pitchFamily="18" charset="0"/>
                        </a:rPr>
                        <a:t>F</a:t>
                      </a:r>
                      <a:endParaRPr lang="zh-CN" altLang="en-US" sz="2000" b="0" i="1" kern="1200" dirty="0" smtClean="0">
                        <a:solidFill>
                          <a:schemeClr val="tx1"/>
                        </a:solidFill>
                        <a:latin typeface="Times New Roman" pitchFamily="18" charset="0"/>
                        <a:ea typeface="微软雅黑" pitchFamily="34" charset="-122"/>
                        <a:cs typeface="Times New Roman" pitchFamily="18" charset="0"/>
                        <a:sym typeface="Times New Roman" panose="02020603050405020304" pitchFamily="18" charset="0"/>
                      </a:endParaRPr>
                    </a:p>
                  </a:txBody>
                  <a:tcPr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70840">
                <a:tc>
                  <a:txBody>
                    <a:bodyPr/>
                    <a:lstStyle/>
                    <a:p>
                      <a:pPr algn="ctr"/>
                      <a:r>
                        <a:rPr lang="en-US" altLang="zh-CN" sz="2000" i="1" kern="1200" dirty="0" smtClean="0">
                          <a:solidFill>
                            <a:schemeClr val="tx1"/>
                          </a:solidFill>
                          <a:latin typeface="Times New Roman" pitchFamily="18" charset="0"/>
                          <a:ea typeface="微软雅黑" pitchFamily="34" charset="-122"/>
                          <a:cs typeface="Times New Roman" pitchFamily="18" charset="0"/>
                          <a:sym typeface="Times New Roman" panose="02020603050405020304" pitchFamily="18" charset="0"/>
                        </a:rPr>
                        <a:t>S</a:t>
                      </a:r>
                      <a:endParaRPr lang="zh-CN" altLang="en-US" sz="2000" i="1" kern="1200" dirty="0" smtClean="0">
                        <a:solidFill>
                          <a:schemeClr val="tx1"/>
                        </a:solidFill>
                        <a:latin typeface="Times New Roman" pitchFamily="18" charset="0"/>
                        <a:ea typeface="微软雅黑" pitchFamily="34" charset="-122"/>
                        <a:cs typeface="Times New Roman" pitchFamily="18" charset="0"/>
                        <a:sym typeface="Times New Roman" panose="02020603050405020304" pitchFamily="18" charset="0"/>
                      </a:endParaRPr>
                    </a:p>
                  </a:txBody>
                  <a:tcPr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500"/>
                            </p:stCondLst>
                            <p:childTnLst>
                              <p:par>
                                <p:cTn id="31" presetID="12" presetClass="entr" presetSubtype="4"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slide(fromBottom)">
                                      <p:cBhvr>
                                        <p:cTn id="33" dur="500"/>
                                        <p:tgtEl>
                                          <p:spTgt spid="12"/>
                                        </p:tgtEl>
                                      </p:cBhvr>
                                    </p:animEffect>
                                  </p:childTnLst>
                                </p:cTn>
                              </p:par>
                              <p:par>
                                <p:cTn id="34" presetID="12" presetClass="entr" presetSubtype="4" fill="hold" nodeType="with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slide(fromBottom)">
                                      <p:cBhvr>
                                        <p:cTn id="3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TextBox 61"/>
          <p:cNvSpPr txBox="1"/>
          <p:nvPr/>
        </p:nvSpPr>
        <p:spPr>
          <a:xfrm>
            <a:off x="2121031" y="524517"/>
            <a:ext cx="4675695" cy="900246"/>
          </a:xfrm>
          <a:prstGeom prst="rect">
            <a:avLst/>
          </a:prstGeom>
          <a:noFill/>
        </p:spPr>
        <p:txBody>
          <a:bodyPr wrap="square" lIns="68580" tIns="34290" rIns="68580" bIns="34290" rtlCol="0">
            <a:spAutoFit/>
          </a:bodyPr>
          <a:lstStyle>
            <a:defPPr>
              <a:defRPr lang="zh-CN"/>
            </a:defPPr>
            <a:lvl1pPr>
              <a:defRPr sz="19900" b="1">
                <a:solidFill>
                  <a:srgbClr val="5FCACB"/>
                </a:solidFill>
              </a:defRPr>
            </a:lvl1pPr>
          </a:lstStyle>
          <a:p>
            <a:r>
              <a:rPr lang="zh-CN" altLang="en-US" sz="5400" dirty="0" smtClean="0">
                <a:solidFill>
                  <a:schemeClr val="accent1"/>
                </a:solidFill>
                <a:latin typeface="隶书" pitchFamily="49" charset="-122"/>
                <a:ea typeface="隶书" pitchFamily="49" charset="-122"/>
              </a:rPr>
              <a:t>第九章 压　强</a:t>
            </a:r>
            <a:endParaRPr lang="zh-CN" altLang="en-US" sz="5400" dirty="0">
              <a:solidFill>
                <a:schemeClr val="accent1"/>
              </a:solidFill>
              <a:latin typeface="隶书" pitchFamily="49" charset="-122"/>
              <a:ea typeface="隶书" pitchFamily="49" charset="-122"/>
            </a:endParaRPr>
          </a:p>
        </p:txBody>
      </p:sp>
      <p:sp>
        <p:nvSpPr>
          <p:cNvPr id="64" name="文本框 78"/>
          <p:cNvSpPr txBox="1"/>
          <p:nvPr/>
        </p:nvSpPr>
        <p:spPr>
          <a:xfrm>
            <a:off x="2635130" y="1845609"/>
            <a:ext cx="3785332" cy="577081"/>
          </a:xfrm>
          <a:prstGeom prst="rect">
            <a:avLst/>
          </a:prstGeom>
          <a:noFill/>
        </p:spPr>
        <p:txBody>
          <a:bodyPr wrap="none" lIns="68580" tIns="34290" rIns="68580" bIns="34290"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3300" dirty="0" smtClean="0">
                <a:solidFill>
                  <a:schemeClr val="accent1"/>
                </a:solidFill>
              </a:rPr>
              <a:t>第</a:t>
            </a:r>
            <a:r>
              <a:rPr lang="en-US" altLang="zh-CN" sz="3300" dirty="0" smtClean="0">
                <a:solidFill>
                  <a:schemeClr val="accent1"/>
                </a:solidFill>
              </a:rPr>
              <a:t>2</a:t>
            </a:r>
            <a:r>
              <a:rPr lang="zh-CN" altLang="en-US" sz="3300" dirty="0" smtClean="0">
                <a:solidFill>
                  <a:schemeClr val="accent1"/>
                </a:solidFill>
              </a:rPr>
              <a:t>节　液体的压强</a:t>
            </a:r>
          </a:p>
        </p:txBody>
      </p:sp>
      <p:pic>
        <p:nvPicPr>
          <p:cNvPr id="25" name="Picture 12" descr="clouds1.png"/>
          <p:cNvPicPr>
            <a:picLocks noChangeAspect="1"/>
          </p:cNvPicPr>
          <p:nvPr/>
        </p:nvPicPr>
        <p:blipFill>
          <a:blip r:embed="rId3" cstate="print"/>
          <a:stretch>
            <a:fillRect/>
          </a:stretch>
        </p:blipFill>
        <p:spPr>
          <a:xfrm>
            <a:off x="1821839" y="3102759"/>
            <a:ext cx="4771653" cy="827958"/>
          </a:xfrm>
          <a:prstGeom prst="rect">
            <a:avLst/>
          </a:prstGeom>
        </p:spPr>
      </p:pic>
      <p:pic>
        <p:nvPicPr>
          <p:cNvPr id="26" name="Picture 10" descr="field1.png"/>
          <p:cNvPicPr>
            <a:picLocks noChangeAspect="1"/>
          </p:cNvPicPr>
          <p:nvPr/>
        </p:nvPicPr>
        <p:blipFill>
          <a:blip r:embed="rId4" cstate="print"/>
          <a:stretch>
            <a:fillRect/>
          </a:stretch>
        </p:blipFill>
        <p:spPr>
          <a:xfrm>
            <a:off x="88457" y="3838045"/>
            <a:ext cx="8916747" cy="1354442"/>
          </a:xfrm>
          <a:prstGeom prst="rect">
            <a:avLst/>
          </a:prstGeom>
        </p:spPr>
      </p:pic>
      <p:pic>
        <p:nvPicPr>
          <p:cNvPr id="27" name="Picture 11" descr="server.png"/>
          <p:cNvPicPr>
            <a:picLocks noChangeAspect="1"/>
          </p:cNvPicPr>
          <p:nvPr/>
        </p:nvPicPr>
        <p:blipFill>
          <a:blip r:embed="rId5" cstate="print"/>
          <a:stretch>
            <a:fillRect/>
          </a:stretch>
        </p:blipFill>
        <p:spPr>
          <a:xfrm>
            <a:off x="2759528" y="3294761"/>
            <a:ext cx="3559629" cy="1954878"/>
          </a:xfrm>
          <a:prstGeom prst="rect">
            <a:avLst/>
          </a:prstGeom>
        </p:spPr>
      </p:pic>
    </p:spTree>
    <p:extLst>
      <p:ext uri="{BB962C8B-B14F-4D97-AF65-F5344CB8AC3E}">
        <p14:creationId xmlns:p14="http://schemas.microsoft.com/office/powerpoint/2010/main" xmlns="" val="4000769042"/>
      </p:ext>
    </p:extLst>
  </p:cSld>
  <p:clrMapOvr>
    <a:masterClrMapping/>
  </p:clrMapOvr>
  <mc:AlternateContent xmlns:mc="http://schemas.openxmlformats.org/markup-compatibility/2006">
    <mc:Choice xmlns:p14="http://schemas.microsoft.com/office/powerpoint/2010/main" xmlns="" Requires="p14">
      <p:transition spd="slow" p14:dur="1200">
        <p14:prism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ppt_x"/>
                                          </p:val>
                                        </p:tav>
                                        <p:tav tm="100000">
                                          <p:val>
                                            <p:strVal val="#ppt_x"/>
                                          </p:val>
                                        </p:tav>
                                      </p:tavLst>
                                    </p:anim>
                                    <p:anim calcmode="lin" valueType="num">
                                      <p:cBhvr additive="base">
                                        <p:cTn id="16" dur="500" fill="hold"/>
                                        <p:tgtEl>
                                          <p:spTgt spid="26"/>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9" presetClass="entr" presetSubtype="0" fill="hold" grpId="0" nodeType="afterEffect">
                                  <p:stCondLst>
                                    <p:cond delay="0"/>
                                  </p:stCondLst>
                                  <p:iterate type="lt">
                                    <p:tmPct val="0"/>
                                  </p:iterate>
                                  <p:childTnLst>
                                    <p:set>
                                      <p:cBhvr>
                                        <p:cTn id="19" dur="1" fill="hold">
                                          <p:stCondLst>
                                            <p:cond delay="0"/>
                                          </p:stCondLst>
                                        </p:cTn>
                                        <p:tgtEl>
                                          <p:spTgt spid="62"/>
                                        </p:tgtEl>
                                        <p:attrNameLst>
                                          <p:attrName>style.visibility</p:attrName>
                                        </p:attrNameLst>
                                      </p:cBhvr>
                                      <p:to>
                                        <p:strVal val="visible"/>
                                      </p:to>
                                    </p:set>
                                    <p:anim calcmode="lin" valueType="num">
                                      <p:cBhvr>
                                        <p:cTn id="20" dur="1000" fill="hold"/>
                                        <p:tgtEl>
                                          <p:spTgt spid="62"/>
                                        </p:tgtEl>
                                        <p:attrNameLst>
                                          <p:attrName>ppt_x</p:attrName>
                                        </p:attrNameLst>
                                      </p:cBhvr>
                                      <p:tavLst>
                                        <p:tav tm="0">
                                          <p:val>
                                            <p:strVal val="#ppt_x-.2"/>
                                          </p:val>
                                        </p:tav>
                                        <p:tav tm="100000">
                                          <p:val>
                                            <p:strVal val="#ppt_x"/>
                                          </p:val>
                                        </p:tav>
                                      </p:tavLst>
                                    </p:anim>
                                    <p:anim calcmode="lin" valueType="num">
                                      <p:cBhvr>
                                        <p:cTn id="21" dur="1000" fill="hold"/>
                                        <p:tgtEl>
                                          <p:spTgt spid="62"/>
                                        </p:tgtEl>
                                        <p:attrNameLst>
                                          <p:attrName>ppt_y</p:attrName>
                                        </p:attrNameLst>
                                      </p:cBhvr>
                                      <p:tavLst>
                                        <p:tav tm="0">
                                          <p:val>
                                            <p:strVal val="#ppt_y"/>
                                          </p:val>
                                        </p:tav>
                                        <p:tav tm="100000">
                                          <p:val>
                                            <p:strVal val="#ppt_y"/>
                                          </p:val>
                                        </p:tav>
                                      </p:tavLst>
                                    </p:anim>
                                    <p:animEffect transition="in" filter="wipe(right)" prLst="gradientSize: 0.1">
                                      <p:cBhvr>
                                        <p:cTn id="22" dur="1000"/>
                                        <p:tgtEl>
                                          <p:spTgt spid="62"/>
                                        </p:tgtEl>
                                      </p:cBhvr>
                                    </p:animEffect>
                                  </p:childTnLst>
                                </p:cTn>
                              </p:par>
                              <p:par>
                                <p:cTn id="23" presetID="29" presetClass="entr" presetSubtype="0" fill="hold" grpId="0" nodeType="withEffect">
                                  <p:stCondLst>
                                    <p:cond delay="0"/>
                                  </p:stCondLst>
                                  <p:iterate type="lt">
                                    <p:tmPct val="0"/>
                                  </p:iterate>
                                  <p:childTnLst>
                                    <p:set>
                                      <p:cBhvr>
                                        <p:cTn id="24" dur="1" fill="hold">
                                          <p:stCondLst>
                                            <p:cond delay="0"/>
                                          </p:stCondLst>
                                        </p:cTn>
                                        <p:tgtEl>
                                          <p:spTgt spid="64"/>
                                        </p:tgtEl>
                                        <p:attrNameLst>
                                          <p:attrName>style.visibility</p:attrName>
                                        </p:attrNameLst>
                                      </p:cBhvr>
                                      <p:to>
                                        <p:strVal val="visible"/>
                                      </p:to>
                                    </p:set>
                                    <p:anim calcmode="lin" valueType="num">
                                      <p:cBhvr>
                                        <p:cTn id="25" dur="1000" fill="hold"/>
                                        <p:tgtEl>
                                          <p:spTgt spid="64"/>
                                        </p:tgtEl>
                                        <p:attrNameLst>
                                          <p:attrName>ppt_x</p:attrName>
                                        </p:attrNameLst>
                                      </p:cBhvr>
                                      <p:tavLst>
                                        <p:tav tm="0">
                                          <p:val>
                                            <p:strVal val="#ppt_x-.2"/>
                                          </p:val>
                                        </p:tav>
                                        <p:tav tm="100000">
                                          <p:val>
                                            <p:strVal val="#ppt_x"/>
                                          </p:val>
                                        </p:tav>
                                      </p:tavLst>
                                    </p:anim>
                                    <p:anim calcmode="lin" valueType="num">
                                      <p:cBhvr>
                                        <p:cTn id="26" dur="1000" fill="hold"/>
                                        <p:tgtEl>
                                          <p:spTgt spid="64"/>
                                        </p:tgtEl>
                                        <p:attrNameLst>
                                          <p:attrName>ppt_y</p:attrName>
                                        </p:attrNameLst>
                                      </p:cBhvr>
                                      <p:tavLst>
                                        <p:tav tm="0">
                                          <p:val>
                                            <p:strVal val="#ppt_y"/>
                                          </p:val>
                                        </p:tav>
                                        <p:tav tm="100000">
                                          <p:val>
                                            <p:strVal val="#ppt_y"/>
                                          </p:val>
                                        </p:tav>
                                      </p:tavLst>
                                    </p:anim>
                                    <p:animEffect transition="in" filter="wipe(right)" prLst="gradientSize: 0.1">
                                      <p:cBhvr>
                                        <p:cTn id="27" dur="10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2" cstate="print"/>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3" cstate="print"/>
          <a:srcRect t="65517"/>
          <a:stretch>
            <a:fillRect/>
          </a:stretch>
        </p:blipFill>
        <p:spPr>
          <a:xfrm>
            <a:off x="3967844" y="4653643"/>
            <a:ext cx="1894113" cy="489857"/>
          </a:xfrm>
          <a:prstGeom prst="rect">
            <a:avLst/>
          </a:prstGeom>
        </p:spPr>
      </p:pic>
      <p:pic>
        <p:nvPicPr>
          <p:cNvPr id="16" name="图片 15" descr="图片5.png"/>
          <p:cNvPicPr>
            <a:picLocks noChangeAspect="1"/>
          </p:cNvPicPr>
          <p:nvPr/>
        </p:nvPicPr>
        <p:blipFill>
          <a:blip r:embed="rId4" cstate="print"/>
          <a:stretch>
            <a:fillRect/>
          </a:stretch>
        </p:blipFill>
        <p:spPr>
          <a:xfrm>
            <a:off x="450539" y="1107431"/>
            <a:ext cx="1193705" cy="506421"/>
          </a:xfrm>
          <a:prstGeom prst="rect">
            <a:avLst/>
          </a:prstGeom>
        </p:spPr>
      </p:pic>
      <p:grpSp>
        <p:nvGrpSpPr>
          <p:cNvPr id="2" name="组合 18"/>
          <p:cNvGrpSpPr/>
          <p:nvPr/>
        </p:nvGrpSpPr>
        <p:grpSpPr>
          <a:xfrm>
            <a:off x="253094" y="0"/>
            <a:ext cx="3781578" cy="81855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3703578"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液体压强的特点</a:t>
            </a:r>
          </a:p>
        </p:txBody>
      </p:sp>
      <p:sp>
        <p:nvSpPr>
          <p:cNvPr id="14" name="矩形 13"/>
          <p:cNvSpPr/>
          <p:nvPr/>
        </p:nvSpPr>
        <p:spPr>
          <a:xfrm>
            <a:off x="2064470" y="2309890"/>
            <a:ext cx="4911365" cy="992579"/>
          </a:xfrm>
          <a:prstGeom prst="rect">
            <a:avLst/>
          </a:prstGeom>
        </p:spPr>
        <p:txBody>
          <a:bodyPr wrap="square" lIns="68580" tIns="34290" rIns="68580" bIns="34290">
            <a:spAutoFit/>
          </a:bodyPr>
          <a:lstStyle/>
          <a:p>
            <a:pPr>
              <a:lnSpc>
                <a:spcPct val="150000"/>
              </a:lnSpc>
            </a:pPr>
            <a:r>
              <a:rPr lang="zh-CN" altLang="en-US" sz="2000" dirty="0" smtClean="0">
                <a:latin typeface="微软雅黑" pitchFamily="34" charset="-122"/>
                <a:ea typeface="微软雅黑" pitchFamily="34" charset="-122"/>
              </a:rPr>
              <a:t>液体压强产生的原因</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液体受到重力作用</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且具有流动性</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故对容器底和侧壁都有压强</a:t>
            </a:r>
            <a:r>
              <a:rPr lang="en-US" altLang="zh-CN" sz="2000" dirty="0" smtClean="0">
                <a:latin typeface="微软雅黑" pitchFamily="34" charset="-122"/>
                <a:ea typeface="微软雅黑" pitchFamily="34" charset="-122"/>
              </a:rPr>
              <a:t>.</a:t>
            </a:r>
            <a:endParaRPr lang="zh-CN" altLang="en-US" sz="2000" dirty="0" smtClean="0">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5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2" cstate="print"/>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3" cstate="print"/>
          <a:srcRect t="65517"/>
          <a:stretch>
            <a:fillRect/>
          </a:stretch>
        </p:blipFill>
        <p:spPr>
          <a:xfrm>
            <a:off x="3967844" y="4653643"/>
            <a:ext cx="1894113" cy="489857"/>
          </a:xfrm>
          <a:prstGeom prst="rect">
            <a:avLst/>
          </a:prstGeom>
        </p:spPr>
      </p:pic>
      <p:pic>
        <p:nvPicPr>
          <p:cNvPr id="16" name="图片 15" descr="图片5.png"/>
          <p:cNvPicPr>
            <a:picLocks noChangeAspect="1"/>
          </p:cNvPicPr>
          <p:nvPr/>
        </p:nvPicPr>
        <p:blipFill>
          <a:blip r:embed="rId4" cstate="print"/>
          <a:stretch>
            <a:fillRect/>
          </a:stretch>
        </p:blipFill>
        <p:spPr>
          <a:xfrm>
            <a:off x="471120" y="1116163"/>
            <a:ext cx="1152543" cy="488957"/>
          </a:xfrm>
          <a:prstGeom prst="rect">
            <a:avLst/>
          </a:prstGeom>
        </p:spPr>
      </p:pic>
      <p:grpSp>
        <p:nvGrpSpPr>
          <p:cNvPr id="2" name="组合 18"/>
          <p:cNvGrpSpPr/>
          <p:nvPr/>
        </p:nvGrpSpPr>
        <p:grpSpPr>
          <a:xfrm>
            <a:off x="253093" y="0"/>
            <a:ext cx="3696738" cy="81855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3703578"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液体压强的特点</a:t>
            </a:r>
          </a:p>
        </p:txBody>
      </p:sp>
      <p:sp>
        <p:nvSpPr>
          <p:cNvPr id="14" name="矩形 13"/>
          <p:cNvSpPr/>
          <p:nvPr/>
        </p:nvSpPr>
        <p:spPr>
          <a:xfrm>
            <a:off x="1725108" y="3657923"/>
            <a:ext cx="5458118" cy="939873"/>
          </a:xfrm>
          <a:prstGeom prst="rect">
            <a:avLst/>
          </a:prstGeom>
        </p:spPr>
        <p:txBody>
          <a:bodyPr wrap="square" lIns="68580" tIns="34290" rIns="68580" bIns="34290">
            <a:spAutoFit/>
          </a:bodyPr>
          <a:lstStyle/>
          <a:p>
            <a:pPr algn="just">
              <a:lnSpc>
                <a:spcPct val="150000"/>
              </a:lnSpc>
            </a:pPr>
            <a:r>
              <a:rPr lang="zh-CN" altLang="en-US" sz="2000" dirty="0" smtClean="0">
                <a:latin typeface="微软雅黑" pitchFamily="34" charset="-122"/>
                <a:ea typeface="微软雅黑" pitchFamily="34" charset="-122"/>
              </a:rPr>
              <a:t>“泺水发源天下无</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平地涌出白玉壶”</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泉水自地下喷涌而出</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说明液体内部向上也有压强</a:t>
            </a:r>
            <a:r>
              <a:rPr lang="en-US" altLang="zh-CN" sz="2000" dirty="0" smtClean="0">
                <a:latin typeface="微软雅黑" pitchFamily="34" charset="-122"/>
                <a:ea typeface="微软雅黑" pitchFamily="34" charset="-122"/>
              </a:rPr>
              <a:t>.</a:t>
            </a:r>
          </a:p>
        </p:txBody>
      </p:sp>
      <p:pic>
        <p:nvPicPr>
          <p:cNvPr id="12" name="cc355.jpg" descr="id:2147509721;FounderCES"/>
          <p:cNvPicPr/>
          <p:nvPr/>
        </p:nvPicPr>
        <p:blipFill>
          <a:blip r:embed="rId5" cstate="print"/>
          <a:stretch>
            <a:fillRect/>
          </a:stretch>
        </p:blipFill>
        <p:spPr>
          <a:xfrm>
            <a:off x="3070294" y="1706631"/>
            <a:ext cx="2670629" cy="177707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5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par>
                                <p:cTn id="34" presetID="12" presetClass="entr" presetSubtype="4" fill="hold"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slide(fromBottom)">
                                      <p:cBhvr>
                                        <p:cTn id="3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2" y="0"/>
            <a:ext cx="3900927" cy="81855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2" cstate="print"/>
          <a:stretch>
            <a:fillRect/>
          </a:stretch>
        </p:blipFill>
        <p:spPr>
          <a:xfrm>
            <a:off x="519234" y="1123470"/>
            <a:ext cx="1206972" cy="512049"/>
          </a:xfrm>
          <a:prstGeom prst="rect">
            <a:avLst/>
          </a:prstGeom>
        </p:spPr>
      </p:pic>
      <p:pic>
        <p:nvPicPr>
          <p:cNvPr id="21" name="图片 20" descr="book3.png"/>
          <p:cNvPicPr>
            <a:picLocks noChangeAspect="1"/>
          </p:cNvPicPr>
          <p:nvPr/>
        </p:nvPicPr>
        <p:blipFill>
          <a:blip r:embed="rId3" cstate="print"/>
          <a:stretch>
            <a:fillRect/>
          </a:stretch>
        </p:blipFill>
        <p:spPr>
          <a:xfrm>
            <a:off x="7968343" y="3990228"/>
            <a:ext cx="971550" cy="971550"/>
          </a:xfrm>
          <a:prstGeom prst="rect">
            <a:avLst/>
          </a:prstGeom>
        </p:spPr>
      </p:pic>
      <p:sp>
        <p:nvSpPr>
          <p:cNvPr id="9" name="矩形 8"/>
          <p:cNvSpPr/>
          <p:nvPr/>
        </p:nvSpPr>
        <p:spPr>
          <a:xfrm>
            <a:off x="307017" y="348923"/>
            <a:ext cx="3703578"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液体压强的特点</a:t>
            </a:r>
          </a:p>
        </p:txBody>
      </p:sp>
      <p:sp>
        <p:nvSpPr>
          <p:cNvPr id="11" name="矩形 10"/>
          <p:cNvSpPr/>
          <p:nvPr/>
        </p:nvSpPr>
        <p:spPr>
          <a:xfrm>
            <a:off x="2092751" y="3679134"/>
            <a:ext cx="4534293" cy="992579"/>
          </a:xfrm>
          <a:prstGeom prst="rect">
            <a:avLst/>
          </a:prstGeom>
        </p:spPr>
        <p:txBody>
          <a:bodyPr wrap="square" lIns="68580" tIns="34290" rIns="68580" bIns="34290">
            <a:spAutoFit/>
          </a:bodyPr>
          <a:lstStyle/>
          <a:p>
            <a:pPr algn="just">
              <a:lnSpc>
                <a:spcPct val="150000"/>
              </a:lnSpc>
            </a:pPr>
            <a:r>
              <a:rPr lang="zh-CN" altLang="en-US" sz="2000" dirty="0" smtClean="0">
                <a:latin typeface="微软雅黑" pitchFamily="34" charset="-122"/>
                <a:ea typeface="微软雅黑" pitchFamily="34" charset="-122"/>
              </a:rPr>
              <a:t>液体的压强随着深度的增加而增大</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所以拦河坝设计成“上窄下宽”的形状</a:t>
            </a:r>
            <a:r>
              <a:rPr lang="en-US" altLang="zh-CN" sz="2000" dirty="0" smtClean="0">
                <a:latin typeface="微软雅黑" pitchFamily="34" charset="-122"/>
                <a:ea typeface="微软雅黑" pitchFamily="34" charset="-122"/>
              </a:rPr>
              <a:t>.</a:t>
            </a:r>
          </a:p>
        </p:txBody>
      </p:sp>
      <p:pic>
        <p:nvPicPr>
          <p:cNvPr id="12" name="cc357.jpg" descr="id:2147509735;FounderCES"/>
          <p:cNvPicPr/>
          <p:nvPr/>
        </p:nvPicPr>
        <p:blipFill>
          <a:blip r:embed="rId4" cstate="print"/>
          <a:stretch>
            <a:fillRect/>
          </a:stretch>
        </p:blipFill>
        <p:spPr>
          <a:xfrm>
            <a:off x="2712077" y="1727830"/>
            <a:ext cx="3208942" cy="178836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par>
                                <p:cTn id="18" presetID="12" presetClass="entr" presetSubtype="4" fill="hold"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slide(fromBottom)">
                                      <p:cBhvr>
                                        <p:cTn id="20" dur="500"/>
                                        <p:tgtEl>
                                          <p:spTgt spid="12"/>
                                        </p:tgtEl>
                                      </p:cBhvr>
                                    </p:animEffect>
                                  </p:childTnLst>
                                </p:cTn>
                              </p:par>
                            </p:childTnLst>
                          </p:cTn>
                        </p:par>
                        <p:par>
                          <p:cTn id="21" fill="hold">
                            <p:stCondLst>
                              <p:cond delay="500"/>
                            </p:stCondLst>
                            <p:childTnLst>
                              <p:par>
                                <p:cTn id="22" presetID="12" presetClass="entr" presetSubtype="4"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slide(fromBottom)">
                                      <p:cBhvr>
                                        <p:cTn id="2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2" y="0"/>
            <a:ext cx="3816085" cy="81855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2" cstate="print"/>
          <a:stretch>
            <a:fillRect/>
          </a:stretch>
        </p:blipFill>
        <p:spPr>
          <a:xfrm>
            <a:off x="510662" y="1021202"/>
            <a:ext cx="1224117" cy="528051"/>
          </a:xfrm>
          <a:prstGeom prst="rect">
            <a:avLst/>
          </a:prstGeom>
        </p:spPr>
      </p:pic>
      <p:pic>
        <p:nvPicPr>
          <p:cNvPr id="21" name="图片 20" descr="book3.png"/>
          <p:cNvPicPr>
            <a:picLocks noChangeAspect="1"/>
          </p:cNvPicPr>
          <p:nvPr/>
        </p:nvPicPr>
        <p:blipFill>
          <a:blip r:embed="rId3" cstate="print"/>
          <a:stretch>
            <a:fillRect/>
          </a:stretch>
        </p:blipFill>
        <p:spPr>
          <a:xfrm>
            <a:off x="7968343" y="3990228"/>
            <a:ext cx="971550" cy="971550"/>
          </a:xfrm>
          <a:prstGeom prst="rect">
            <a:avLst/>
          </a:prstGeom>
        </p:spPr>
      </p:pic>
      <p:sp>
        <p:nvSpPr>
          <p:cNvPr id="9" name="矩形 8"/>
          <p:cNvSpPr/>
          <p:nvPr/>
        </p:nvSpPr>
        <p:spPr>
          <a:xfrm>
            <a:off x="307017" y="348923"/>
            <a:ext cx="3703578"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液体压强的特点</a:t>
            </a:r>
          </a:p>
        </p:txBody>
      </p:sp>
      <p:sp>
        <p:nvSpPr>
          <p:cNvPr id="11" name="矩形 10"/>
          <p:cNvSpPr/>
          <p:nvPr/>
        </p:nvSpPr>
        <p:spPr>
          <a:xfrm>
            <a:off x="3327664" y="1756066"/>
            <a:ext cx="2535810" cy="2377574"/>
          </a:xfrm>
          <a:prstGeom prst="rect">
            <a:avLst/>
          </a:prstGeom>
        </p:spPr>
        <p:txBody>
          <a:bodyPr wrap="square" lIns="68580" tIns="34290" rIns="68580" bIns="34290">
            <a:spAutoFit/>
          </a:bodyPr>
          <a:lstStyle/>
          <a:p>
            <a:pPr>
              <a:lnSpc>
                <a:spcPct val="150000"/>
              </a:lnSpc>
            </a:pPr>
            <a:r>
              <a:rPr lang="zh-CN" altLang="en-US" sz="2000" dirty="0" smtClean="0">
                <a:latin typeface="微软雅黑" pitchFamily="34" charset="-122"/>
                <a:ea typeface="微软雅黑" pitchFamily="34" charset="-122"/>
              </a:rPr>
              <a:t>液体内部压强规律</a:t>
            </a:r>
            <a:r>
              <a:rPr lang="en-US" altLang="zh-CN" sz="2000" dirty="0" smtClean="0">
                <a:latin typeface="微软雅黑" pitchFamily="34" charset="-122"/>
                <a:ea typeface="微软雅黑" pitchFamily="34" charset="-122"/>
              </a:rPr>
              <a:t>:</a:t>
            </a:r>
          </a:p>
          <a:p>
            <a:pPr>
              <a:lnSpc>
                <a:spcPct val="150000"/>
              </a:lnSpc>
            </a:pPr>
            <a:r>
              <a:rPr lang="zh-CN" altLang="en-US" sz="2000" dirty="0" smtClean="0">
                <a:latin typeface="微软雅黑" pitchFamily="34" charset="-122"/>
                <a:ea typeface="微软雅黑" pitchFamily="34" charset="-122"/>
              </a:rPr>
              <a:t>液内各方有压强</a:t>
            </a:r>
            <a:r>
              <a:rPr lang="en-US" altLang="zh-CN" sz="2000" dirty="0" smtClean="0">
                <a:latin typeface="微软雅黑" pitchFamily="34" charset="-122"/>
                <a:ea typeface="微软雅黑" pitchFamily="34" charset="-122"/>
              </a:rPr>
              <a:t>,</a:t>
            </a:r>
          </a:p>
          <a:p>
            <a:pPr>
              <a:lnSpc>
                <a:spcPct val="150000"/>
              </a:lnSpc>
            </a:pPr>
            <a:r>
              <a:rPr lang="zh-CN" altLang="en-US" sz="2000" dirty="0" smtClean="0">
                <a:latin typeface="微软雅黑" pitchFamily="34" charset="-122"/>
                <a:ea typeface="微软雅黑" pitchFamily="34" charset="-122"/>
              </a:rPr>
              <a:t>无论对底或壁上</a:t>
            </a:r>
            <a:r>
              <a:rPr lang="en-US" altLang="zh-CN" sz="2000" dirty="0" smtClean="0">
                <a:latin typeface="微软雅黑" pitchFamily="34" charset="-122"/>
                <a:ea typeface="微软雅黑" pitchFamily="34" charset="-122"/>
              </a:rPr>
              <a:t>,</a:t>
            </a:r>
          </a:p>
          <a:p>
            <a:pPr>
              <a:lnSpc>
                <a:spcPct val="150000"/>
              </a:lnSpc>
            </a:pPr>
            <a:r>
              <a:rPr lang="zh-CN" altLang="en-US" sz="2000" dirty="0" smtClean="0">
                <a:latin typeface="微软雅黑" pitchFamily="34" charset="-122"/>
                <a:ea typeface="微软雅黑" pitchFamily="34" charset="-122"/>
              </a:rPr>
              <a:t>同深各向等压强</a:t>
            </a:r>
            <a:r>
              <a:rPr lang="en-US" altLang="zh-CN" sz="2000" dirty="0" smtClean="0">
                <a:latin typeface="微软雅黑" pitchFamily="34" charset="-122"/>
                <a:ea typeface="微软雅黑" pitchFamily="34" charset="-122"/>
              </a:rPr>
              <a:t>,</a:t>
            </a:r>
          </a:p>
          <a:p>
            <a:pPr>
              <a:lnSpc>
                <a:spcPct val="150000"/>
              </a:lnSpc>
            </a:pPr>
            <a:r>
              <a:rPr lang="zh-CN" altLang="en-US" sz="2000" dirty="0" smtClean="0">
                <a:latin typeface="微软雅黑" pitchFamily="34" charset="-122"/>
                <a:ea typeface="微软雅黑" pitchFamily="34" charset="-122"/>
              </a:rPr>
              <a:t>密度深度有影响</a:t>
            </a:r>
            <a:r>
              <a:rPr lang="en-US" altLang="zh-CN" sz="2000" dirty="0" smtClean="0">
                <a:latin typeface="微软雅黑" pitchFamily="34" charset="-122"/>
                <a:ea typeface="微软雅黑" pitchFamily="3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slide(fromBottom)">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2" y="0"/>
            <a:ext cx="4004622" cy="81855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2" cstate="print"/>
          <a:stretch>
            <a:fillRect/>
          </a:stretch>
        </p:blipFill>
        <p:spPr>
          <a:xfrm>
            <a:off x="519234" y="1115470"/>
            <a:ext cx="1206972" cy="528051"/>
          </a:xfrm>
          <a:prstGeom prst="rect">
            <a:avLst/>
          </a:prstGeom>
        </p:spPr>
      </p:pic>
      <p:pic>
        <p:nvPicPr>
          <p:cNvPr id="21" name="图片 20" descr="book3.png"/>
          <p:cNvPicPr>
            <a:picLocks noChangeAspect="1"/>
          </p:cNvPicPr>
          <p:nvPr/>
        </p:nvPicPr>
        <p:blipFill>
          <a:blip r:embed="rId3" cstate="print"/>
          <a:stretch>
            <a:fillRect/>
          </a:stretch>
        </p:blipFill>
        <p:spPr>
          <a:xfrm>
            <a:off x="7968343" y="3990228"/>
            <a:ext cx="971550" cy="971550"/>
          </a:xfrm>
          <a:prstGeom prst="rect">
            <a:avLst/>
          </a:prstGeom>
        </p:spPr>
      </p:pic>
      <p:sp>
        <p:nvSpPr>
          <p:cNvPr id="9" name="矩形 8"/>
          <p:cNvSpPr/>
          <p:nvPr/>
        </p:nvSpPr>
        <p:spPr>
          <a:xfrm>
            <a:off x="307017" y="348923"/>
            <a:ext cx="3703578"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液体压强的特点</a:t>
            </a:r>
          </a:p>
        </p:txBody>
      </p:sp>
      <p:sp>
        <p:nvSpPr>
          <p:cNvPr id="11" name="矩形 10"/>
          <p:cNvSpPr/>
          <p:nvPr/>
        </p:nvSpPr>
        <p:spPr>
          <a:xfrm>
            <a:off x="1074653" y="1982309"/>
            <a:ext cx="6796727" cy="2377574"/>
          </a:xfrm>
          <a:prstGeom prst="rect">
            <a:avLst/>
          </a:prstGeom>
        </p:spPr>
        <p:txBody>
          <a:bodyPr wrap="square" lIns="68580" tIns="34290" rIns="68580" bIns="34290">
            <a:spAutoFit/>
          </a:bodyPr>
          <a:lstStyle/>
          <a:p>
            <a:pPr algn="just">
              <a:lnSpc>
                <a:spcPct val="150000"/>
              </a:lnSpc>
            </a:pPr>
            <a:r>
              <a:rPr lang="zh-CN" altLang="en-US" sz="2000" dirty="0" smtClean="0">
                <a:latin typeface="微软雅黑" pitchFamily="34" charset="-122"/>
                <a:ea typeface="微软雅黑" pitchFamily="34" charset="-122"/>
              </a:rPr>
              <a:t>转换法和控制变量法探究液体压强大小跟哪些因素有关</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在探究液体压强的大小时</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由于液体压强的大小不易测量或是不能直接观测到它的大小</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我们用“转换法”来测量</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通过液体压强计中两玻璃管液面的高度差的大小来比较液体压强的大小</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将抽象的东西变成了直观且形象的东西</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使问题简化了</a:t>
            </a:r>
            <a:r>
              <a:rPr lang="en-US" altLang="zh-CN" sz="2000" dirty="0" smtClean="0">
                <a:latin typeface="微软雅黑" pitchFamily="34" charset="-122"/>
                <a:ea typeface="微软雅黑" pitchFamily="3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slide(fromBottom)">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TextBox 61"/>
          <p:cNvSpPr txBox="1"/>
          <p:nvPr/>
        </p:nvSpPr>
        <p:spPr>
          <a:xfrm>
            <a:off x="2281286" y="515090"/>
            <a:ext cx="4675695" cy="900246"/>
          </a:xfrm>
          <a:prstGeom prst="rect">
            <a:avLst/>
          </a:prstGeom>
          <a:noFill/>
        </p:spPr>
        <p:txBody>
          <a:bodyPr wrap="square" lIns="68580" tIns="34290" rIns="68580" bIns="34290" rtlCol="0">
            <a:spAutoFit/>
          </a:bodyPr>
          <a:lstStyle>
            <a:defPPr>
              <a:defRPr lang="zh-CN"/>
            </a:defPPr>
            <a:lvl1pPr>
              <a:defRPr sz="19900" b="1">
                <a:solidFill>
                  <a:srgbClr val="5FCACB"/>
                </a:solidFill>
              </a:defRPr>
            </a:lvl1pPr>
          </a:lstStyle>
          <a:p>
            <a:r>
              <a:rPr lang="zh-CN" altLang="en-US" sz="5400" dirty="0" smtClean="0">
                <a:solidFill>
                  <a:schemeClr val="accent1"/>
                </a:solidFill>
                <a:latin typeface="隶书" pitchFamily="49" charset="-122"/>
                <a:ea typeface="隶书" pitchFamily="49" charset="-122"/>
              </a:rPr>
              <a:t>第九章 压　强</a:t>
            </a:r>
            <a:endParaRPr lang="zh-CN" altLang="en-US" sz="5400" dirty="0">
              <a:solidFill>
                <a:schemeClr val="accent1"/>
              </a:solidFill>
              <a:latin typeface="隶书" pitchFamily="49" charset="-122"/>
              <a:ea typeface="隶书" pitchFamily="49" charset="-122"/>
            </a:endParaRPr>
          </a:p>
        </p:txBody>
      </p:sp>
      <p:sp>
        <p:nvSpPr>
          <p:cNvPr id="64" name="文本框 78"/>
          <p:cNvSpPr txBox="1"/>
          <p:nvPr/>
        </p:nvSpPr>
        <p:spPr>
          <a:xfrm>
            <a:off x="3106470" y="1855035"/>
            <a:ext cx="2938946" cy="577081"/>
          </a:xfrm>
          <a:prstGeom prst="rect">
            <a:avLst/>
          </a:prstGeom>
          <a:noFill/>
        </p:spPr>
        <p:txBody>
          <a:bodyPr wrap="none" lIns="68580" tIns="34290" rIns="68580" bIns="34290"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3300" dirty="0" smtClean="0">
                <a:solidFill>
                  <a:schemeClr val="accent1"/>
                </a:solidFill>
              </a:rPr>
              <a:t>第</a:t>
            </a:r>
            <a:r>
              <a:rPr lang="en-US" altLang="zh-CN" sz="3300" dirty="0" smtClean="0">
                <a:solidFill>
                  <a:schemeClr val="accent1"/>
                </a:solidFill>
              </a:rPr>
              <a:t>1</a:t>
            </a:r>
            <a:r>
              <a:rPr lang="zh-CN" altLang="en-US" sz="3300" dirty="0" smtClean="0">
                <a:solidFill>
                  <a:schemeClr val="accent1"/>
                </a:solidFill>
              </a:rPr>
              <a:t>节　压　强</a:t>
            </a:r>
          </a:p>
        </p:txBody>
      </p:sp>
      <p:pic>
        <p:nvPicPr>
          <p:cNvPr id="25" name="Picture 12" descr="clouds1.png"/>
          <p:cNvPicPr>
            <a:picLocks noChangeAspect="1"/>
          </p:cNvPicPr>
          <p:nvPr/>
        </p:nvPicPr>
        <p:blipFill>
          <a:blip r:embed="rId3" cstate="print"/>
          <a:stretch>
            <a:fillRect/>
          </a:stretch>
        </p:blipFill>
        <p:spPr>
          <a:xfrm>
            <a:off x="1821839" y="3102759"/>
            <a:ext cx="4771653" cy="827958"/>
          </a:xfrm>
          <a:prstGeom prst="rect">
            <a:avLst/>
          </a:prstGeom>
        </p:spPr>
      </p:pic>
      <p:pic>
        <p:nvPicPr>
          <p:cNvPr id="26" name="Picture 10" descr="field1.png"/>
          <p:cNvPicPr>
            <a:picLocks noChangeAspect="1"/>
          </p:cNvPicPr>
          <p:nvPr/>
        </p:nvPicPr>
        <p:blipFill>
          <a:blip r:embed="rId4" cstate="print"/>
          <a:stretch>
            <a:fillRect/>
          </a:stretch>
        </p:blipFill>
        <p:spPr>
          <a:xfrm>
            <a:off x="88457" y="3838045"/>
            <a:ext cx="8916747" cy="1354442"/>
          </a:xfrm>
          <a:prstGeom prst="rect">
            <a:avLst/>
          </a:prstGeom>
        </p:spPr>
      </p:pic>
      <p:pic>
        <p:nvPicPr>
          <p:cNvPr id="27" name="Picture 11" descr="server.png"/>
          <p:cNvPicPr>
            <a:picLocks noChangeAspect="1"/>
          </p:cNvPicPr>
          <p:nvPr/>
        </p:nvPicPr>
        <p:blipFill>
          <a:blip r:embed="rId5" cstate="print"/>
          <a:stretch>
            <a:fillRect/>
          </a:stretch>
        </p:blipFill>
        <p:spPr>
          <a:xfrm>
            <a:off x="2759528" y="3294761"/>
            <a:ext cx="3559629" cy="1954878"/>
          </a:xfrm>
          <a:prstGeom prst="rect">
            <a:avLst/>
          </a:prstGeom>
        </p:spPr>
      </p:pic>
    </p:spTree>
    <p:extLst>
      <p:ext uri="{BB962C8B-B14F-4D97-AF65-F5344CB8AC3E}">
        <p14:creationId xmlns:p14="http://schemas.microsoft.com/office/powerpoint/2010/main" xmlns="" val="4000769042"/>
      </p:ext>
    </p:extLst>
  </p:cSld>
  <p:clrMapOvr>
    <a:masterClrMapping/>
  </p:clrMapOvr>
  <mc:AlternateContent xmlns:mc="http://schemas.openxmlformats.org/markup-compatibility/2006">
    <mc:Choice xmlns:p14="http://schemas.microsoft.com/office/powerpoint/2010/main" xmlns="" Requires="p14">
      <p:transition spd="slow" p14:dur="1200">
        <p14:prism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ppt_x"/>
                                          </p:val>
                                        </p:tav>
                                        <p:tav tm="100000">
                                          <p:val>
                                            <p:strVal val="#ppt_x"/>
                                          </p:val>
                                        </p:tav>
                                      </p:tavLst>
                                    </p:anim>
                                    <p:anim calcmode="lin" valueType="num">
                                      <p:cBhvr additive="base">
                                        <p:cTn id="16" dur="500" fill="hold"/>
                                        <p:tgtEl>
                                          <p:spTgt spid="26"/>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9" presetClass="entr" presetSubtype="0" fill="hold" grpId="0" nodeType="afterEffect">
                                  <p:stCondLst>
                                    <p:cond delay="0"/>
                                  </p:stCondLst>
                                  <p:iterate type="lt">
                                    <p:tmPct val="0"/>
                                  </p:iterate>
                                  <p:childTnLst>
                                    <p:set>
                                      <p:cBhvr>
                                        <p:cTn id="19" dur="1" fill="hold">
                                          <p:stCondLst>
                                            <p:cond delay="0"/>
                                          </p:stCondLst>
                                        </p:cTn>
                                        <p:tgtEl>
                                          <p:spTgt spid="62"/>
                                        </p:tgtEl>
                                        <p:attrNameLst>
                                          <p:attrName>style.visibility</p:attrName>
                                        </p:attrNameLst>
                                      </p:cBhvr>
                                      <p:to>
                                        <p:strVal val="visible"/>
                                      </p:to>
                                    </p:set>
                                    <p:anim calcmode="lin" valueType="num">
                                      <p:cBhvr>
                                        <p:cTn id="20" dur="1000" fill="hold"/>
                                        <p:tgtEl>
                                          <p:spTgt spid="62"/>
                                        </p:tgtEl>
                                        <p:attrNameLst>
                                          <p:attrName>ppt_x</p:attrName>
                                        </p:attrNameLst>
                                      </p:cBhvr>
                                      <p:tavLst>
                                        <p:tav tm="0">
                                          <p:val>
                                            <p:strVal val="#ppt_x-.2"/>
                                          </p:val>
                                        </p:tav>
                                        <p:tav tm="100000">
                                          <p:val>
                                            <p:strVal val="#ppt_x"/>
                                          </p:val>
                                        </p:tav>
                                      </p:tavLst>
                                    </p:anim>
                                    <p:anim calcmode="lin" valueType="num">
                                      <p:cBhvr>
                                        <p:cTn id="21" dur="1000" fill="hold"/>
                                        <p:tgtEl>
                                          <p:spTgt spid="62"/>
                                        </p:tgtEl>
                                        <p:attrNameLst>
                                          <p:attrName>ppt_y</p:attrName>
                                        </p:attrNameLst>
                                      </p:cBhvr>
                                      <p:tavLst>
                                        <p:tav tm="0">
                                          <p:val>
                                            <p:strVal val="#ppt_y"/>
                                          </p:val>
                                        </p:tav>
                                        <p:tav tm="100000">
                                          <p:val>
                                            <p:strVal val="#ppt_y"/>
                                          </p:val>
                                        </p:tav>
                                      </p:tavLst>
                                    </p:anim>
                                    <p:animEffect transition="in" filter="wipe(right)" prLst="gradientSize: 0.1">
                                      <p:cBhvr>
                                        <p:cTn id="22" dur="1000"/>
                                        <p:tgtEl>
                                          <p:spTgt spid="62"/>
                                        </p:tgtEl>
                                      </p:cBhvr>
                                    </p:animEffect>
                                  </p:childTnLst>
                                </p:cTn>
                              </p:par>
                              <p:par>
                                <p:cTn id="23" presetID="29" presetClass="entr" presetSubtype="0" fill="hold" grpId="0" nodeType="withEffect">
                                  <p:stCondLst>
                                    <p:cond delay="0"/>
                                  </p:stCondLst>
                                  <p:iterate type="lt">
                                    <p:tmPct val="0"/>
                                  </p:iterate>
                                  <p:childTnLst>
                                    <p:set>
                                      <p:cBhvr>
                                        <p:cTn id="24" dur="1" fill="hold">
                                          <p:stCondLst>
                                            <p:cond delay="0"/>
                                          </p:stCondLst>
                                        </p:cTn>
                                        <p:tgtEl>
                                          <p:spTgt spid="64"/>
                                        </p:tgtEl>
                                        <p:attrNameLst>
                                          <p:attrName>style.visibility</p:attrName>
                                        </p:attrNameLst>
                                      </p:cBhvr>
                                      <p:to>
                                        <p:strVal val="visible"/>
                                      </p:to>
                                    </p:set>
                                    <p:anim calcmode="lin" valueType="num">
                                      <p:cBhvr>
                                        <p:cTn id="25" dur="1000" fill="hold"/>
                                        <p:tgtEl>
                                          <p:spTgt spid="64"/>
                                        </p:tgtEl>
                                        <p:attrNameLst>
                                          <p:attrName>ppt_x</p:attrName>
                                        </p:attrNameLst>
                                      </p:cBhvr>
                                      <p:tavLst>
                                        <p:tav tm="0">
                                          <p:val>
                                            <p:strVal val="#ppt_x-.2"/>
                                          </p:val>
                                        </p:tav>
                                        <p:tav tm="100000">
                                          <p:val>
                                            <p:strVal val="#ppt_x"/>
                                          </p:val>
                                        </p:tav>
                                      </p:tavLst>
                                    </p:anim>
                                    <p:anim calcmode="lin" valueType="num">
                                      <p:cBhvr>
                                        <p:cTn id="26" dur="1000" fill="hold"/>
                                        <p:tgtEl>
                                          <p:spTgt spid="64"/>
                                        </p:tgtEl>
                                        <p:attrNameLst>
                                          <p:attrName>ppt_y</p:attrName>
                                        </p:attrNameLst>
                                      </p:cBhvr>
                                      <p:tavLst>
                                        <p:tav tm="0">
                                          <p:val>
                                            <p:strVal val="#ppt_y"/>
                                          </p:val>
                                        </p:tav>
                                        <p:tav tm="100000">
                                          <p:val>
                                            <p:strVal val="#ppt_y"/>
                                          </p:val>
                                        </p:tav>
                                      </p:tavLst>
                                    </p:anim>
                                    <p:animEffect transition="in" filter="wipe(right)" prLst="gradientSize: 0.1">
                                      <p:cBhvr>
                                        <p:cTn id="27" dur="10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2" y="0"/>
            <a:ext cx="4004622" cy="81855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2" cstate="print"/>
          <a:stretch>
            <a:fillRect/>
          </a:stretch>
        </p:blipFill>
        <p:spPr>
          <a:xfrm>
            <a:off x="519234" y="1115470"/>
            <a:ext cx="1206972" cy="528051"/>
          </a:xfrm>
          <a:prstGeom prst="rect">
            <a:avLst/>
          </a:prstGeom>
        </p:spPr>
      </p:pic>
      <p:pic>
        <p:nvPicPr>
          <p:cNvPr id="21" name="图片 20" descr="book3.png"/>
          <p:cNvPicPr>
            <a:picLocks noChangeAspect="1"/>
          </p:cNvPicPr>
          <p:nvPr/>
        </p:nvPicPr>
        <p:blipFill>
          <a:blip r:embed="rId3" cstate="print"/>
          <a:stretch>
            <a:fillRect/>
          </a:stretch>
        </p:blipFill>
        <p:spPr>
          <a:xfrm>
            <a:off x="7968343" y="3990228"/>
            <a:ext cx="971550" cy="971550"/>
          </a:xfrm>
          <a:prstGeom prst="rect">
            <a:avLst/>
          </a:prstGeom>
        </p:spPr>
      </p:pic>
      <p:sp>
        <p:nvSpPr>
          <p:cNvPr id="9" name="矩形 8"/>
          <p:cNvSpPr/>
          <p:nvPr/>
        </p:nvSpPr>
        <p:spPr>
          <a:xfrm>
            <a:off x="307017" y="348923"/>
            <a:ext cx="3703578"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液体压强的特点</a:t>
            </a:r>
          </a:p>
        </p:txBody>
      </p:sp>
      <p:sp>
        <p:nvSpPr>
          <p:cNvPr id="11" name="矩形 10"/>
          <p:cNvSpPr/>
          <p:nvPr/>
        </p:nvSpPr>
        <p:spPr>
          <a:xfrm>
            <a:off x="1074653" y="1982309"/>
            <a:ext cx="6796727" cy="1861535"/>
          </a:xfrm>
          <a:prstGeom prst="rect">
            <a:avLst/>
          </a:prstGeom>
        </p:spPr>
        <p:txBody>
          <a:bodyPr wrap="square" lIns="68580" tIns="34290" rIns="68580" bIns="34290">
            <a:spAutoFit/>
          </a:bodyPr>
          <a:lstStyle/>
          <a:p>
            <a:pPr algn="just">
              <a:lnSpc>
                <a:spcPct val="150000"/>
              </a:lnSpc>
            </a:pPr>
            <a:r>
              <a:rPr lang="zh-CN" altLang="en-US" sz="2000" dirty="0" smtClean="0">
                <a:latin typeface="微软雅黑" pitchFamily="34" charset="-122"/>
                <a:ea typeface="微软雅黑" pitchFamily="34" charset="-122"/>
              </a:rPr>
              <a:t>由于液体内部压强跟液体的深度和液体密度两方面因素有关</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所以在探究液体内部压强的规律时要采用控制变量法</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即在探究液体压强与深度的关系时</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要保持液体密度不变</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在探究液体压强与液体密度的关系时</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要保持液体的深度不变</a:t>
            </a:r>
            <a:r>
              <a:rPr lang="en-US" altLang="zh-CN" sz="2000" dirty="0" smtClean="0">
                <a:latin typeface="微软雅黑" pitchFamily="34" charset="-122"/>
                <a:ea typeface="微软雅黑" pitchFamily="3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slide(fromBottom)">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2" y="0"/>
            <a:ext cx="3919781" cy="81855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2" cstate="print"/>
          <a:stretch>
            <a:fillRect/>
          </a:stretch>
        </p:blipFill>
        <p:spPr>
          <a:xfrm>
            <a:off x="486949" y="855250"/>
            <a:ext cx="1271543" cy="539443"/>
          </a:xfrm>
          <a:prstGeom prst="rect">
            <a:avLst/>
          </a:prstGeom>
        </p:spPr>
      </p:pic>
      <p:pic>
        <p:nvPicPr>
          <p:cNvPr id="21" name="图片 20" descr="book3.png"/>
          <p:cNvPicPr>
            <a:picLocks noChangeAspect="1"/>
          </p:cNvPicPr>
          <p:nvPr/>
        </p:nvPicPr>
        <p:blipFill>
          <a:blip r:embed="rId3" cstate="print"/>
          <a:stretch>
            <a:fillRect/>
          </a:stretch>
        </p:blipFill>
        <p:spPr>
          <a:xfrm>
            <a:off x="7968343" y="3990228"/>
            <a:ext cx="971550" cy="971550"/>
          </a:xfrm>
          <a:prstGeom prst="rect">
            <a:avLst/>
          </a:prstGeom>
        </p:spPr>
      </p:pic>
      <p:sp>
        <p:nvSpPr>
          <p:cNvPr id="9" name="矩形 8"/>
          <p:cNvSpPr/>
          <p:nvPr/>
        </p:nvSpPr>
        <p:spPr>
          <a:xfrm>
            <a:off x="307017" y="348923"/>
            <a:ext cx="3703578"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液体压强的特点</a:t>
            </a:r>
          </a:p>
        </p:txBody>
      </p:sp>
      <p:sp>
        <p:nvSpPr>
          <p:cNvPr id="11" name="矩形 10"/>
          <p:cNvSpPr/>
          <p:nvPr/>
        </p:nvSpPr>
        <p:spPr>
          <a:xfrm>
            <a:off x="1373678" y="1313007"/>
            <a:ext cx="6139484" cy="992579"/>
          </a:xfrm>
          <a:prstGeom prst="rect">
            <a:avLst/>
          </a:prstGeom>
        </p:spPr>
        <p:txBody>
          <a:bodyPr wrap="square" lIns="68580" tIns="34290" rIns="68580" bIns="34290">
            <a:spAutoFit/>
          </a:bodyPr>
          <a:lstStyle/>
          <a:p>
            <a:pPr>
              <a:lnSpc>
                <a:spcPct val="150000"/>
              </a:lnSpc>
            </a:pPr>
            <a:r>
              <a:rPr lang="zh-CN" altLang="en-US" sz="2000" dirty="0" smtClean="0">
                <a:latin typeface="微软雅黑" pitchFamily="34" charset="-122"/>
                <a:ea typeface="微软雅黑" pitchFamily="34" charset="-122"/>
              </a:rPr>
              <a:t>带鱼是很多人爱吃的食物</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为什么市场上没有活着的带鱼</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都是冷冻的</a:t>
            </a:r>
            <a:r>
              <a:rPr lang="en-US" altLang="zh-CN" sz="2000" dirty="0" smtClean="0">
                <a:latin typeface="微软雅黑" pitchFamily="34" charset="-122"/>
                <a:ea typeface="微软雅黑" pitchFamily="34" charset="-122"/>
              </a:rPr>
              <a:t>?</a:t>
            </a:r>
          </a:p>
        </p:txBody>
      </p:sp>
      <p:pic>
        <p:nvPicPr>
          <p:cNvPr id="10" name="cc366.jpg" descr="id:2147509777;FounderCES"/>
          <p:cNvPicPr/>
          <p:nvPr/>
        </p:nvPicPr>
        <p:blipFill>
          <a:blip r:embed="rId4" cstate="print"/>
          <a:stretch>
            <a:fillRect/>
          </a:stretch>
        </p:blipFill>
        <p:spPr>
          <a:xfrm>
            <a:off x="3315391" y="1977415"/>
            <a:ext cx="2320079" cy="1765025"/>
          </a:xfrm>
          <a:prstGeom prst="rect">
            <a:avLst/>
          </a:prstGeom>
        </p:spPr>
      </p:pic>
      <p:sp>
        <p:nvSpPr>
          <p:cNvPr id="12" name="矩形 11"/>
          <p:cNvSpPr/>
          <p:nvPr/>
        </p:nvSpPr>
        <p:spPr>
          <a:xfrm>
            <a:off x="1384675" y="3743630"/>
            <a:ext cx="6139484" cy="1399870"/>
          </a:xfrm>
          <a:prstGeom prst="rect">
            <a:avLst/>
          </a:prstGeom>
        </p:spPr>
        <p:txBody>
          <a:bodyPr wrap="square" lIns="68580" tIns="34290" rIns="68580" bIns="34290">
            <a:spAutoFit/>
          </a:bodyPr>
          <a:lstStyle/>
          <a:p>
            <a:pPr algn="just">
              <a:lnSpc>
                <a:spcPct val="150000"/>
              </a:lnSpc>
            </a:pPr>
            <a:r>
              <a:rPr lang="zh-CN" altLang="en-US" sz="2000" dirty="0" smtClean="0">
                <a:latin typeface="微软雅黑" pitchFamily="34" charset="-122"/>
                <a:ea typeface="微软雅黑" pitchFamily="34" charset="-122"/>
              </a:rPr>
              <a:t>点拨：带鱼生活在大海深处</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适宜在液体压强较大的环境中生存</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当打捞上来后</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液体深度变小</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液体的压强变小</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带鱼体内压强大于体外压强</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带鱼会腹部胀破而死</a:t>
            </a:r>
            <a:r>
              <a:rPr lang="en-US" altLang="zh-CN" sz="2000" dirty="0" smtClean="0">
                <a:latin typeface="微软雅黑" pitchFamily="34" charset="-122"/>
                <a:ea typeface="微软雅黑" pitchFamily="3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slide(fromBottom)">
                                      <p:cBhvr>
                                        <p:cTn id="21" dur="500"/>
                                        <p:tgtEl>
                                          <p:spTgt spid="11"/>
                                        </p:tgtEl>
                                      </p:cBhvr>
                                    </p:animEffect>
                                  </p:childTnLst>
                                </p:cTn>
                              </p:par>
                              <p:par>
                                <p:cTn id="22" presetID="12" presetClass="entr" presetSubtype="4" fill="hold"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slide(fromBottom)">
                                      <p:cBhvr>
                                        <p:cTn id="24" dur="500"/>
                                        <p:tgtEl>
                                          <p:spTgt spid="10"/>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4" fill="hold" grpId="0" nodeType="click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slide(fromBottom)">
                                      <p:cBhvr>
                                        <p:cTn id="2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2" y="0"/>
            <a:ext cx="3853793" cy="81855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2" cstate="print"/>
          <a:stretch>
            <a:fillRect/>
          </a:stretch>
        </p:blipFill>
        <p:spPr>
          <a:xfrm>
            <a:off x="497458" y="1109773"/>
            <a:ext cx="1250526" cy="539443"/>
          </a:xfrm>
          <a:prstGeom prst="rect">
            <a:avLst/>
          </a:prstGeom>
        </p:spPr>
      </p:pic>
      <p:pic>
        <p:nvPicPr>
          <p:cNvPr id="21" name="图片 20" descr="book3.png"/>
          <p:cNvPicPr>
            <a:picLocks noChangeAspect="1"/>
          </p:cNvPicPr>
          <p:nvPr/>
        </p:nvPicPr>
        <p:blipFill>
          <a:blip r:embed="rId3" cstate="print"/>
          <a:stretch>
            <a:fillRect/>
          </a:stretch>
        </p:blipFill>
        <p:spPr>
          <a:xfrm>
            <a:off x="7968343" y="3990228"/>
            <a:ext cx="971550" cy="971550"/>
          </a:xfrm>
          <a:prstGeom prst="rect">
            <a:avLst/>
          </a:prstGeom>
        </p:spPr>
      </p:pic>
      <p:sp>
        <p:nvSpPr>
          <p:cNvPr id="9" name="矩形 8"/>
          <p:cNvSpPr/>
          <p:nvPr/>
        </p:nvSpPr>
        <p:spPr>
          <a:xfrm>
            <a:off x="307017" y="348923"/>
            <a:ext cx="3690754" cy="500137"/>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液体压强的大小</a:t>
            </a:r>
          </a:p>
        </p:txBody>
      </p:sp>
      <p:sp>
        <p:nvSpPr>
          <p:cNvPr id="11" name="矩形 10"/>
          <p:cNvSpPr/>
          <p:nvPr/>
        </p:nvSpPr>
        <p:spPr>
          <a:xfrm>
            <a:off x="3497345" y="2029445"/>
            <a:ext cx="2055044" cy="1915909"/>
          </a:xfrm>
          <a:prstGeom prst="rect">
            <a:avLst/>
          </a:prstGeom>
        </p:spPr>
        <p:txBody>
          <a:bodyPr wrap="square" lIns="68580" tIns="34290" rIns="68580" bIns="34290">
            <a:spAutoFit/>
          </a:bodyPr>
          <a:lstStyle/>
          <a:p>
            <a:pPr algn="just">
              <a:lnSpc>
                <a:spcPct val="150000"/>
              </a:lnSpc>
            </a:pPr>
            <a:r>
              <a:rPr lang="zh-CN" altLang="en-US" sz="2000" dirty="0" smtClean="0">
                <a:latin typeface="微软雅黑" pitchFamily="34" charset="-122"/>
                <a:ea typeface="微软雅黑" pitchFamily="34" charset="-122"/>
              </a:rPr>
              <a:t>不管容器粗与细</a:t>
            </a:r>
            <a:r>
              <a:rPr lang="en-US" altLang="zh-CN" sz="2000" dirty="0" smtClean="0">
                <a:latin typeface="微软雅黑" pitchFamily="34" charset="-122"/>
                <a:ea typeface="微软雅黑" pitchFamily="34" charset="-122"/>
              </a:rPr>
              <a:t>,</a:t>
            </a:r>
          </a:p>
          <a:p>
            <a:pPr algn="just">
              <a:lnSpc>
                <a:spcPct val="150000"/>
              </a:lnSpc>
            </a:pPr>
            <a:r>
              <a:rPr lang="zh-CN" altLang="en-US" sz="2000" dirty="0" smtClean="0">
                <a:latin typeface="微软雅黑" pitchFamily="34" charset="-122"/>
                <a:ea typeface="微软雅黑" pitchFamily="34" charset="-122"/>
              </a:rPr>
              <a:t>哪怕容器斜又曲</a:t>
            </a:r>
            <a:r>
              <a:rPr lang="en-US" altLang="zh-CN" sz="2000" dirty="0" smtClean="0">
                <a:latin typeface="微软雅黑" pitchFamily="34" charset="-122"/>
                <a:ea typeface="微软雅黑" pitchFamily="34" charset="-122"/>
              </a:rPr>
              <a:t>.</a:t>
            </a:r>
          </a:p>
          <a:p>
            <a:pPr algn="just">
              <a:lnSpc>
                <a:spcPct val="150000"/>
              </a:lnSpc>
            </a:pPr>
            <a:r>
              <a:rPr lang="zh-CN" altLang="en-US" sz="2000" dirty="0" smtClean="0">
                <a:latin typeface="微软雅黑" pitchFamily="34" charset="-122"/>
                <a:ea typeface="微软雅黑" pitchFamily="34" charset="-122"/>
              </a:rPr>
              <a:t>液体压强真稀奇</a:t>
            </a:r>
            <a:r>
              <a:rPr lang="en-US" altLang="zh-CN" sz="2000" dirty="0" smtClean="0">
                <a:latin typeface="微软雅黑" pitchFamily="34" charset="-122"/>
                <a:ea typeface="微软雅黑" pitchFamily="34" charset="-122"/>
              </a:rPr>
              <a:t>,</a:t>
            </a:r>
          </a:p>
          <a:p>
            <a:pPr algn="just">
              <a:lnSpc>
                <a:spcPct val="150000"/>
              </a:lnSpc>
            </a:pPr>
            <a:r>
              <a:rPr lang="zh-CN" altLang="en-US" sz="2000" dirty="0" smtClean="0">
                <a:latin typeface="微软雅黑" pitchFamily="34" charset="-122"/>
                <a:ea typeface="微软雅黑" pitchFamily="34" charset="-122"/>
              </a:rPr>
              <a:t>只看</a:t>
            </a:r>
            <a:r>
              <a:rPr lang="en-US" altLang="zh-CN" sz="2000" i="1" dirty="0" smtClean="0">
                <a:latin typeface="Times New Roman" pitchFamily="18" charset="0"/>
                <a:ea typeface="微软雅黑" pitchFamily="34" charset="-122"/>
                <a:cs typeface="Times New Roman" pitchFamily="18" charset="0"/>
              </a:rPr>
              <a:t>ρ</a:t>
            </a:r>
            <a:r>
              <a:rPr lang="zh-CN" altLang="en-US" sz="2000" dirty="0" smtClean="0">
                <a:latin typeface="微软雅黑" pitchFamily="34" charset="-122"/>
                <a:ea typeface="微软雅黑" pitchFamily="34" charset="-122"/>
              </a:rPr>
              <a:t>、</a:t>
            </a:r>
            <a:r>
              <a:rPr lang="en-US" altLang="zh-CN" sz="2000" i="1" dirty="0" smtClean="0">
                <a:latin typeface="Times New Roman" pitchFamily="18" charset="0"/>
                <a:ea typeface="微软雅黑" pitchFamily="34" charset="-122"/>
                <a:cs typeface="Times New Roman" pitchFamily="18" charset="0"/>
              </a:rPr>
              <a:t>g</a:t>
            </a:r>
            <a:r>
              <a:rPr lang="zh-CN" altLang="en-US" sz="2000" dirty="0" smtClean="0">
                <a:latin typeface="微软雅黑" pitchFamily="34" charset="-122"/>
                <a:ea typeface="微软雅黑" pitchFamily="34" charset="-122"/>
              </a:rPr>
              <a:t>和</a:t>
            </a:r>
            <a:r>
              <a:rPr lang="en-US" altLang="zh-CN" sz="2000" i="1" dirty="0" smtClean="0">
                <a:latin typeface="Times New Roman" pitchFamily="18" charset="0"/>
                <a:ea typeface="微软雅黑" pitchFamily="34" charset="-122"/>
                <a:cs typeface="Times New Roman" pitchFamily="18" charset="0"/>
              </a:rPr>
              <a:t>h</a:t>
            </a:r>
            <a:r>
              <a:rPr lang="en-US" altLang="zh-CN" sz="2000" dirty="0" smtClean="0">
                <a:latin typeface="微软雅黑" pitchFamily="34" charset="-122"/>
                <a:ea typeface="微软雅黑" pitchFamily="3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slide(fromBottom)">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2" y="0"/>
            <a:ext cx="3948062" cy="81855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2" cstate="print"/>
          <a:stretch>
            <a:fillRect/>
          </a:stretch>
        </p:blipFill>
        <p:spPr>
          <a:xfrm>
            <a:off x="514558" y="1113425"/>
            <a:ext cx="1216328" cy="532143"/>
          </a:xfrm>
          <a:prstGeom prst="rect">
            <a:avLst/>
          </a:prstGeom>
        </p:spPr>
      </p:pic>
      <p:pic>
        <p:nvPicPr>
          <p:cNvPr id="21" name="图片 20" descr="book3.png"/>
          <p:cNvPicPr>
            <a:picLocks noChangeAspect="1"/>
          </p:cNvPicPr>
          <p:nvPr/>
        </p:nvPicPr>
        <p:blipFill>
          <a:blip r:embed="rId3" cstate="print"/>
          <a:srcRect l="10980" t="7891" r="17050" b="13779"/>
          <a:stretch>
            <a:fillRect/>
          </a:stretch>
        </p:blipFill>
        <p:spPr>
          <a:xfrm>
            <a:off x="7968343" y="3947300"/>
            <a:ext cx="971550" cy="1057407"/>
          </a:xfrm>
          <a:prstGeom prst="rect">
            <a:avLst/>
          </a:prstGeom>
        </p:spPr>
      </p:pic>
      <p:sp>
        <p:nvSpPr>
          <p:cNvPr id="9" name="矩形 8"/>
          <p:cNvSpPr/>
          <p:nvPr/>
        </p:nvSpPr>
        <p:spPr>
          <a:xfrm>
            <a:off x="307017" y="348923"/>
            <a:ext cx="3703578"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液体压强的大小</a:t>
            </a:r>
          </a:p>
        </p:txBody>
      </p:sp>
      <p:sp>
        <p:nvSpPr>
          <p:cNvPr id="23" name="矩形 22"/>
          <p:cNvSpPr/>
          <p:nvPr/>
        </p:nvSpPr>
        <p:spPr>
          <a:xfrm>
            <a:off x="740565" y="1773432"/>
            <a:ext cx="4151947" cy="2839239"/>
          </a:xfrm>
          <a:prstGeom prst="rect">
            <a:avLst/>
          </a:prstGeom>
        </p:spPr>
        <p:txBody>
          <a:bodyPr wrap="square" lIns="68580" tIns="34290" rIns="68580" bIns="34290">
            <a:spAutoFit/>
          </a:bodyPr>
          <a:lstStyle/>
          <a:p>
            <a:pPr algn="just">
              <a:lnSpc>
                <a:spcPct val="150000"/>
              </a:lnSpc>
            </a:pPr>
            <a:r>
              <a:rPr lang="zh-CN" altLang="en-US" sz="2000" dirty="0" smtClean="0">
                <a:latin typeface="微软雅黑" pitchFamily="34" charset="-122"/>
                <a:ea typeface="微软雅黑" pitchFamily="34" charset="-122"/>
              </a:rPr>
              <a:t>帕斯卡曾经用一个装满水的密闭木桶</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在桶盖上插了一根细长的管子</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向细管里灌水</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结果只加了几杯水</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竟把木桶压裂了</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这个实验说明液体压强与液体的深度有关</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而与液体的质量和容器的形状无关</a:t>
            </a:r>
            <a:r>
              <a:rPr lang="en-US" altLang="zh-CN" sz="2000" dirty="0" smtClean="0">
                <a:latin typeface="微软雅黑" pitchFamily="34" charset="-122"/>
                <a:ea typeface="微软雅黑" pitchFamily="34" charset="-122"/>
              </a:rPr>
              <a:t>.</a:t>
            </a:r>
          </a:p>
        </p:txBody>
      </p:sp>
      <p:pic>
        <p:nvPicPr>
          <p:cNvPr id="13" name="cc369.jpg" descr="id:2147509834;FounderCES"/>
          <p:cNvPicPr/>
          <p:nvPr/>
        </p:nvPicPr>
        <p:blipFill>
          <a:blip r:embed="rId4" cstate="print"/>
          <a:stretch>
            <a:fillRect/>
          </a:stretch>
        </p:blipFill>
        <p:spPr>
          <a:xfrm>
            <a:off x="6059091" y="1653587"/>
            <a:ext cx="1350375" cy="28119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slide(fromBottom)">
                                      <p:cBhvr>
                                        <p:cTn id="21" dur="500"/>
                                        <p:tgtEl>
                                          <p:spTgt spid="23"/>
                                        </p:tgtEl>
                                      </p:cBhvr>
                                    </p:animEffect>
                                  </p:childTnLst>
                                </p:cTn>
                              </p:par>
                              <p:par>
                                <p:cTn id="22" presetID="12" presetClass="entr" presetSubtype="4" fill="hold"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slide(fromBottom)">
                                      <p:cBhvr>
                                        <p:cTn id="2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2" cstate="print"/>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3" cstate="print"/>
          <a:srcRect t="65517"/>
          <a:stretch>
            <a:fillRect/>
          </a:stretch>
        </p:blipFill>
        <p:spPr>
          <a:xfrm>
            <a:off x="3967844" y="4653643"/>
            <a:ext cx="1894113" cy="489857"/>
          </a:xfrm>
          <a:prstGeom prst="rect">
            <a:avLst/>
          </a:prstGeom>
        </p:spPr>
      </p:pic>
      <p:pic>
        <p:nvPicPr>
          <p:cNvPr id="16" name="图片 15" descr="图片5.png"/>
          <p:cNvPicPr>
            <a:picLocks noChangeAspect="1"/>
          </p:cNvPicPr>
          <p:nvPr/>
        </p:nvPicPr>
        <p:blipFill>
          <a:blip r:embed="rId4" cstate="print"/>
          <a:stretch>
            <a:fillRect/>
          </a:stretch>
        </p:blipFill>
        <p:spPr>
          <a:xfrm>
            <a:off x="468626" y="994309"/>
            <a:ext cx="1157532" cy="506421"/>
          </a:xfrm>
          <a:prstGeom prst="rect">
            <a:avLst/>
          </a:prstGeom>
        </p:spPr>
      </p:pic>
      <p:grpSp>
        <p:nvGrpSpPr>
          <p:cNvPr id="2" name="组合 18"/>
          <p:cNvGrpSpPr/>
          <p:nvPr/>
        </p:nvGrpSpPr>
        <p:grpSpPr>
          <a:xfrm>
            <a:off x="253094" y="0"/>
            <a:ext cx="3838140" cy="81855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3703578"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液体压强的大小</a:t>
            </a:r>
          </a:p>
        </p:txBody>
      </p:sp>
      <p:sp>
        <p:nvSpPr>
          <p:cNvPr id="14" name="矩形 13"/>
          <p:cNvSpPr/>
          <p:nvPr/>
        </p:nvSpPr>
        <p:spPr>
          <a:xfrm>
            <a:off x="408531" y="1627538"/>
            <a:ext cx="4955321" cy="3300904"/>
          </a:xfrm>
          <a:prstGeom prst="rect">
            <a:avLst/>
          </a:prstGeom>
        </p:spPr>
        <p:txBody>
          <a:bodyPr wrap="square" lIns="68580" tIns="34290" rIns="68580" bIns="34290">
            <a:spAutoFit/>
          </a:bodyPr>
          <a:lstStyle/>
          <a:p>
            <a:pPr algn="just">
              <a:lnSpc>
                <a:spcPct val="150000"/>
              </a:lnSpc>
            </a:pPr>
            <a:r>
              <a:rPr lang="zh-CN" altLang="zh-CN" sz="2000" dirty="0" smtClean="0">
                <a:latin typeface="微软雅黑" pitchFamily="34" charset="-122"/>
                <a:ea typeface="微软雅黑" pitchFamily="34" charset="-122"/>
              </a:rPr>
              <a:t>深度是指从液体的自由液面到某点之间的竖直距离</a:t>
            </a:r>
            <a:r>
              <a:rPr lang="en-US" altLang="zh-CN" sz="2000"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自由液面为与大气相接触的液面</a:t>
            </a:r>
            <a:r>
              <a:rPr lang="en-US" altLang="zh-CN" sz="2000"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即深度是由上向下测量的</a:t>
            </a:r>
            <a:r>
              <a:rPr lang="en-US" altLang="zh-CN" sz="2000"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单位为米</a:t>
            </a:r>
            <a:r>
              <a:rPr lang="en-US" altLang="zh-CN" sz="2000" dirty="0" smtClean="0">
                <a:latin typeface="微软雅黑" pitchFamily="34" charset="-122"/>
                <a:ea typeface="微软雅黑" pitchFamily="34" charset="-122"/>
              </a:rPr>
              <a:t>(m),</a:t>
            </a:r>
            <a:r>
              <a:rPr lang="zh-CN" altLang="zh-CN" sz="2000" dirty="0" smtClean="0">
                <a:latin typeface="微软雅黑" pitchFamily="34" charset="-122"/>
                <a:ea typeface="微软雅黑" pitchFamily="34" charset="-122"/>
              </a:rPr>
              <a:t>如图所示</a:t>
            </a:r>
            <a:r>
              <a:rPr lang="en-US" altLang="zh-CN" sz="2000"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在利用</a:t>
            </a:r>
            <a:r>
              <a:rPr lang="en-US" altLang="zh-CN" sz="2000" i="1" dirty="0" smtClean="0">
                <a:latin typeface="Times New Roman" pitchFamily="18" charset="0"/>
                <a:ea typeface="微软雅黑" pitchFamily="34" charset="-122"/>
                <a:cs typeface="Times New Roman" pitchFamily="18" charset="0"/>
              </a:rPr>
              <a:t>p</a:t>
            </a:r>
            <a:r>
              <a:rPr lang="en-US" altLang="zh-CN" sz="2000" dirty="0" smtClean="0">
                <a:latin typeface="微软雅黑" pitchFamily="34" charset="-122"/>
                <a:ea typeface="微软雅黑" pitchFamily="34" charset="-122"/>
              </a:rPr>
              <a:t>=</a:t>
            </a:r>
            <a:r>
              <a:rPr lang="en-US" altLang="zh-CN" sz="2000" i="1" dirty="0" err="1" smtClean="0">
                <a:latin typeface="Times New Roman" pitchFamily="18" charset="0"/>
                <a:ea typeface="微软雅黑" pitchFamily="34" charset="-122"/>
                <a:cs typeface="Times New Roman" pitchFamily="18" charset="0"/>
              </a:rPr>
              <a:t>ρgh</a:t>
            </a:r>
            <a:r>
              <a:rPr lang="zh-CN" altLang="zh-CN" sz="2000" dirty="0" smtClean="0">
                <a:latin typeface="微软雅黑" pitchFamily="34" charset="-122"/>
                <a:ea typeface="微软雅黑" pitchFamily="34" charset="-122"/>
              </a:rPr>
              <a:t>公式计算</a:t>
            </a:r>
            <a:r>
              <a:rPr lang="en-US" altLang="zh-CN" sz="2000" i="1" dirty="0" smtClean="0">
                <a:latin typeface="Times New Roman" pitchFamily="18" charset="0"/>
                <a:ea typeface="微软雅黑" pitchFamily="34" charset="-122"/>
                <a:cs typeface="Times New Roman" pitchFamily="18" charset="0"/>
              </a:rPr>
              <a:t>A</a:t>
            </a:r>
            <a:r>
              <a:rPr lang="zh-CN" altLang="zh-CN" sz="2000" dirty="0" smtClean="0">
                <a:latin typeface="微软雅黑" pitchFamily="34" charset="-122"/>
                <a:ea typeface="微软雅黑" pitchFamily="34" charset="-122"/>
              </a:rPr>
              <a:t>点的压强时</a:t>
            </a:r>
            <a:r>
              <a:rPr lang="en-US" altLang="zh-CN" sz="2000" dirty="0" smtClean="0">
                <a:latin typeface="微软雅黑" pitchFamily="34" charset="-122"/>
                <a:ea typeface="微软雅黑" pitchFamily="34" charset="-122"/>
              </a:rPr>
              <a:t>,</a:t>
            </a:r>
            <a:r>
              <a:rPr lang="en-US" altLang="zh-CN" sz="2000" i="1" dirty="0" smtClean="0">
                <a:latin typeface="Times New Roman" pitchFamily="18" charset="0"/>
                <a:ea typeface="微软雅黑" pitchFamily="34" charset="-122"/>
                <a:cs typeface="Times New Roman" pitchFamily="18" charset="0"/>
              </a:rPr>
              <a:t>h</a:t>
            </a:r>
            <a:r>
              <a:rPr lang="zh-CN" altLang="zh-CN" sz="2000" dirty="0" smtClean="0">
                <a:latin typeface="微软雅黑" pitchFamily="34" charset="-122"/>
                <a:ea typeface="微软雅黑" pitchFamily="34" charset="-122"/>
              </a:rPr>
              <a:t>指的是液面到</a:t>
            </a:r>
            <a:r>
              <a:rPr lang="en-US" altLang="zh-CN" sz="2000" i="1" dirty="0" smtClean="0">
                <a:latin typeface="Times New Roman" pitchFamily="18" charset="0"/>
                <a:ea typeface="微软雅黑" pitchFamily="34" charset="-122"/>
                <a:cs typeface="Times New Roman" pitchFamily="18" charset="0"/>
              </a:rPr>
              <a:t>A</a:t>
            </a:r>
            <a:r>
              <a:rPr lang="zh-CN" altLang="zh-CN" sz="2000" dirty="0" smtClean="0">
                <a:latin typeface="微软雅黑" pitchFamily="34" charset="-122"/>
                <a:ea typeface="微软雅黑" pitchFamily="34" charset="-122"/>
              </a:rPr>
              <a:t>点的距离</a:t>
            </a:r>
            <a:r>
              <a:rPr lang="en-US" altLang="zh-CN" sz="2000"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即</a:t>
            </a:r>
            <a:r>
              <a:rPr lang="en-US" altLang="zh-CN" sz="2000" i="1" dirty="0" smtClean="0">
                <a:latin typeface="Times New Roman" pitchFamily="18" charset="0"/>
                <a:ea typeface="微软雅黑" pitchFamily="34" charset="-122"/>
                <a:cs typeface="Times New Roman" pitchFamily="18" charset="0"/>
              </a:rPr>
              <a:t>h</a:t>
            </a:r>
            <a:r>
              <a:rPr lang="en-US" altLang="zh-CN" sz="2000" baseline="-25000" dirty="0" smtClean="0">
                <a:latin typeface="微软雅黑" pitchFamily="34" charset="-122"/>
                <a:ea typeface="微软雅黑" pitchFamily="34" charset="-122"/>
              </a:rPr>
              <a:t>2</a:t>
            </a:r>
            <a:r>
              <a:rPr lang="en-US" altLang="zh-CN" sz="2000" dirty="0" smtClean="0">
                <a:latin typeface="微软雅黑" pitchFamily="34" charset="-122"/>
                <a:ea typeface="微软雅黑" pitchFamily="34" charset="-122"/>
              </a:rPr>
              <a:t>+</a:t>
            </a:r>
            <a:r>
              <a:rPr lang="en-US" altLang="zh-CN" sz="2000" i="1" dirty="0" smtClean="0">
                <a:latin typeface="Times New Roman" pitchFamily="18" charset="0"/>
                <a:ea typeface="微软雅黑" pitchFamily="34" charset="-122"/>
                <a:cs typeface="Times New Roman" pitchFamily="18" charset="0"/>
              </a:rPr>
              <a:t>h</a:t>
            </a:r>
            <a:r>
              <a:rPr lang="en-US" altLang="zh-CN" sz="2000" baseline="-25000" dirty="0" smtClean="0">
                <a:latin typeface="微软雅黑" pitchFamily="34" charset="-122"/>
                <a:ea typeface="微软雅黑" pitchFamily="34" charset="-122"/>
              </a:rPr>
              <a:t>3</a:t>
            </a:r>
            <a:r>
              <a:rPr lang="en-US" altLang="zh-CN" sz="2000"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而不是</a:t>
            </a:r>
            <a:r>
              <a:rPr lang="en-US" altLang="zh-CN" sz="2000" i="1" dirty="0" smtClean="0">
                <a:latin typeface="Times New Roman" pitchFamily="18" charset="0"/>
                <a:ea typeface="微软雅黑" pitchFamily="34" charset="-122"/>
                <a:cs typeface="Times New Roman" pitchFamily="18" charset="0"/>
              </a:rPr>
              <a:t>h</a:t>
            </a:r>
            <a:r>
              <a:rPr lang="en-US" altLang="zh-CN" sz="2000" baseline="-25000" dirty="0" smtClean="0">
                <a:latin typeface="微软雅黑" pitchFamily="34" charset="-122"/>
                <a:ea typeface="微软雅黑" pitchFamily="34" charset="-122"/>
              </a:rPr>
              <a:t>1</a:t>
            </a:r>
            <a:r>
              <a:rPr lang="en-US" altLang="zh-CN" sz="2000"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也就是说</a:t>
            </a:r>
            <a:r>
              <a:rPr lang="en-US" altLang="zh-CN" sz="2000" i="1" dirty="0" smtClean="0">
                <a:latin typeface="Times New Roman" pitchFamily="18" charset="0"/>
                <a:ea typeface="微软雅黑" pitchFamily="34" charset="-122"/>
                <a:cs typeface="Times New Roman" pitchFamily="18" charset="0"/>
              </a:rPr>
              <a:t>A</a:t>
            </a:r>
            <a:r>
              <a:rPr lang="zh-CN" altLang="zh-CN" sz="2000" dirty="0" smtClean="0">
                <a:latin typeface="微软雅黑" pitchFamily="34" charset="-122"/>
                <a:ea typeface="微软雅黑" pitchFamily="34" charset="-122"/>
              </a:rPr>
              <a:t>点处的压强</a:t>
            </a:r>
            <a:r>
              <a:rPr lang="en-US" altLang="zh-CN" sz="2000" i="1" dirty="0" err="1" smtClean="0">
                <a:latin typeface="Times New Roman" pitchFamily="18" charset="0"/>
                <a:ea typeface="微软雅黑" pitchFamily="34" charset="-122"/>
                <a:cs typeface="Times New Roman" pitchFamily="18" charset="0"/>
              </a:rPr>
              <a:t>p</a:t>
            </a:r>
            <a:r>
              <a:rPr lang="en-US" altLang="zh-CN" sz="2000" i="1" baseline="-25000" dirty="0" err="1" smtClean="0">
                <a:latin typeface="微软雅黑" pitchFamily="34" charset="-122"/>
                <a:ea typeface="微软雅黑" pitchFamily="34" charset="-122"/>
              </a:rPr>
              <a:t>A</a:t>
            </a:r>
            <a:r>
              <a:rPr lang="en-US" altLang="zh-CN" sz="2000" dirty="0" smtClean="0">
                <a:latin typeface="微软雅黑" pitchFamily="34" charset="-122"/>
                <a:ea typeface="微软雅黑" pitchFamily="34" charset="-122"/>
              </a:rPr>
              <a:t>=</a:t>
            </a:r>
            <a:r>
              <a:rPr lang="en-US" altLang="zh-CN" sz="2000" i="1" dirty="0" err="1" smtClean="0">
                <a:latin typeface="Times New Roman" pitchFamily="18" charset="0"/>
                <a:ea typeface="微软雅黑" pitchFamily="34" charset="-122"/>
                <a:cs typeface="Times New Roman" pitchFamily="18" charset="0"/>
              </a:rPr>
              <a:t>ρgh</a:t>
            </a:r>
            <a:r>
              <a:rPr lang="en-US" altLang="zh-CN" sz="2000" dirty="0" smtClean="0">
                <a:latin typeface="微软雅黑" pitchFamily="34" charset="-122"/>
                <a:ea typeface="微软雅黑" pitchFamily="34" charset="-122"/>
              </a:rPr>
              <a:t>=</a:t>
            </a:r>
            <a:r>
              <a:rPr lang="en-US" altLang="zh-CN" sz="2000" i="1" dirty="0" err="1" smtClean="0">
                <a:latin typeface="Times New Roman" pitchFamily="18" charset="0"/>
                <a:ea typeface="微软雅黑" pitchFamily="34" charset="-122"/>
                <a:cs typeface="Times New Roman" pitchFamily="18" charset="0"/>
              </a:rPr>
              <a:t>ρg</a:t>
            </a:r>
            <a:r>
              <a:rPr lang="en-US" altLang="zh-CN" sz="2000" dirty="0" smtClean="0">
                <a:latin typeface="微软雅黑" pitchFamily="34" charset="-122"/>
                <a:ea typeface="微软雅黑" pitchFamily="34" charset="-122"/>
              </a:rPr>
              <a:t>(</a:t>
            </a:r>
            <a:r>
              <a:rPr lang="en-US" altLang="zh-CN" sz="2000" i="1" dirty="0" smtClean="0">
                <a:latin typeface="Times New Roman" pitchFamily="18" charset="0"/>
                <a:ea typeface="微软雅黑" pitchFamily="34" charset="-122"/>
                <a:cs typeface="Times New Roman" pitchFamily="18" charset="0"/>
              </a:rPr>
              <a:t>h</a:t>
            </a:r>
            <a:r>
              <a:rPr lang="en-US" altLang="zh-CN" sz="2000" baseline="-25000" dirty="0" smtClean="0">
                <a:latin typeface="微软雅黑" pitchFamily="34" charset="-122"/>
                <a:ea typeface="微软雅黑" pitchFamily="34" charset="-122"/>
              </a:rPr>
              <a:t>2</a:t>
            </a:r>
            <a:r>
              <a:rPr lang="en-US" altLang="zh-CN" sz="2000" dirty="0" smtClean="0">
                <a:latin typeface="微软雅黑" pitchFamily="34" charset="-122"/>
                <a:ea typeface="微软雅黑" pitchFamily="34" charset="-122"/>
              </a:rPr>
              <a:t>+</a:t>
            </a:r>
            <a:r>
              <a:rPr lang="en-US" altLang="zh-CN" sz="2000" i="1" dirty="0" smtClean="0">
                <a:latin typeface="Times New Roman" pitchFamily="18" charset="0"/>
                <a:ea typeface="微软雅黑" pitchFamily="34" charset="-122"/>
                <a:cs typeface="Times New Roman" pitchFamily="18" charset="0"/>
              </a:rPr>
              <a:t>h</a:t>
            </a:r>
            <a:r>
              <a:rPr lang="en-US" altLang="zh-CN" sz="2000" baseline="-25000" dirty="0" smtClean="0">
                <a:latin typeface="微软雅黑" pitchFamily="34" charset="-122"/>
                <a:ea typeface="微软雅黑" pitchFamily="34" charset="-122"/>
              </a:rPr>
              <a:t>3</a:t>
            </a:r>
            <a:r>
              <a:rPr lang="en-US" altLang="zh-CN" sz="2000" dirty="0" smtClean="0">
                <a:latin typeface="微软雅黑" pitchFamily="34" charset="-122"/>
                <a:ea typeface="微软雅黑" pitchFamily="34" charset="-122"/>
              </a:rPr>
              <a:t>)</a:t>
            </a:r>
            <a:r>
              <a:rPr lang="en-US" altLang="zh-CN" sz="2000" i="1" dirty="0" smtClean="0">
                <a:latin typeface="微软雅黑" pitchFamily="34" charset="-122"/>
                <a:ea typeface="微软雅黑" pitchFamily="34" charset="-122"/>
              </a:rPr>
              <a:t>.</a:t>
            </a:r>
            <a:endParaRPr lang="en-US" altLang="zh-CN" sz="2000" dirty="0" smtClean="0">
              <a:latin typeface="微软雅黑" pitchFamily="34" charset="-122"/>
              <a:ea typeface="微软雅黑" pitchFamily="34" charset="-122"/>
            </a:endParaRPr>
          </a:p>
        </p:txBody>
      </p:sp>
      <p:pic>
        <p:nvPicPr>
          <p:cNvPr id="13" name="CC371.EPS" descr="id:2147509848;FounderCES"/>
          <p:cNvPicPr/>
          <p:nvPr/>
        </p:nvPicPr>
        <p:blipFill>
          <a:blip r:embed="rId5" cstate="print">
            <a:clrChange>
              <a:clrFrom>
                <a:srgbClr val="FFFFFF"/>
              </a:clrFrom>
              <a:clrTo>
                <a:srgbClr val="FFFFFF">
                  <a:alpha val="0"/>
                </a:srgbClr>
              </a:clrTo>
            </a:clrChange>
          </a:blip>
          <a:stretch>
            <a:fillRect/>
          </a:stretch>
        </p:blipFill>
        <p:spPr>
          <a:xfrm>
            <a:off x="5803833" y="1789348"/>
            <a:ext cx="2284366" cy="250273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5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par>
                                <p:cTn id="34" presetID="12" presetClass="entr" presetSubtype="4" fill="hold" nodeType="with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slide(fromBottom)">
                                      <p:cBhvr>
                                        <p:cTn id="3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TextBox 61"/>
          <p:cNvSpPr txBox="1"/>
          <p:nvPr/>
        </p:nvSpPr>
        <p:spPr>
          <a:xfrm>
            <a:off x="2121031" y="524517"/>
            <a:ext cx="4675695" cy="900246"/>
          </a:xfrm>
          <a:prstGeom prst="rect">
            <a:avLst/>
          </a:prstGeom>
          <a:noFill/>
        </p:spPr>
        <p:txBody>
          <a:bodyPr wrap="square" lIns="68580" tIns="34290" rIns="68580" bIns="34290" rtlCol="0">
            <a:spAutoFit/>
          </a:bodyPr>
          <a:lstStyle>
            <a:defPPr>
              <a:defRPr lang="zh-CN"/>
            </a:defPPr>
            <a:lvl1pPr>
              <a:defRPr sz="19900" b="1">
                <a:solidFill>
                  <a:srgbClr val="5FCACB"/>
                </a:solidFill>
              </a:defRPr>
            </a:lvl1pPr>
          </a:lstStyle>
          <a:p>
            <a:r>
              <a:rPr lang="zh-CN" altLang="en-US" sz="5400" dirty="0" smtClean="0">
                <a:solidFill>
                  <a:schemeClr val="accent1"/>
                </a:solidFill>
                <a:latin typeface="隶书" pitchFamily="49" charset="-122"/>
                <a:ea typeface="隶书" pitchFamily="49" charset="-122"/>
              </a:rPr>
              <a:t>第九章 压　强</a:t>
            </a:r>
            <a:endParaRPr lang="zh-CN" altLang="en-US" sz="5400" dirty="0">
              <a:solidFill>
                <a:schemeClr val="accent1"/>
              </a:solidFill>
              <a:latin typeface="隶书" pitchFamily="49" charset="-122"/>
              <a:ea typeface="隶书" pitchFamily="49" charset="-122"/>
            </a:endParaRPr>
          </a:p>
        </p:txBody>
      </p:sp>
      <p:sp>
        <p:nvSpPr>
          <p:cNvPr id="64" name="文本框 78"/>
          <p:cNvSpPr txBox="1"/>
          <p:nvPr/>
        </p:nvSpPr>
        <p:spPr>
          <a:xfrm>
            <a:off x="3163031" y="1855036"/>
            <a:ext cx="2938946" cy="577081"/>
          </a:xfrm>
          <a:prstGeom prst="rect">
            <a:avLst/>
          </a:prstGeom>
          <a:noFill/>
        </p:spPr>
        <p:txBody>
          <a:bodyPr wrap="none" lIns="68580" tIns="34290" rIns="68580" bIns="34290"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3300" dirty="0" smtClean="0">
                <a:solidFill>
                  <a:schemeClr val="accent1"/>
                </a:solidFill>
              </a:rPr>
              <a:t>第</a:t>
            </a:r>
            <a:r>
              <a:rPr lang="en-US" altLang="zh-CN" sz="3300" dirty="0" smtClean="0">
                <a:solidFill>
                  <a:schemeClr val="accent1"/>
                </a:solidFill>
              </a:rPr>
              <a:t>3</a:t>
            </a:r>
            <a:r>
              <a:rPr lang="zh-CN" altLang="en-US" sz="3300" dirty="0" smtClean="0">
                <a:solidFill>
                  <a:schemeClr val="accent1"/>
                </a:solidFill>
              </a:rPr>
              <a:t>节　连通器</a:t>
            </a:r>
          </a:p>
        </p:txBody>
      </p:sp>
      <p:pic>
        <p:nvPicPr>
          <p:cNvPr id="25" name="Picture 12" descr="clouds1.png"/>
          <p:cNvPicPr>
            <a:picLocks noChangeAspect="1"/>
          </p:cNvPicPr>
          <p:nvPr/>
        </p:nvPicPr>
        <p:blipFill>
          <a:blip r:embed="rId3" cstate="print"/>
          <a:stretch>
            <a:fillRect/>
          </a:stretch>
        </p:blipFill>
        <p:spPr>
          <a:xfrm>
            <a:off x="1821839" y="3102759"/>
            <a:ext cx="4771653" cy="827958"/>
          </a:xfrm>
          <a:prstGeom prst="rect">
            <a:avLst/>
          </a:prstGeom>
        </p:spPr>
      </p:pic>
      <p:pic>
        <p:nvPicPr>
          <p:cNvPr id="26" name="Picture 10" descr="field1.png"/>
          <p:cNvPicPr>
            <a:picLocks noChangeAspect="1"/>
          </p:cNvPicPr>
          <p:nvPr/>
        </p:nvPicPr>
        <p:blipFill>
          <a:blip r:embed="rId4" cstate="print"/>
          <a:stretch>
            <a:fillRect/>
          </a:stretch>
        </p:blipFill>
        <p:spPr>
          <a:xfrm>
            <a:off x="88457" y="3838045"/>
            <a:ext cx="8916747" cy="1354442"/>
          </a:xfrm>
          <a:prstGeom prst="rect">
            <a:avLst/>
          </a:prstGeom>
        </p:spPr>
      </p:pic>
      <p:pic>
        <p:nvPicPr>
          <p:cNvPr id="27" name="Picture 11" descr="server.png"/>
          <p:cNvPicPr>
            <a:picLocks noChangeAspect="1"/>
          </p:cNvPicPr>
          <p:nvPr/>
        </p:nvPicPr>
        <p:blipFill>
          <a:blip r:embed="rId5" cstate="print"/>
          <a:stretch>
            <a:fillRect/>
          </a:stretch>
        </p:blipFill>
        <p:spPr>
          <a:xfrm>
            <a:off x="2759528" y="3294761"/>
            <a:ext cx="3559629" cy="1954878"/>
          </a:xfrm>
          <a:prstGeom prst="rect">
            <a:avLst/>
          </a:prstGeom>
        </p:spPr>
      </p:pic>
    </p:spTree>
    <p:extLst>
      <p:ext uri="{BB962C8B-B14F-4D97-AF65-F5344CB8AC3E}">
        <p14:creationId xmlns:p14="http://schemas.microsoft.com/office/powerpoint/2010/main" xmlns="" val="4000769042"/>
      </p:ext>
    </p:extLst>
  </p:cSld>
  <p:clrMapOvr>
    <a:masterClrMapping/>
  </p:clrMapOvr>
  <mc:AlternateContent xmlns:mc="http://schemas.openxmlformats.org/markup-compatibility/2006">
    <mc:Choice xmlns:p14="http://schemas.microsoft.com/office/powerpoint/2010/main" xmlns="" Requires="p14">
      <p:transition spd="slow" p14:dur="1200">
        <p14:prism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ppt_x"/>
                                          </p:val>
                                        </p:tav>
                                        <p:tav tm="100000">
                                          <p:val>
                                            <p:strVal val="#ppt_x"/>
                                          </p:val>
                                        </p:tav>
                                      </p:tavLst>
                                    </p:anim>
                                    <p:anim calcmode="lin" valueType="num">
                                      <p:cBhvr additive="base">
                                        <p:cTn id="16" dur="500" fill="hold"/>
                                        <p:tgtEl>
                                          <p:spTgt spid="26"/>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9" presetClass="entr" presetSubtype="0" fill="hold" grpId="0" nodeType="afterEffect">
                                  <p:stCondLst>
                                    <p:cond delay="0"/>
                                  </p:stCondLst>
                                  <p:iterate type="lt">
                                    <p:tmPct val="0"/>
                                  </p:iterate>
                                  <p:childTnLst>
                                    <p:set>
                                      <p:cBhvr>
                                        <p:cTn id="19" dur="1" fill="hold">
                                          <p:stCondLst>
                                            <p:cond delay="0"/>
                                          </p:stCondLst>
                                        </p:cTn>
                                        <p:tgtEl>
                                          <p:spTgt spid="62"/>
                                        </p:tgtEl>
                                        <p:attrNameLst>
                                          <p:attrName>style.visibility</p:attrName>
                                        </p:attrNameLst>
                                      </p:cBhvr>
                                      <p:to>
                                        <p:strVal val="visible"/>
                                      </p:to>
                                    </p:set>
                                    <p:anim calcmode="lin" valueType="num">
                                      <p:cBhvr>
                                        <p:cTn id="20" dur="1000" fill="hold"/>
                                        <p:tgtEl>
                                          <p:spTgt spid="62"/>
                                        </p:tgtEl>
                                        <p:attrNameLst>
                                          <p:attrName>ppt_x</p:attrName>
                                        </p:attrNameLst>
                                      </p:cBhvr>
                                      <p:tavLst>
                                        <p:tav tm="0">
                                          <p:val>
                                            <p:strVal val="#ppt_x-.2"/>
                                          </p:val>
                                        </p:tav>
                                        <p:tav tm="100000">
                                          <p:val>
                                            <p:strVal val="#ppt_x"/>
                                          </p:val>
                                        </p:tav>
                                      </p:tavLst>
                                    </p:anim>
                                    <p:anim calcmode="lin" valueType="num">
                                      <p:cBhvr>
                                        <p:cTn id="21" dur="1000" fill="hold"/>
                                        <p:tgtEl>
                                          <p:spTgt spid="62"/>
                                        </p:tgtEl>
                                        <p:attrNameLst>
                                          <p:attrName>ppt_y</p:attrName>
                                        </p:attrNameLst>
                                      </p:cBhvr>
                                      <p:tavLst>
                                        <p:tav tm="0">
                                          <p:val>
                                            <p:strVal val="#ppt_y"/>
                                          </p:val>
                                        </p:tav>
                                        <p:tav tm="100000">
                                          <p:val>
                                            <p:strVal val="#ppt_y"/>
                                          </p:val>
                                        </p:tav>
                                      </p:tavLst>
                                    </p:anim>
                                    <p:animEffect transition="in" filter="wipe(right)" prLst="gradientSize: 0.1">
                                      <p:cBhvr>
                                        <p:cTn id="22" dur="1000"/>
                                        <p:tgtEl>
                                          <p:spTgt spid="62"/>
                                        </p:tgtEl>
                                      </p:cBhvr>
                                    </p:animEffect>
                                  </p:childTnLst>
                                </p:cTn>
                              </p:par>
                              <p:par>
                                <p:cTn id="23" presetID="29" presetClass="entr" presetSubtype="0" fill="hold" grpId="0" nodeType="withEffect">
                                  <p:stCondLst>
                                    <p:cond delay="0"/>
                                  </p:stCondLst>
                                  <p:iterate type="lt">
                                    <p:tmPct val="0"/>
                                  </p:iterate>
                                  <p:childTnLst>
                                    <p:set>
                                      <p:cBhvr>
                                        <p:cTn id="24" dur="1" fill="hold">
                                          <p:stCondLst>
                                            <p:cond delay="0"/>
                                          </p:stCondLst>
                                        </p:cTn>
                                        <p:tgtEl>
                                          <p:spTgt spid="64"/>
                                        </p:tgtEl>
                                        <p:attrNameLst>
                                          <p:attrName>style.visibility</p:attrName>
                                        </p:attrNameLst>
                                      </p:cBhvr>
                                      <p:to>
                                        <p:strVal val="visible"/>
                                      </p:to>
                                    </p:set>
                                    <p:anim calcmode="lin" valueType="num">
                                      <p:cBhvr>
                                        <p:cTn id="25" dur="1000" fill="hold"/>
                                        <p:tgtEl>
                                          <p:spTgt spid="64"/>
                                        </p:tgtEl>
                                        <p:attrNameLst>
                                          <p:attrName>ppt_x</p:attrName>
                                        </p:attrNameLst>
                                      </p:cBhvr>
                                      <p:tavLst>
                                        <p:tav tm="0">
                                          <p:val>
                                            <p:strVal val="#ppt_x-.2"/>
                                          </p:val>
                                        </p:tav>
                                        <p:tav tm="100000">
                                          <p:val>
                                            <p:strVal val="#ppt_x"/>
                                          </p:val>
                                        </p:tav>
                                      </p:tavLst>
                                    </p:anim>
                                    <p:anim calcmode="lin" valueType="num">
                                      <p:cBhvr>
                                        <p:cTn id="26" dur="1000" fill="hold"/>
                                        <p:tgtEl>
                                          <p:spTgt spid="64"/>
                                        </p:tgtEl>
                                        <p:attrNameLst>
                                          <p:attrName>ppt_y</p:attrName>
                                        </p:attrNameLst>
                                      </p:cBhvr>
                                      <p:tavLst>
                                        <p:tav tm="0">
                                          <p:val>
                                            <p:strVal val="#ppt_y"/>
                                          </p:val>
                                        </p:tav>
                                        <p:tav tm="100000">
                                          <p:val>
                                            <p:strVal val="#ppt_y"/>
                                          </p:val>
                                        </p:tav>
                                      </p:tavLst>
                                    </p:anim>
                                    <p:animEffect transition="in" filter="wipe(right)" prLst="gradientSize: 0.1">
                                      <p:cBhvr>
                                        <p:cTn id="27" dur="10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2" y="0"/>
            <a:ext cx="2515187" cy="81855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2" cstate="print"/>
          <a:stretch>
            <a:fillRect/>
          </a:stretch>
        </p:blipFill>
        <p:spPr>
          <a:xfrm>
            <a:off x="486949" y="1109773"/>
            <a:ext cx="1271543" cy="539442"/>
          </a:xfrm>
          <a:prstGeom prst="rect">
            <a:avLst/>
          </a:prstGeom>
        </p:spPr>
      </p:pic>
      <p:pic>
        <p:nvPicPr>
          <p:cNvPr id="21" name="图片 20" descr="book3.png"/>
          <p:cNvPicPr>
            <a:picLocks noChangeAspect="1"/>
          </p:cNvPicPr>
          <p:nvPr/>
        </p:nvPicPr>
        <p:blipFill>
          <a:blip r:embed="rId3" cstate="print"/>
          <a:stretch>
            <a:fillRect/>
          </a:stretch>
        </p:blipFill>
        <p:spPr>
          <a:xfrm>
            <a:off x="7968343" y="3990228"/>
            <a:ext cx="971550" cy="971550"/>
          </a:xfrm>
          <a:prstGeom prst="rect">
            <a:avLst/>
          </a:prstGeom>
        </p:spPr>
      </p:pic>
      <p:sp>
        <p:nvSpPr>
          <p:cNvPr id="9" name="矩形 8"/>
          <p:cNvSpPr/>
          <p:nvPr/>
        </p:nvSpPr>
        <p:spPr>
          <a:xfrm>
            <a:off x="307017" y="348923"/>
            <a:ext cx="2318583"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连通器</a:t>
            </a:r>
          </a:p>
        </p:txBody>
      </p:sp>
      <p:sp>
        <p:nvSpPr>
          <p:cNvPr id="11" name="矩形 10"/>
          <p:cNvSpPr/>
          <p:nvPr/>
        </p:nvSpPr>
        <p:spPr>
          <a:xfrm>
            <a:off x="1545996" y="3462321"/>
            <a:ext cx="5986020" cy="1401538"/>
          </a:xfrm>
          <a:prstGeom prst="rect">
            <a:avLst/>
          </a:prstGeom>
        </p:spPr>
        <p:txBody>
          <a:bodyPr wrap="square" lIns="68580" tIns="34290" rIns="68580" bIns="34290">
            <a:spAutoFit/>
          </a:bodyPr>
          <a:lstStyle/>
          <a:p>
            <a:pPr algn="just">
              <a:lnSpc>
                <a:spcPct val="150000"/>
              </a:lnSpc>
            </a:pPr>
            <a:r>
              <a:rPr lang="zh-CN" altLang="en-US" sz="2000" dirty="0" smtClean="0">
                <a:latin typeface="微软雅黑" pitchFamily="34" charset="-122"/>
                <a:ea typeface="微软雅黑" pitchFamily="34" charset="-122"/>
              </a:rPr>
              <a:t>“春江潮水连海平</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海上明月共潮生</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滟滟随波千万里</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何处春江无月明</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根据连通器原理</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海与江连在一起</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因此海水与江水是相平的</a:t>
            </a:r>
            <a:r>
              <a:rPr lang="en-US" altLang="zh-CN" sz="2000" dirty="0" smtClean="0">
                <a:latin typeface="微软雅黑" pitchFamily="34" charset="-122"/>
                <a:ea typeface="微软雅黑" pitchFamily="34" charset="-122"/>
              </a:rPr>
              <a:t>.</a:t>
            </a:r>
          </a:p>
        </p:txBody>
      </p:sp>
      <p:pic>
        <p:nvPicPr>
          <p:cNvPr id="12" name="cc426.jpg" descr="id:2147510494;FounderCES"/>
          <p:cNvPicPr/>
          <p:nvPr/>
        </p:nvPicPr>
        <p:blipFill>
          <a:blip r:embed="rId4" cstate="print"/>
          <a:stretch>
            <a:fillRect/>
          </a:stretch>
        </p:blipFill>
        <p:spPr>
          <a:xfrm>
            <a:off x="3164563" y="1429674"/>
            <a:ext cx="2849738" cy="202248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par>
                                <p:cTn id="18" presetID="12" presetClass="entr" presetSubtype="4" fill="hold"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slide(fromBottom)">
                                      <p:cBhvr>
                                        <p:cTn id="20" dur="500"/>
                                        <p:tgtEl>
                                          <p:spTgt spid="12"/>
                                        </p:tgtEl>
                                      </p:cBhvr>
                                    </p:animEffect>
                                  </p:childTnLst>
                                </p:cTn>
                              </p:par>
                            </p:childTnLst>
                          </p:cTn>
                        </p:par>
                        <p:par>
                          <p:cTn id="21" fill="hold">
                            <p:stCondLst>
                              <p:cond delay="500"/>
                            </p:stCondLst>
                            <p:childTnLst>
                              <p:par>
                                <p:cTn id="22" presetID="12" presetClass="entr" presetSubtype="4"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slide(fromBottom)">
                                      <p:cBhvr>
                                        <p:cTn id="2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2" y="0"/>
            <a:ext cx="2515187" cy="81855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2" cstate="print"/>
          <a:stretch>
            <a:fillRect/>
          </a:stretch>
        </p:blipFill>
        <p:spPr>
          <a:xfrm>
            <a:off x="497459" y="1109772"/>
            <a:ext cx="1448303" cy="624759"/>
          </a:xfrm>
          <a:prstGeom prst="rect">
            <a:avLst/>
          </a:prstGeom>
        </p:spPr>
      </p:pic>
      <p:pic>
        <p:nvPicPr>
          <p:cNvPr id="21" name="图片 20" descr="book3.png"/>
          <p:cNvPicPr>
            <a:picLocks noChangeAspect="1"/>
          </p:cNvPicPr>
          <p:nvPr/>
        </p:nvPicPr>
        <p:blipFill>
          <a:blip r:embed="rId3" cstate="print"/>
          <a:stretch>
            <a:fillRect/>
          </a:stretch>
        </p:blipFill>
        <p:spPr>
          <a:xfrm>
            <a:off x="7968343" y="3990228"/>
            <a:ext cx="971550" cy="971550"/>
          </a:xfrm>
          <a:prstGeom prst="rect">
            <a:avLst/>
          </a:prstGeom>
        </p:spPr>
      </p:pic>
      <p:sp>
        <p:nvSpPr>
          <p:cNvPr id="9" name="矩形 8"/>
          <p:cNvSpPr/>
          <p:nvPr/>
        </p:nvSpPr>
        <p:spPr>
          <a:xfrm>
            <a:off x="307017" y="348923"/>
            <a:ext cx="2318583"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连通器</a:t>
            </a:r>
          </a:p>
        </p:txBody>
      </p:sp>
      <p:sp>
        <p:nvSpPr>
          <p:cNvPr id="11" name="矩形 10"/>
          <p:cNvSpPr/>
          <p:nvPr/>
        </p:nvSpPr>
        <p:spPr>
          <a:xfrm>
            <a:off x="3601040" y="2246263"/>
            <a:ext cx="1923068" cy="992579"/>
          </a:xfrm>
          <a:prstGeom prst="rect">
            <a:avLst/>
          </a:prstGeom>
        </p:spPr>
        <p:txBody>
          <a:bodyPr wrap="square" lIns="68580" tIns="34290" rIns="68580" bIns="34290">
            <a:spAutoFit/>
          </a:bodyPr>
          <a:lstStyle/>
          <a:p>
            <a:pPr algn="just">
              <a:lnSpc>
                <a:spcPct val="150000"/>
              </a:lnSpc>
            </a:pPr>
            <a:r>
              <a:rPr lang="zh-CN" altLang="en-US" sz="2000" dirty="0" smtClean="0">
                <a:latin typeface="微软雅黑" pitchFamily="34" charset="-122"/>
                <a:ea typeface="微软雅黑" pitchFamily="34" charset="-122"/>
              </a:rPr>
              <a:t>连通器</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底连通</a:t>
            </a:r>
            <a:r>
              <a:rPr lang="en-US" altLang="zh-CN" sz="2000" dirty="0" smtClean="0">
                <a:latin typeface="微软雅黑" pitchFamily="34" charset="-122"/>
                <a:ea typeface="微软雅黑" pitchFamily="34" charset="-122"/>
              </a:rPr>
              <a:t>,</a:t>
            </a:r>
          </a:p>
          <a:p>
            <a:pPr algn="just">
              <a:lnSpc>
                <a:spcPct val="150000"/>
              </a:lnSpc>
            </a:pPr>
            <a:r>
              <a:rPr lang="zh-CN" altLang="en-US" sz="2000" dirty="0" smtClean="0">
                <a:latin typeface="微软雅黑" pitchFamily="34" charset="-122"/>
                <a:ea typeface="微软雅黑" pitchFamily="34" charset="-122"/>
              </a:rPr>
              <a:t>同液体</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同高低</a:t>
            </a:r>
            <a:r>
              <a:rPr lang="en-US" altLang="zh-CN" sz="2000" dirty="0" smtClean="0">
                <a:latin typeface="微软雅黑" pitchFamily="34" charset="-122"/>
                <a:ea typeface="微软雅黑" pitchFamily="3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slide(fromBottom)">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2" y="0"/>
            <a:ext cx="2486908" cy="81855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2" cstate="print"/>
          <a:stretch>
            <a:fillRect/>
          </a:stretch>
        </p:blipFill>
        <p:spPr>
          <a:xfrm>
            <a:off x="514558" y="1121487"/>
            <a:ext cx="1216328" cy="516018"/>
          </a:xfrm>
          <a:prstGeom prst="rect">
            <a:avLst/>
          </a:prstGeom>
        </p:spPr>
      </p:pic>
      <p:pic>
        <p:nvPicPr>
          <p:cNvPr id="21" name="图片 20" descr="book3.png"/>
          <p:cNvPicPr>
            <a:picLocks noChangeAspect="1"/>
          </p:cNvPicPr>
          <p:nvPr/>
        </p:nvPicPr>
        <p:blipFill>
          <a:blip r:embed="rId3" cstate="print"/>
          <a:srcRect l="10980" t="7891" r="17050" b="13779"/>
          <a:stretch>
            <a:fillRect/>
          </a:stretch>
        </p:blipFill>
        <p:spPr>
          <a:xfrm>
            <a:off x="7968343" y="3947300"/>
            <a:ext cx="971550" cy="1057407"/>
          </a:xfrm>
          <a:prstGeom prst="rect">
            <a:avLst/>
          </a:prstGeom>
        </p:spPr>
      </p:pic>
      <p:sp>
        <p:nvSpPr>
          <p:cNvPr id="9" name="矩形 8"/>
          <p:cNvSpPr/>
          <p:nvPr/>
        </p:nvSpPr>
        <p:spPr>
          <a:xfrm>
            <a:off x="307017" y="348923"/>
            <a:ext cx="2318583"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连通器</a:t>
            </a:r>
          </a:p>
        </p:txBody>
      </p:sp>
      <p:sp>
        <p:nvSpPr>
          <p:cNvPr id="23" name="矩形 22"/>
          <p:cNvSpPr/>
          <p:nvPr/>
        </p:nvSpPr>
        <p:spPr>
          <a:xfrm>
            <a:off x="1315602" y="3300574"/>
            <a:ext cx="6188135" cy="1399870"/>
          </a:xfrm>
          <a:prstGeom prst="rect">
            <a:avLst/>
          </a:prstGeom>
        </p:spPr>
        <p:txBody>
          <a:bodyPr wrap="square" lIns="68580" tIns="34290" rIns="68580" bIns="34290">
            <a:spAutoFit/>
          </a:bodyPr>
          <a:lstStyle/>
          <a:p>
            <a:pPr>
              <a:lnSpc>
                <a:spcPct val="150000"/>
              </a:lnSpc>
            </a:pPr>
            <a:r>
              <a:rPr lang="zh-CN" altLang="en-US" sz="2000" dirty="0" smtClean="0">
                <a:latin typeface="微软雅黑" pitchFamily="34" charset="-122"/>
                <a:ea typeface="微软雅黑" pitchFamily="34" charset="-122"/>
              </a:rPr>
              <a:t>倒流壶</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因壶底中心有一通心管又称内管壶</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倒流壶充分利用了连通器原理</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其奇特的构造</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巧妙的内部设计</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充分体现了古代能工巧匠的智慧和创造力</a:t>
            </a:r>
            <a:r>
              <a:rPr lang="en-US" altLang="zh-CN" sz="2000" dirty="0" smtClean="0">
                <a:latin typeface="微软雅黑" pitchFamily="34" charset="-122"/>
                <a:ea typeface="微软雅黑" pitchFamily="34" charset="-122"/>
              </a:rPr>
              <a:t>.</a:t>
            </a:r>
          </a:p>
        </p:txBody>
      </p:sp>
      <p:pic>
        <p:nvPicPr>
          <p:cNvPr id="10" name="cc429.jpg" descr="id:2147510515;FounderCES"/>
          <p:cNvPicPr/>
          <p:nvPr/>
        </p:nvPicPr>
        <p:blipFill>
          <a:blip r:embed="rId4" cstate="print">
            <a:clrChange>
              <a:clrFrom>
                <a:srgbClr val="F1EEE7"/>
              </a:clrFrom>
              <a:clrTo>
                <a:srgbClr val="F1EEE7">
                  <a:alpha val="0"/>
                </a:srgbClr>
              </a:clrTo>
            </a:clrChange>
          </a:blip>
          <a:stretch>
            <a:fillRect/>
          </a:stretch>
        </p:blipFill>
        <p:spPr>
          <a:xfrm>
            <a:off x="2834624" y="1457980"/>
            <a:ext cx="2774323" cy="178706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slide(fromBottom)">
                                      <p:cBhvr>
                                        <p:cTn id="21" dur="500"/>
                                        <p:tgtEl>
                                          <p:spTgt spid="23"/>
                                        </p:tgtEl>
                                      </p:cBhvr>
                                    </p:animEffect>
                                  </p:childTnLst>
                                </p:cTn>
                              </p:par>
                              <p:par>
                                <p:cTn id="22" presetID="12" presetClass="entr" presetSubtype="4" fill="hold"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slide(fromBottom)">
                                      <p:cBhvr>
                                        <p:cTn id="2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2" y="0"/>
            <a:ext cx="2486908" cy="81855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2" cstate="print"/>
          <a:stretch>
            <a:fillRect/>
          </a:stretch>
        </p:blipFill>
        <p:spPr>
          <a:xfrm>
            <a:off x="532988" y="1121487"/>
            <a:ext cx="1179468" cy="516018"/>
          </a:xfrm>
          <a:prstGeom prst="rect">
            <a:avLst/>
          </a:prstGeom>
        </p:spPr>
      </p:pic>
      <p:pic>
        <p:nvPicPr>
          <p:cNvPr id="21" name="图片 20" descr="book3.png"/>
          <p:cNvPicPr>
            <a:picLocks noChangeAspect="1"/>
          </p:cNvPicPr>
          <p:nvPr/>
        </p:nvPicPr>
        <p:blipFill>
          <a:blip r:embed="rId3" cstate="print"/>
          <a:srcRect l="10980" t="7891" r="17050" b="13779"/>
          <a:stretch>
            <a:fillRect/>
          </a:stretch>
        </p:blipFill>
        <p:spPr>
          <a:xfrm>
            <a:off x="7968343" y="3947300"/>
            <a:ext cx="971550" cy="1057407"/>
          </a:xfrm>
          <a:prstGeom prst="rect">
            <a:avLst/>
          </a:prstGeom>
        </p:spPr>
      </p:pic>
      <p:sp>
        <p:nvSpPr>
          <p:cNvPr id="9" name="矩形 8"/>
          <p:cNvSpPr/>
          <p:nvPr/>
        </p:nvSpPr>
        <p:spPr>
          <a:xfrm>
            <a:off x="307017" y="348923"/>
            <a:ext cx="2318583"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连通器</a:t>
            </a:r>
          </a:p>
        </p:txBody>
      </p:sp>
      <p:sp>
        <p:nvSpPr>
          <p:cNvPr id="23" name="矩形 22"/>
          <p:cNvSpPr/>
          <p:nvPr/>
        </p:nvSpPr>
        <p:spPr>
          <a:xfrm>
            <a:off x="1334456" y="2178784"/>
            <a:ext cx="6188135" cy="1399870"/>
          </a:xfrm>
          <a:prstGeom prst="rect">
            <a:avLst/>
          </a:prstGeom>
        </p:spPr>
        <p:txBody>
          <a:bodyPr wrap="square" lIns="68580" tIns="34290" rIns="68580" bIns="34290">
            <a:spAutoFit/>
          </a:bodyPr>
          <a:lstStyle/>
          <a:p>
            <a:pPr>
              <a:lnSpc>
                <a:spcPct val="150000"/>
              </a:lnSpc>
            </a:pPr>
            <a:r>
              <a:rPr lang="zh-CN" altLang="en-US" sz="2000" dirty="0" smtClean="0">
                <a:latin typeface="微软雅黑" pitchFamily="34" charset="-122"/>
                <a:ea typeface="微软雅黑" pitchFamily="34" charset="-122"/>
              </a:rPr>
              <a:t>水壶的壶身和壶嘴构成连通器</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当液面不流动时保持相平</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在壶盖上</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通常要有一个小孔</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用来与大气相通</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从而使内外气压平衡</a:t>
            </a:r>
            <a:r>
              <a:rPr lang="en-US" altLang="zh-CN" sz="2000" dirty="0" smtClean="0">
                <a:latin typeface="微软雅黑" pitchFamily="34" charset="-122"/>
                <a:ea typeface="微软雅黑" pitchFamily="3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slide(fromBottom)">
                                      <p:cBhvr>
                                        <p:cTn id="2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3" y="0"/>
            <a:ext cx="2854552" cy="81855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2" cstate="print"/>
          <a:stretch>
            <a:fillRect/>
          </a:stretch>
        </p:blipFill>
        <p:spPr>
          <a:xfrm>
            <a:off x="497107" y="906693"/>
            <a:ext cx="1251229" cy="530825"/>
          </a:xfrm>
          <a:prstGeom prst="rect">
            <a:avLst/>
          </a:prstGeom>
        </p:spPr>
      </p:pic>
      <p:pic>
        <p:nvPicPr>
          <p:cNvPr id="21" name="图片 20" descr="book3.png"/>
          <p:cNvPicPr>
            <a:picLocks noChangeAspect="1"/>
          </p:cNvPicPr>
          <p:nvPr/>
        </p:nvPicPr>
        <p:blipFill>
          <a:blip r:embed="rId3" cstate="print"/>
          <a:srcRect l="10980" t="7891" r="17050" b="13779"/>
          <a:stretch>
            <a:fillRect/>
          </a:stretch>
        </p:blipFill>
        <p:spPr>
          <a:xfrm>
            <a:off x="7968343" y="3947300"/>
            <a:ext cx="971550" cy="1057407"/>
          </a:xfrm>
          <a:prstGeom prst="rect">
            <a:avLst/>
          </a:prstGeom>
        </p:spPr>
      </p:pic>
      <p:sp>
        <p:nvSpPr>
          <p:cNvPr id="9" name="矩形 8"/>
          <p:cNvSpPr/>
          <p:nvPr/>
        </p:nvSpPr>
        <p:spPr>
          <a:xfrm>
            <a:off x="307017" y="348923"/>
            <a:ext cx="2664832"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认识压力</a:t>
            </a:r>
          </a:p>
        </p:txBody>
      </p:sp>
      <p:sp>
        <p:nvSpPr>
          <p:cNvPr id="23" name="矩形 22"/>
          <p:cNvSpPr/>
          <p:nvPr/>
        </p:nvSpPr>
        <p:spPr>
          <a:xfrm>
            <a:off x="1498862" y="1578894"/>
            <a:ext cx="5731498" cy="2839239"/>
          </a:xfrm>
          <a:prstGeom prst="rect">
            <a:avLst/>
          </a:prstGeom>
        </p:spPr>
        <p:txBody>
          <a:bodyPr wrap="square" lIns="68580" tIns="34290" rIns="68580" bIns="34290">
            <a:spAutoFit/>
          </a:bodyPr>
          <a:lstStyle/>
          <a:p>
            <a:pPr>
              <a:lnSpc>
                <a:spcPct val="150000"/>
              </a:lnSpc>
            </a:pPr>
            <a:r>
              <a:rPr lang="en-US" altLang="zh-CN" sz="2000" dirty="0" smtClean="0">
                <a:latin typeface="微软雅黑" pitchFamily="34" charset="-122"/>
                <a:ea typeface="微软雅黑" pitchFamily="34" charset="-122"/>
              </a:rPr>
              <a:t>1.</a:t>
            </a:r>
            <a:r>
              <a:rPr lang="zh-CN" altLang="en-US" sz="2000" dirty="0" smtClean="0">
                <a:latin typeface="微软雅黑" pitchFamily="34" charset="-122"/>
                <a:ea typeface="微软雅黑" pitchFamily="34" charset="-122"/>
              </a:rPr>
              <a:t>压力在性质上是一种弹力</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与物体形变相关联</a:t>
            </a:r>
            <a:r>
              <a:rPr lang="en-US" altLang="zh-CN" sz="2000" dirty="0" smtClean="0">
                <a:latin typeface="微软雅黑" pitchFamily="34" charset="-122"/>
                <a:ea typeface="微软雅黑" pitchFamily="34" charset="-122"/>
              </a:rPr>
              <a:t>.</a:t>
            </a:r>
          </a:p>
          <a:p>
            <a:pPr>
              <a:lnSpc>
                <a:spcPct val="150000"/>
              </a:lnSpc>
            </a:pPr>
            <a:r>
              <a:rPr lang="en-US" altLang="zh-CN" sz="2000" dirty="0" smtClean="0">
                <a:latin typeface="微软雅黑" pitchFamily="34" charset="-122"/>
                <a:ea typeface="微软雅黑" pitchFamily="34" charset="-122"/>
              </a:rPr>
              <a:t>2.</a:t>
            </a:r>
            <a:r>
              <a:rPr lang="zh-CN" altLang="en-US" sz="2000" dirty="0" smtClean="0">
                <a:latin typeface="微软雅黑" pitchFamily="34" charset="-122"/>
                <a:ea typeface="微软雅黑" pitchFamily="34" charset="-122"/>
              </a:rPr>
              <a:t>压力是一种接触力</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任何彼此分离的两个物体间不可能产生压力</a:t>
            </a:r>
            <a:r>
              <a:rPr lang="en-US" altLang="zh-CN" sz="2000" dirty="0" smtClean="0">
                <a:latin typeface="微软雅黑" pitchFamily="34" charset="-122"/>
                <a:ea typeface="微软雅黑" pitchFamily="34" charset="-122"/>
              </a:rPr>
              <a:t>.</a:t>
            </a:r>
          </a:p>
          <a:p>
            <a:pPr>
              <a:lnSpc>
                <a:spcPct val="150000"/>
              </a:lnSpc>
            </a:pPr>
            <a:r>
              <a:rPr lang="en-US" altLang="zh-CN" sz="2000" dirty="0" smtClean="0">
                <a:latin typeface="微软雅黑" pitchFamily="34" charset="-122"/>
                <a:ea typeface="微软雅黑" pitchFamily="34" charset="-122"/>
              </a:rPr>
              <a:t>3.</a:t>
            </a:r>
            <a:r>
              <a:rPr lang="zh-CN" altLang="en-US" sz="2000" dirty="0" smtClean="0">
                <a:latin typeface="微软雅黑" pitchFamily="34" charset="-122"/>
                <a:ea typeface="微软雅黑" pitchFamily="34" charset="-122"/>
              </a:rPr>
              <a:t>通常只有当物体孤立地静止在水平面上时</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它对水平面的压力大小才等于它所受重力的大小</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且两个力的方向都是竖直向下的</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但压力并不是重力</a:t>
            </a:r>
            <a:r>
              <a:rPr lang="en-US" altLang="zh-CN" sz="2000" dirty="0" smtClean="0">
                <a:latin typeface="微软雅黑" pitchFamily="34" charset="-122"/>
                <a:ea typeface="微软雅黑" pitchFamily="3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slide(fromBottom)">
                                      <p:cBhvr>
                                        <p:cTn id="2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2" y="0"/>
            <a:ext cx="2486908" cy="81855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2" cstate="print"/>
          <a:stretch>
            <a:fillRect/>
          </a:stretch>
        </p:blipFill>
        <p:spPr>
          <a:xfrm>
            <a:off x="551841" y="986967"/>
            <a:ext cx="1447687" cy="408200"/>
          </a:xfrm>
          <a:prstGeom prst="rect">
            <a:avLst/>
          </a:prstGeom>
        </p:spPr>
      </p:pic>
      <p:pic>
        <p:nvPicPr>
          <p:cNvPr id="21" name="图片 20" descr="book3.png"/>
          <p:cNvPicPr>
            <a:picLocks noChangeAspect="1"/>
          </p:cNvPicPr>
          <p:nvPr/>
        </p:nvPicPr>
        <p:blipFill>
          <a:blip r:embed="rId3" cstate="print"/>
          <a:srcRect l="10980" t="7891" r="17050" b="13779"/>
          <a:stretch>
            <a:fillRect/>
          </a:stretch>
        </p:blipFill>
        <p:spPr>
          <a:xfrm>
            <a:off x="7968343" y="3947300"/>
            <a:ext cx="971550" cy="1057407"/>
          </a:xfrm>
          <a:prstGeom prst="rect">
            <a:avLst/>
          </a:prstGeom>
        </p:spPr>
      </p:pic>
      <p:sp>
        <p:nvSpPr>
          <p:cNvPr id="9" name="矩形 8"/>
          <p:cNvSpPr/>
          <p:nvPr/>
        </p:nvSpPr>
        <p:spPr>
          <a:xfrm>
            <a:off x="307017" y="348923"/>
            <a:ext cx="2318583"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连通器</a:t>
            </a:r>
          </a:p>
        </p:txBody>
      </p:sp>
      <p:sp>
        <p:nvSpPr>
          <p:cNvPr id="23" name="矩形 22"/>
          <p:cNvSpPr/>
          <p:nvPr/>
        </p:nvSpPr>
        <p:spPr>
          <a:xfrm>
            <a:off x="838986" y="1500055"/>
            <a:ext cx="7579150" cy="2377574"/>
          </a:xfrm>
          <a:prstGeom prst="rect">
            <a:avLst/>
          </a:prstGeom>
        </p:spPr>
        <p:txBody>
          <a:bodyPr wrap="square" lIns="68580" tIns="34290" rIns="68580" bIns="34290">
            <a:spAutoFit/>
          </a:bodyPr>
          <a:lstStyle/>
          <a:p>
            <a:pPr algn="just">
              <a:lnSpc>
                <a:spcPct val="150000"/>
              </a:lnSpc>
            </a:pPr>
            <a:r>
              <a:rPr lang="zh-CN" altLang="en-US" sz="2000" dirty="0" smtClean="0">
                <a:latin typeface="微软雅黑" pitchFamily="34" charset="-122"/>
                <a:ea typeface="微软雅黑" pitchFamily="34" charset="-122"/>
              </a:rPr>
              <a:t>卫生间的地漏是一个“扣碗”倒扣在存水杯上</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存水杯与下水管相连</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构成一个连通器</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如图所示</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在使用中</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往漏口倒足量的水</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水通过存水杯流进下水道</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水不再流动时</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存水杯存的水就能把室内空间与下水道隔离</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从而防止下水道中的异味进入室内</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达到密封的效果</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这是利用了连通器原理</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厨房洗菜池下方的弯管也是应用了这个道理</a:t>
            </a:r>
            <a:r>
              <a:rPr lang="en-US" altLang="zh-CN" sz="2000" dirty="0" smtClean="0">
                <a:latin typeface="微软雅黑" pitchFamily="34" charset="-122"/>
                <a:ea typeface="微软雅黑" pitchFamily="34" charset="-122"/>
              </a:rPr>
              <a:t>.</a:t>
            </a:r>
          </a:p>
        </p:txBody>
      </p:sp>
      <p:pic>
        <p:nvPicPr>
          <p:cNvPr id="10" name="cc435.jpg" descr="id:2147510544;FounderCES"/>
          <p:cNvPicPr/>
          <p:nvPr/>
        </p:nvPicPr>
        <p:blipFill>
          <a:blip r:embed="rId4" cstate="print"/>
          <a:stretch>
            <a:fillRect/>
          </a:stretch>
        </p:blipFill>
        <p:spPr>
          <a:xfrm>
            <a:off x="1981038" y="3818893"/>
            <a:ext cx="4968107" cy="120559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slide(fromBottom)">
                                      <p:cBhvr>
                                        <p:cTn id="21" dur="500"/>
                                        <p:tgtEl>
                                          <p:spTgt spid="23"/>
                                        </p:tgtEl>
                                      </p:cBhvr>
                                    </p:animEffect>
                                  </p:childTnLst>
                                </p:cTn>
                              </p:par>
                              <p:par>
                                <p:cTn id="22" presetID="12" presetClass="entr" presetSubtype="4" fill="hold"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slide(fromBottom)">
                                      <p:cBhvr>
                                        <p:cTn id="2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2" y="0"/>
            <a:ext cx="2486908" cy="81855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2" cstate="print"/>
          <a:stretch>
            <a:fillRect/>
          </a:stretch>
        </p:blipFill>
        <p:spPr>
          <a:xfrm>
            <a:off x="461913" y="986967"/>
            <a:ext cx="1280285" cy="560126"/>
          </a:xfrm>
          <a:prstGeom prst="rect">
            <a:avLst/>
          </a:prstGeom>
        </p:spPr>
      </p:pic>
      <p:pic>
        <p:nvPicPr>
          <p:cNvPr id="21" name="图片 20" descr="book3.png"/>
          <p:cNvPicPr>
            <a:picLocks noChangeAspect="1"/>
          </p:cNvPicPr>
          <p:nvPr/>
        </p:nvPicPr>
        <p:blipFill>
          <a:blip r:embed="rId3" cstate="print"/>
          <a:srcRect l="10980" t="7891" r="17050" b="13779"/>
          <a:stretch>
            <a:fillRect/>
          </a:stretch>
        </p:blipFill>
        <p:spPr>
          <a:xfrm>
            <a:off x="7968343" y="3947300"/>
            <a:ext cx="971550" cy="1057407"/>
          </a:xfrm>
          <a:prstGeom prst="rect">
            <a:avLst/>
          </a:prstGeom>
        </p:spPr>
      </p:pic>
      <p:sp>
        <p:nvSpPr>
          <p:cNvPr id="9" name="矩形 8"/>
          <p:cNvSpPr/>
          <p:nvPr/>
        </p:nvSpPr>
        <p:spPr>
          <a:xfrm>
            <a:off x="307017" y="348923"/>
            <a:ext cx="2318583"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连通器</a:t>
            </a:r>
          </a:p>
        </p:txBody>
      </p:sp>
      <p:sp>
        <p:nvSpPr>
          <p:cNvPr id="23" name="矩形 22"/>
          <p:cNvSpPr/>
          <p:nvPr/>
        </p:nvSpPr>
        <p:spPr>
          <a:xfrm>
            <a:off x="1583704" y="2046810"/>
            <a:ext cx="5825765" cy="1454244"/>
          </a:xfrm>
          <a:prstGeom prst="rect">
            <a:avLst/>
          </a:prstGeom>
        </p:spPr>
        <p:txBody>
          <a:bodyPr wrap="square" lIns="68580" tIns="34290" rIns="68580" bIns="34290">
            <a:spAutoFit/>
          </a:bodyPr>
          <a:lstStyle/>
          <a:p>
            <a:pPr algn="just">
              <a:lnSpc>
                <a:spcPct val="150000"/>
              </a:lnSpc>
            </a:pPr>
            <a:r>
              <a:rPr lang="zh-CN" altLang="en-US" sz="2000" dirty="0" smtClean="0">
                <a:latin typeface="微软雅黑" pitchFamily="34" charset="-122"/>
                <a:ea typeface="微软雅黑" pitchFamily="34" charset="-122"/>
              </a:rPr>
              <a:t>连通器原理在工程上有着广泛的应用</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如各种液面计</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水位计、油位计等</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水银真空计</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液柱式风压表</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差压计等</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都是应用连通器原理制成的</a:t>
            </a:r>
            <a:r>
              <a:rPr lang="en-US" altLang="zh-CN" sz="2000" dirty="0" smtClean="0">
                <a:latin typeface="微软雅黑" pitchFamily="34" charset="-122"/>
                <a:ea typeface="微软雅黑" pitchFamily="3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slide(fromBottom)">
                                      <p:cBhvr>
                                        <p:cTn id="2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2" y="0"/>
            <a:ext cx="2185249" cy="81855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2" cstate="print"/>
          <a:stretch>
            <a:fillRect/>
          </a:stretch>
        </p:blipFill>
        <p:spPr>
          <a:xfrm>
            <a:off x="537329" y="986967"/>
            <a:ext cx="1204870" cy="527132"/>
          </a:xfrm>
          <a:prstGeom prst="rect">
            <a:avLst/>
          </a:prstGeom>
        </p:spPr>
      </p:pic>
      <p:pic>
        <p:nvPicPr>
          <p:cNvPr id="21" name="图片 20" descr="book3.png"/>
          <p:cNvPicPr>
            <a:picLocks noChangeAspect="1"/>
          </p:cNvPicPr>
          <p:nvPr/>
        </p:nvPicPr>
        <p:blipFill>
          <a:blip r:embed="rId3" cstate="print"/>
          <a:srcRect l="10980" t="7891" r="17050" b="13779"/>
          <a:stretch>
            <a:fillRect/>
          </a:stretch>
        </p:blipFill>
        <p:spPr>
          <a:xfrm>
            <a:off x="7968343" y="3947300"/>
            <a:ext cx="971550" cy="1057407"/>
          </a:xfrm>
          <a:prstGeom prst="rect">
            <a:avLst/>
          </a:prstGeom>
        </p:spPr>
      </p:pic>
      <p:sp>
        <p:nvSpPr>
          <p:cNvPr id="9" name="矩形 8"/>
          <p:cNvSpPr/>
          <p:nvPr/>
        </p:nvSpPr>
        <p:spPr>
          <a:xfrm>
            <a:off x="307017" y="348923"/>
            <a:ext cx="1972335"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船闸</a:t>
            </a:r>
          </a:p>
        </p:txBody>
      </p:sp>
      <p:sp>
        <p:nvSpPr>
          <p:cNvPr id="23" name="矩形 22"/>
          <p:cNvSpPr/>
          <p:nvPr/>
        </p:nvSpPr>
        <p:spPr>
          <a:xfrm>
            <a:off x="1866508" y="1735726"/>
            <a:ext cx="5825765" cy="476541"/>
          </a:xfrm>
          <a:prstGeom prst="rect">
            <a:avLst/>
          </a:prstGeom>
        </p:spPr>
        <p:txBody>
          <a:bodyPr wrap="square" lIns="68580" tIns="34290" rIns="68580" bIns="34290">
            <a:spAutoFit/>
          </a:bodyPr>
          <a:lstStyle/>
          <a:p>
            <a:pPr algn="just">
              <a:lnSpc>
                <a:spcPct val="150000"/>
              </a:lnSpc>
            </a:pPr>
            <a:r>
              <a:rPr lang="zh-CN" altLang="en-US" sz="2000" dirty="0" smtClean="0">
                <a:latin typeface="微软雅黑" pitchFamily="34" charset="-122"/>
                <a:ea typeface="微软雅黑" pitchFamily="34" charset="-122"/>
              </a:rPr>
              <a:t>世界上人造的最大的连通器</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三峡船闸</a:t>
            </a:r>
          </a:p>
        </p:txBody>
      </p:sp>
      <p:pic>
        <p:nvPicPr>
          <p:cNvPr id="10" name="cc437.jpg" descr="id:2147510615;FounderCES"/>
          <p:cNvPicPr/>
          <p:nvPr/>
        </p:nvPicPr>
        <p:blipFill>
          <a:blip r:embed="rId4" cstate="print"/>
          <a:stretch>
            <a:fillRect/>
          </a:stretch>
        </p:blipFill>
        <p:spPr>
          <a:xfrm>
            <a:off x="3268257" y="2369994"/>
            <a:ext cx="2434959" cy="164036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slide(fromBottom)">
                                      <p:cBhvr>
                                        <p:cTn id="21" dur="500"/>
                                        <p:tgtEl>
                                          <p:spTgt spid="23"/>
                                        </p:tgtEl>
                                      </p:cBhvr>
                                    </p:animEffect>
                                  </p:childTnLst>
                                </p:cTn>
                              </p:par>
                              <p:par>
                                <p:cTn id="22" presetID="12" presetClass="entr" presetSubtype="4" fill="hold"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slide(fromBottom)">
                                      <p:cBhvr>
                                        <p:cTn id="2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2" y="0"/>
            <a:ext cx="2185249" cy="81855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2" cstate="print"/>
          <a:stretch>
            <a:fillRect/>
          </a:stretch>
        </p:blipFill>
        <p:spPr>
          <a:xfrm>
            <a:off x="537329" y="986967"/>
            <a:ext cx="1204870" cy="527132"/>
          </a:xfrm>
          <a:prstGeom prst="rect">
            <a:avLst/>
          </a:prstGeom>
        </p:spPr>
      </p:pic>
      <p:pic>
        <p:nvPicPr>
          <p:cNvPr id="21" name="图片 20" descr="book3.png"/>
          <p:cNvPicPr>
            <a:picLocks noChangeAspect="1"/>
          </p:cNvPicPr>
          <p:nvPr/>
        </p:nvPicPr>
        <p:blipFill>
          <a:blip r:embed="rId3" cstate="print"/>
          <a:srcRect l="10980" t="7891" r="17050" b="13779"/>
          <a:stretch>
            <a:fillRect/>
          </a:stretch>
        </p:blipFill>
        <p:spPr>
          <a:xfrm>
            <a:off x="7968343" y="3947300"/>
            <a:ext cx="971550" cy="1057407"/>
          </a:xfrm>
          <a:prstGeom prst="rect">
            <a:avLst/>
          </a:prstGeom>
        </p:spPr>
      </p:pic>
      <p:sp>
        <p:nvSpPr>
          <p:cNvPr id="9" name="矩形 8"/>
          <p:cNvSpPr/>
          <p:nvPr/>
        </p:nvSpPr>
        <p:spPr>
          <a:xfrm>
            <a:off x="307017" y="348923"/>
            <a:ext cx="1972335"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船闸</a:t>
            </a:r>
          </a:p>
        </p:txBody>
      </p:sp>
      <p:sp>
        <p:nvSpPr>
          <p:cNvPr id="11" name="矩形 10"/>
          <p:cNvSpPr/>
          <p:nvPr/>
        </p:nvSpPr>
        <p:spPr>
          <a:xfrm>
            <a:off x="1046376" y="1831564"/>
            <a:ext cx="7352908" cy="2377574"/>
          </a:xfrm>
          <a:prstGeom prst="rect">
            <a:avLst/>
          </a:prstGeom>
        </p:spPr>
        <p:txBody>
          <a:bodyPr wrap="square" lIns="68580" tIns="34290" rIns="68580" bIns="34290">
            <a:spAutoFit/>
          </a:bodyPr>
          <a:lstStyle/>
          <a:p>
            <a:pPr algn="just">
              <a:lnSpc>
                <a:spcPct val="150000"/>
              </a:lnSpc>
            </a:pPr>
            <a:r>
              <a:rPr lang="zh-CN" altLang="en-US" sz="2000" dirty="0" smtClean="0">
                <a:latin typeface="微软雅黑" pitchFamily="34" charset="-122"/>
                <a:ea typeface="微软雅黑" pitchFamily="34" charset="-122"/>
              </a:rPr>
              <a:t>三峡双线五级船闸</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规模举世无双</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是世界上最大的船闸</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它全长</a:t>
            </a:r>
            <a:r>
              <a:rPr lang="en-US" altLang="zh-CN" sz="2000" dirty="0" smtClean="0">
                <a:latin typeface="微软雅黑" pitchFamily="34" charset="-122"/>
                <a:ea typeface="微软雅黑" pitchFamily="34" charset="-122"/>
              </a:rPr>
              <a:t>6.4</a:t>
            </a:r>
            <a:r>
              <a:rPr lang="zh-CN" altLang="en-US" sz="2000" dirty="0" smtClean="0">
                <a:latin typeface="微软雅黑" pitchFamily="34" charset="-122"/>
                <a:ea typeface="微软雅黑" pitchFamily="34" charset="-122"/>
              </a:rPr>
              <a:t>公里</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其中船闸主体部分</a:t>
            </a:r>
            <a:r>
              <a:rPr lang="en-US" altLang="zh-CN" sz="2000" dirty="0" smtClean="0">
                <a:latin typeface="微软雅黑" pitchFamily="34" charset="-122"/>
                <a:ea typeface="微软雅黑" pitchFamily="34" charset="-122"/>
              </a:rPr>
              <a:t>1.6</a:t>
            </a:r>
            <a:r>
              <a:rPr lang="zh-CN" altLang="en-US" sz="2000" dirty="0" smtClean="0">
                <a:latin typeface="微软雅黑" pitchFamily="34" charset="-122"/>
                <a:ea typeface="微软雅黑" pitchFamily="34" charset="-122"/>
              </a:rPr>
              <a:t>公里</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引航道 </a:t>
            </a:r>
            <a:r>
              <a:rPr lang="en-US" altLang="zh-CN" sz="2000" dirty="0" smtClean="0">
                <a:latin typeface="微软雅黑" pitchFamily="34" charset="-122"/>
                <a:ea typeface="微软雅黑" pitchFamily="34" charset="-122"/>
              </a:rPr>
              <a:t>4.8 </a:t>
            </a:r>
            <a:r>
              <a:rPr lang="zh-CN" altLang="en-US" sz="2000" dirty="0" smtClean="0">
                <a:latin typeface="微软雅黑" pitchFamily="34" charset="-122"/>
                <a:ea typeface="微软雅黑" pitchFamily="34" charset="-122"/>
              </a:rPr>
              <a:t>公里</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船闸的水位落差之大</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堪称世界之最</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三峡大坝坝前正常蓄水位为海拔</a:t>
            </a:r>
            <a:r>
              <a:rPr lang="en-US" altLang="zh-CN" sz="2000" dirty="0" smtClean="0">
                <a:latin typeface="微软雅黑" pitchFamily="34" charset="-122"/>
                <a:ea typeface="微软雅黑" pitchFamily="34" charset="-122"/>
              </a:rPr>
              <a:t>175</a:t>
            </a:r>
            <a:r>
              <a:rPr lang="zh-CN" altLang="en-US" sz="2000" dirty="0" smtClean="0">
                <a:latin typeface="微软雅黑" pitchFamily="34" charset="-122"/>
                <a:ea typeface="微软雅黑" pitchFamily="34" charset="-122"/>
              </a:rPr>
              <a:t>米高程</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而坝下通航最低水位为</a:t>
            </a:r>
            <a:r>
              <a:rPr lang="en-US" altLang="zh-CN" sz="2000" dirty="0" smtClean="0">
                <a:latin typeface="微软雅黑" pitchFamily="34" charset="-122"/>
                <a:ea typeface="微软雅黑" pitchFamily="34" charset="-122"/>
              </a:rPr>
              <a:t>62</a:t>
            </a:r>
            <a:r>
              <a:rPr lang="zh-CN" altLang="en-US" sz="2000" dirty="0" smtClean="0">
                <a:latin typeface="微软雅黑" pitchFamily="34" charset="-122"/>
                <a:ea typeface="微软雅黑" pitchFamily="34" charset="-122"/>
              </a:rPr>
              <a:t>米高程</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这就是说</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船闸上下落差达</a:t>
            </a:r>
            <a:r>
              <a:rPr lang="en-US" altLang="zh-CN" sz="2000" dirty="0" smtClean="0">
                <a:latin typeface="微软雅黑" pitchFamily="34" charset="-122"/>
                <a:ea typeface="微软雅黑" pitchFamily="34" charset="-122"/>
              </a:rPr>
              <a:t>113</a:t>
            </a:r>
            <a:r>
              <a:rPr lang="zh-CN" altLang="en-US" sz="2000" dirty="0" smtClean="0">
                <a:latin typeface="微软雅黑" pitchFamily="34" charset="-122"/>
                <a:ea typeface="微软雅黑" pitchFamily="34" charset="-122"/>
              </a:rPr>
              <a:t>米</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船舶通过船闸要翻越</a:t>
            </a:r>
            <a:r>
              <a:rPr lang="en-US" altLang="zh-CN" sz="2000" dirty="0" smtClean="0">
                <a:latin typeface="微软雅黑" pitchFamily="34" charset="-122"/>
                <a:ea typeface="微软雅黑" pitchFamily="34" charset="-122"/>
              </a:rPr>
              <a:t>40</a:t>
            </a:r>
            <a:r>
              <a:rPr lang="zh-CN" altLang="en-US" sz="2000" dirty="0" smtClean="0">
                <a:latin typeface="微软雅黑" pitchFamily="34" charset="-122"/>
                <a:ea typeface="微软雅黑" pitchFamily="34" charset="-122"/>
              </a:rPr>
              <a:t>层楼房的高度</a:t>
            </a:r>
            <a:r>
              <a:rPr lang="en-US" altLang="zh-CN" sz="2000" dirty="0" smtClean="0">
                <a:latin typeface="微软雅黑" pitchFamily="34" charset="-122"/>
                <a:ea typeface="微软雅黑" pitchFamily="3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slide(fromBottom)">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TextBox 61"/>
          <p:cNvSpPr txBox="1"/>
          <p:nvPr/>
        </p:nvSpPr>
        <p:spPr>
          <a:xfrm>
            <a:off x="2121031" y="524517"/>
            <a:ext cx="4675695" cy="900246"/>
          </a:xfrm>
          <a:prstGeom prst="rect">
            <a:avLst/>
          </a:prstGeom>
          <a:noFill/>
        </p:spPr>
        <p:txBody>
          <a:bodyPr wrap="square" lIns="68580" tIns="34290" rIns="68580" bIns="34290" rtlCol="0">
            <a:spAutoFit/>
          </a:bodyPr>
          <a:lstStyle>
            <a:defPPr>
              <a:defRPr lang="zh-CN"/>
            </a:defPPr>
            <a:lvl1pPr>
              <a:defRPr sz="19900" b="1">
                <a:solidFill>
                  <a:srgbClr val="5FCACB"/>
                </a:solidFill>
              </a:defRPr>
            </a:lvl1pPr>
          </a:lstStyle>
          <a:p>
            <a:r>
              <a:rPr lang="zh-CN" altLang="en-US" sz="5400" dirty="0" smtClean="0">
                <a:solidFill>
                  <a:schemeClr val="accent1"/>
                </a:solidFill>
                <a:latin typeface="隶书" pitchFamily="49" charset="-122"/>
                <a:ea typeface="隶书" pitchFamily="49" charset="-122"/>
              </a:rPr>
              <a:t>第九章 压　强</a:t>
            </a:r>
            <a:endParaRPr lang="zh-CN" altLang="en-US" sz="5400" dirty="0">
              <a:solidFill>
                <a:schemeClr val="accent1"/>
              </a:solidFill>
              <a:latin typeface="隶书" pitchFamily="49" charset="-122"/>
              <a:ea typeface="隶书" pitchFamily="49" charset="-122"/>
            </a:endParaRPr>
          </a:p>
        </p:txBody>
      </p:sp>
      <p:sp>
        <p:nvSpPr>
          <p:cNvPr id="64" name="文本框 78"/>
          <p:cNvSpPr txBox="1"/>
          <p:nvPr/>
        </p:nvSpPr>
        <p:spPr>
          <a:xfrm>
            <a:off x="2851947" y="1836183"/>
            <a:ext cx="3362139" cy="577081"/>
          </a:xfrm>
          <a:prstGeom prst="rect">
            <a:avLst/>
          </a:prstGeom>
          <a:noFill/>
        </p:spPr>
        <p:txBody>
          <a:bodyPr wrap="none" lIns="68580" tIns="34290" rIns="68580" bIns="34290"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3300" dirty="0" smtClean="0">
                <a:solidFill>
                  <a:schemeClr val="accent1"/>
                </a:solidFill>
              </a:rPr>
              <a:t>第</a:t>
            </a:r>
            <a:r>
              <a:rPr lang="en-US" altLang="zh-CN" sz="3300" dirty="0" smtClean="0">
                <a:solidFill>
                  <a:schemeClr val="accent1"/>
                </a:solidFill>
              </a:rPr>
              <a:t>4</a:t>
            </a:r>
            <a:r>
              <a:rPr lang="zh-CN" altLang="en-US" sz="3300" dirty="0" smtClean="0">
                <a:solidFill>
                  <a:schemeClr val="accent1"/>
                </a:solidFill>
              </a:rPr>
              <a:t>节　大气压强</a:t>
            </a:r>
          </a:p>
        </p:txBody>
      </p:sp>
      <p:pic>
        <p:nvPicPr>
          <p:cNvPr id="25" name="Picture 12" descr="clouds1.png"/>
          <p:cNvPicPr>
            <a:picLocks noChangeAspect="1"/>
          </p:cNvPicPr>
          <p:nvPr/>
        </p:nvPicPr>
        <p:blipFill>
          <a:blip r:embed="rId3" cstate="print"/>
          <a:stretch>
            <a:fillRect/>
          </a:stretch>
        </p:blipFill>
        <p:spPr>
          <a:xfrm>
            <a:off x="1821839" y="3102759"/>
            <a:ext cx="4771653" cy="827958"/>
          </a:xfrm>
          <a:prstGeom prst="rect">
            <a:avLst/>
          </a:prstGeom>
        </p:spPr>
      </p:pic>
      <p:pic>
        <p:nvPicPr>
          <p:cNvPr id="26" name="Picture 10" descr="field1.png"/>
          <p:cNvPicPr>
            <a:picLocks noChangeAspect="1"/>
          </p:cNvPicPr>
          <p:nvPr/>
        </p:nvPicPr>
        <p:blipFill>
          <a:blip r:embed="rId4" cstate="print"/>
          <a:stretch>
            <a:fillRect/>
          </a:stretch>
        </p:blipFill>
        <p:spPr>
          <a:xfrm>
            <a:off x="88457" y="3838045"/>
            <a:ext cx="8916747" cy="1354442"/>
          </a:xfrm>
          <a:prstGeom prst="rect">
            <a:avLst/>
          </a:prstGeom>
        </p:spPr>
      </p:pic>
      <p:pic>
        <p:nvPicPr>
          <p:cNvPr id="27" name="Picture 11" descr="server.png"/>
          <p:cNvPicPr>
            <a:picLocks noChangeAspect="1"/>
          </p:cNvPicPr>
          <p:nvPr/>
        </p:nvPicPr>
        <p:blipFill>
          <a:blip r:embed="rId5" cstate="print"/>
          <a:stretch>
            <a:fillRect/>
          </a:stretch>
        </p:blipFill>
        <p:spPr>
          <a:xfrm>
            <a:off x="2759528" y="3294761"/>
            <a:ext cx="3559629" cy="1954878"/>
          </a:xfrm>
          <a:prstGeom prst="rect">
            <a:avLst/>
          </a:prstGeom>
        </p:spPr>
      </p:pic>
    </p:spTree>
    <p:extLst>
      <p:ext uri="{BB962C8B-B14F-4D97-AF65-F5344CB8AC3E}">
        <p14:creationId xmlns:p14="http://schemas.microsoft.com/office/powerpoint/2010/main" xmlns="" val="4000769042"/>
      </p:ext>
    </p:extLst>
  </p:cSld>
  <p:clrMapOvr>
    <a:masterClrMapping/>
  </p:clrMapOvr>
  <mc:AlternateContent xmlns:mc="http://schemas.openxmlformats.org/markup-compatibility/2006">
    <mc:Choice xmlns:p14="http://schemas.microsoft.com/office/powerpoint/2010/main" xmlns="" Requires="p14">
      <p:transition spd="slow" p14:dur="1200">
        <p14:prism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ppt_x"/>
                                          </p:val>
                                        </p:tav>
                                        <p:tav tm="100000">
                                          <p:val>
                                            <p:strVal val="#ppt_x"/>
                                          </p:val>
                                        </p:tav>
                                      </p:tavLst>
                                    </p:anim>
                                    <p:anim calcmode="lin" valueType="num">
                                      <p:cBhvr additive="base">
                                        <p:cTn id="16" dur="500" fill="hold"/>
                                        <p:tgtEl>
                                          <p:spTgt spid="26"/>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9" presetClass="entr" presetSubtype="0" fill="hold" grpId="0" nodeType="afterEffect">
                                  <p:stCondLst>
                                    <p:cond delay="0"/>
                                  </p:stCondLst>
                                  <p:iterate type="lt">
                                    <p:tmPct val="0"/>
                                  </p:iterate>
                                  <p:childTnLst>
                                    <p:set>
                                      <p:cBhvr>
                                        <p:cTn id="19" dur="1" fill="hold">
                                          <p:stCondLst>
                                            <p:cond delay="0"/>
                                          </p:stCondLst>
                                        </p:cTn>
                                        <p:tgtEl>
                                          <p:spTgt spid="62"/>
                                        </p:tgtEl>
                                        <p:attrNameLst>
                                          <p:attrName>style.visibility</p:attrName>
                                        </p:attrNameLst>
                                      </p:cBhvr>
                                      <p:to>
                                        <p:strVal val="visible"/>
                                      </p:to>
                                    </p:set>
                                    <p:anim calcmode="lin" valueType="num">
                                      <p:cBhvr>
                                        <p:cTn id="20" dur="1000" fill="hold"/>
                                        <p:tgtEl>
                                          <p:spTgt spid="62"/>
                                        </p:tgtEl>
                                        <p:attrNameLst>
                                          <p:attrName>ppt_x</p:attrName>
                                        </p:attrNameLst>
                                      </p:cBhvr>
                                      <p:tavLst>
                                        <p:tav tm="0">
                                          <p:val>
                                            <p:strVal val="#ppt_x-.2"/>
                                          </p:val>
                                        </p:tav>
                                        <p:tav tm="100000">
                                          <p:val>
                                            <p:strVal val="#ppt_x"/>
                                          </p:val>
                                        </p:tav>
                                      </p:tavLst>
                                    </p:anim>
                                    <p:anim calcmode="lin" valueType="num">
                                      <p:cBhvr>
                                        <p:cTn id="21" dur="1000" fill="hold"/>
                                        <p:tgtEl>
                                          <p:spTgt spid="62"/>
                                        </p:tgtEl>
                                        <p:attrNameLst>
                                          <p:attrName>ppt_y</p:attrName>
                                        </p:attrNameLst>
                                      </p:cBhvr>
                                      <p:tavLst>
                                        <p:tav tm="0">
                                          <p:val>
                                            <p:strVal val="#ppt_y"/>
                                          </p:val>
                                        </p:tav>
                                        <p:tav tm="100000">
                                          <p:val>
                                            <p:strVal val="#ppt_y"/>
                                          </p:val>
                                        </p:tav>
                                      </p:tavLst>
                                    </p:anim>
                                    <p:animEffect transition="in" filter="wipe(right)" prLst="gradientSize: 0.1">
                                      <p:cBhvr>
                                        <p:cTn id="22" dur="1000"/>
                                        <p:tgtEl>
                                          <p:spTgt spid="62"/>
                                        </p:tgtEl>
                                      </p:cBhvr>
                                    </p:animEffect>
                                  </p:childTnLst>
                                </p:cTn>
                              </p:par>
                              <p:par>
                                <p:cTn id="23" presetID="29" presetClass="entr" presetSubtype="0" fill="hold" grpId="0" nodeType="withEffect">
                                  <p:stCondLst>
                                    <p:cond delay="0"/>
                                  </p:stCondLst>
                                  <p:iterate type="lt">
                                    <p:tmPct val="0"/>
                                  </p:iterate>
                                  <p:childTnLst>
                                    <p:set>
                                      <p:cBhvr>
                                        <p:cTn id="24" dur="1" fill="hold">
                                          <p:stCondLst>
                                            <p:cond delay="0"/>
                                          </p:stCondLst>
                                        </p:cTn>
                                        <p:tgtEl>
                                          <p:spTgt spid="64"/>
                                        </p:tgtEl>
                                        <p:attrNameLst>
                                          <p:attrName>style.visibility</p:attrName>
                                        </p:attrNameLst>
                                      </p:cBhvr>
                                      <p:to>
                                        <p:strVal val="visible"/>
                                      </p:to>
                                    </p:set>
                                    <p:anim calcmode="lin" valueType="num">
                                      <p:cBhvr>
                                        <p:cTn id="25" dur="1000" fill="hold"/>
                                        <p:tgtEl>
                                          <p:spTgt spid="64"/>
                                        </p:tgtEl>
                                        <p:attrNameLst>
                                          <p:attrName>ppt_x</p:attrName>
                                        </p:attrNameLst>
                                      </p:cBhvr>
                                      <p:tavLst>
                                        <p:tav tm="0">
                                          <p:val>
                                            <p:strVal val="#ppt_x-.2"/>
                                          </p:val>
                                        </p:tav>
                                        <p:tav tm="100000">
                                          <p:val>
                                            <p:strVal val="#ppt_x"/>
                                          </p:val>
                                        </p:tav>
                                      </p:tavLst>
                                    </p:anim>
                                    <p:anim calcmode="lin" valueType="num">
                                      <p:cBhvr>
                                        <p:cTn id="26" dur="1000" fill="hold"/>
                                        <p:tgtEl>
                                          <p:spTgt spid="64"/>
                                        </p:tgtEl>
                                        <p:attrNameLst>
                                          <p:attrName>ppt_y</p:attrName>
                                        </p:attrNameLst>
                                      </p:cBhvr>
                                      <p:tavLst>
                                        <p:tav tm="0">
                                          <p:val>
                                            <p:strVal val="#ppt_y"/>
                                          </p:val>
                                        </p:tav>
                                        <p:tav tm="100000">
                                          <p:val>
                                            <p:strVal val="#ppt_y"/>
                                          </p:val>
                                        </p:tav>
                                      </p:tavLst>
                                    </p:anim>
                                    <p:animEffect transition="in" filter="wipe(right)" prLst="gradientSize: 0.1">
                                      <p:cBhvr>
                                        <p:cTn id="27" dur="10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2" y="0"/>
            <a:ext cx="2873406" cy="81855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2" cstate="print"/>
          <a:stretch>
            <a:fillRect/>
          </a:stretch>
        </p:blipFill>
        <p:spPr>
          <a:xfrm>
            <a:off x="537329" y="994954"/>
            <a:ext cx="1204870" cy="511157"/>
          </a:xfrm>
          <a:prstGeom prst="rect">
            <a:avLst/>
          </a:prstGeom>
        </p:spPr>
      </p:pic>
      <p:pic>
        <p:nvPicPr>
          <p:cNvPr id="21" name="图片 20" descr="book3.png"/>
          <p:cNvPicPr>
            <a:picLocks noChangeAspect="1"/>
          </p:cNvPicPr>
          <p:nvPr/>
        </p:nvPicPr>
        <p:blipFill>
          <a:blip r:embed="rId3" cstate="print"/>
          <a:srcRect l="10980" t="7891" r="17050" b="13779"/>
          <a:stretch>
            <a:fillRect/>
          </a:stretch>
        </p:blipFill>
        <p:spPr>
          <a:xfrm>
            <a:off x="7968343" y="3947300"/>
            <a:ext cx="971550" cy="1057407"/>
          </a:xfrm>
          <a:prstGeom prst="rect">
            <a:avLst/>
          </a:prstGeom>
        </p:spPr>
      </p:pic>
      <p:sp>
        <p:nvSpPr>
          <p:cNvPr id="9" name="矩形 8"/>
          <p:cNvSpPr/>
          <p:nvPr/>
        </p:nvSpPr>
        <p:spPr>
          <a:xfrm>
            <a:off x="307017" y="348923"/>
            <a:ext cx="2664832"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大气压强</a:t>
            </a:r>
          </a:p>
        </p:txBody>
      </p:sp>
      <p:sp>
        <p:nvSpPr>
          <p:cNvPr id="11" name="矩形 10"/>
          <p:cNvSpPr/>
          <p:nvPr/>
        </p:nvSpPr>
        <p:spPr>
          <a:xfrm>
            <a:off x="1150070" y="3594376"/>
            <a:ext cx="6513921" cy="992579"/>
          </a:xfrm>
          <a:prstGeom prst="rect">
            <a:avLst/>
          </a:prstGeom>
        </p:spPr>
        <p:txBody>
          <a:bodyPr wrap="square" lIns="68580" tIns="34290" rIns="68580" bIns="34290">
            <a:spAutoFit/>
          </a:bodyPr>
          <a:lstStyle/>
          <a:p>
            <a:pPr algn="just">
              <a:lnSpc>
                <a:spcPct val="150000"/>
              </a:lnSpc>
            </a:pPr>
            <a:r>
              <a:rPr lang="zh-CN" altLang="en-US" sz="2000" dirty="0" smtClean="0">
                <a:latin typeface="微软雅黑" pitchFamily="34" charset="-122"/>
                <a:ea typeface="微软雅黑" pitchFamily="34" charset="-122"/>
              </a:rPr>
              <a:t>塑料挂钩的吸盘紧贴在光滑的墙壁上</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吸盘内的空气被挤出</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在外界大气压的作用下</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吸盘被压在墙壁上不会掉下来</a:t>
            </a:r>
            <a:r>
              <a:rPr lang="en-US" altLang="zh-CN" sz="2000" dirty="0" smtClean="0">
                <a:latin typeface="微软雅黑" pitchFamily="34" charset="-122"/>
                <a:ea typeface="微软雅黑" pitchFamily="34" charset="-122"/>
              </a:rPr>
              <a:t>.</a:t>
            </a:r>
          </a:p>
        </p:txBody>
      </p:sp>
      <p:pic>
        <p:nvPicPr>
          <p:cNvPr id="10" name="cc469.jpg" descr="id:2147510928;FounderCES"/>
          <p:cNvPicPr/>
          <p:nvPr/>
        </p:nvPicPr>
        <p:blipFill>
          <a:blip r:embed="rId4" cstate="print"/>
          <a:stretch>
            <a:fillRect/>
          </a:stretch>
        </p:blipFill>
        <p:spPr>
          <a:xfrm>
            <a:off x="3202981" y="1230763"/>
            <a:ext cx="2509662" cy="24669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par>
                                <p:cTn id="18" presetID="12" presetClass="entr" presetSubtype="4" fill="hold"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slide(fromBottom)">
                                      <p:cBhvr>
                                        <p:cTn id="20" dur="500"/>
                                        <p:tgtEl>
                                          <p:spTgt spid="10"/>
                                        </p:tgtEl>
                                      </p:cBhvr>
                                    </p:animEffect>
                                  </p:childTnLst>
                                </p:cTn>
                              </p:par>
                            </p:childTnLst>
                          </p:cTn>
                        </p:par>
                        <p:par>
                          <p:cTn id="21" fill="hold">
                            <p:stCondLst>
                              <p:cond delay="500"/>
                            </p:stCondLst>
                            <p:childTnLst>
                              <p:par>
                                <p:cTn id="22" presetID="12" presetClass="entr" presetSubtype="4"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slide(fromBottom)">
                                      <p:cBhvr>
                                        <p:cTn id="2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2" y="0"/>
            <a:ext cx="2873406" cy="81855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2" cstate="print"/>
          <a:stretch>
            <a:fillRect/>
          </a:stretch>
        </p:blipFill>
        <p:spPr>
          <a:xfrm>
            <a:off x="537329" y="994954"/>
            <a:ext cx="1204870" cy="511157"/>
          </a:xfrm>
          <a:prstGeom prst="rect">
            <a:avLst/>
          </a:prstGeom>
        </p:spPr>
      </p:pic>
      <p:pic>
        <p:nvPicPr>
          <p:cNvPr id="21" name="图片 20" descr="book3.png"/>
          <p:cNvPicPr>
            <a:picLocks noChangeAspect="1"/>
          </p:cNvPicPr>
          <p:nvPr/>
        </p:nvPicPr>
        <p:blipFill>
          <a:blip r:embed="rId3" cstate="print"/>
          <a:srcRect l="10980" t="7891" r="17050" b="13779"/>
          <a:stretch>
            <a:fillRect/>
          </a:stretch>
        </p:blipFill>
        <p:spPr>
          <a:xfrm>
            <a:off x="7968343" y="3947300"/>
            <a:ext cx="971550" cy="1057407"/>
          </a:xfrm>
          <a:prstGeom prst="rect">
            <a:avLst/>
          </a:prstGeom>
        </p:spPr>
      </p:pic>
      <p:sp>
        <p:nvSpPr>
          <p:cNvPr id="9" name="矩形 8"/>
          <p:cNvSpPr/>
          <p:nvPr/>
        </p:nvSpPr>
        <p:spPr>
          <a:xfrm>
            <a:off x="307017" y="348923"/>
            <a:ext cx="2664832"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大气压强</a:t>
            </a:r>
          </a:p>
        </p:txBody>
      </p:sp>
      <p:sp>
        <p:nvSpPr>
          <p:cNvPr id="11" name="矩形 10"/>
          <p:cNvSpPr/>
          <p:nvPr/>
        </p:nvSpPr>
        <p:spPr>
          <a:xfrm>
            <a:off x="2243579" y="3811192"/>
            <a:ext cx="4647415" cy="992579"/>
          </a:xfrm>
          <a:prstGeom prst="rect">
            <a:avLst/>
          </a:prstGeom>
        </p:spPr>
        <p:txBody>
          <a:bodyPr wrap="square" lIns="68580" tIns="34290" rIns="68580" bIns="34290">
            <a:spAutoFit/>
          </a:bodyPr>
          <a:lstStyle/>
          <a:p>
            <a:pPr algn="just">
              <a:lnSpc>
                <a:spcPct val="150000"/>
              </a:lnSpc>
            </a:pPr>
            <a:r>
              <a:rPr lang="zh-CN" altLang="en-US" sz="2000" dirty="0" smtClean="0">
                <a:latin typeface="微软雅黑" pitchFamily="34" charset="-122"/>
                <a:ea typeface="微软雅黑" pitchFamily="34" charset="-122"/>
              </a:rPr>
              <a:t>用吸管吸饮料时</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管内的空气被吸走</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气压减小</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饮料在大气压的作用下被压入嘴里</a:t>
            </a:r>
            <a:r>
              <a:rPr lang="en-US" altLang="zh-CN" sz="2000" dirty="0" smtClean="0">
                <a:latin typeface="微软雅黑" pitchFamily="34" charset="-122"/>
                <a:ea typeface="微软雅黑" pitchFamily="34" charset="-122"/>
              </a:rPr>
              <a:t>.</a:t>
            </a:r>
          </a:p>
        </p:txBody>
      </p:sp>
      <p:pic>
        <p:nvPicPr>
          <p:cNvPr id="12" name="cc470.jpg" descr="id:2147510942;FounderCES"/>
          <p:cNvPicPr/>
          <p:nvPr/>
        </p:nvPicPr>
        <p:blipFill>
          <a:blip r:embed="rId4" cstate="print"/>
          <a:stretch>
            <a:fillRect/>
          </a:stretch>
        </p:blipFill>
        <p:spPr>
          <a:xfrm>
            <a:off x="3760119" y="1450189"/>
            <a:ext cx="1490610" cy="228502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par>
                                <p:cTn id="18" presetID="12" presetClass="entr" presetSubtype="4" fill="hold"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slide(fromBottom)">
                                      <p:cBhvr>
                                        <p:cTn id="20" dur="500"/>
                                        <p:tgtEl>
                                          <p:spTgt spid="12"/>
                                        </p:tgtEl>
                                      </p:cBhvr>
                                    </p:animEffect>
                                  </p:childTnLst>
                                </p:cTn>
                              </p:par>
                            </p:childTnLst>
                          </p:cTn>
                        </p:par>
                        <p:par>
                          <p:cTn id="21" fill="hold">
                            <p:stCondLst>
                              <p:cond delay="500"/>
                            </p:stCondLst>
                            <p:childTnLst>
                              <p:par>
                                <p:cTn id="22" presetID="12" presetClass="entr" presetSubtype="4"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slide(fromBottom)">
                                      <p:cBhvr>
                                        <p:cTn id="2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2" y="0"/>
            <a:ext cx="2873406" cy="81855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2" cstate="print"/>
          <a:stretch>
            <a:fillRect/>
          </a:stretch>
        </p:blipFill>
        <p:spPr>
          <a:xfrm>
            <a:off x="537329" y="994954"/>
            <a:ext cx="1204869" cy="511157"/>
          </a:xfrm>
          <a:prstGeom prst="rect">
            <a:avLst/>
          </a:prstGeom>
        </p:spPr>
      </p:pic>
      <p:pic>
        <p:nvPicPr>
          <p:cNvPr id="21" name="图片 20" descr="book3.png"/>
          <p:cNvPicPr>
            <a:picLocks noChangeAspect="1"/>
          </p:cNvPicPr>
          <p:nvPr/>
        </p:nvPicPr>
        <p:blipFill>
          <a:blip r:embed="rId3" cstate="print"/>
          <a:srcRect l="10980" t="7891" r="17050" b="13779"/>
          <a:stretch>
            <a:fillRect/>
          </a:stretch>
        </p:blipFill>
        <p:spPr>
          <a:xfrm>
            <a:off x="7968343" y="3947300"/>
            <a:ext cx="971550" cy="1057407"/>
          </a:xfrm>
          <a:prstGeom prst="rect">
            <a:avLst/>
          </a:prstGeom>
        </p:spPr>
      </p:pic>
      <p:sp>
        <p:nvSpPr>
          <p:cNvPr id="9" name="矩形 8"/>
          <p:cNvSpPr/>
          <p:nvPr/>
        </p:nvSpPr>
        <p:spPr>
          <a:xfrm>
            <a:off x="307017" y="348923"/>
            <a:ext cx="2664832"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大气压强</a:t>
            </a:r>
          </a:p>
        </p:txBody>
      </p:sp>
      <p:sp>
        <p:nvSpPr>
          <p:cNvPr id="11" name="矩形 10"/>
          <p:cNvSpPr/>
          <p:nvPr/>
        </p:nvSpPr>
        <p:spPr>
          <a:xfrm>
            <a:off x="1225484" y="1388503"/>
            <a:ext cx="6466788" cy="992579"/>
          </a:xfrm>
          <a:prstGeom prst="rect">
            <a:avLst/>
          </a:prstGeom>
        </p:spPr>
        <p:txBody>
          <a:bodyPr wrap="square" lIns="68580" tIns="34290" rIns="68580" bIns="34290">
            <a:spAutoFit/>
          </a:bodyPr>
          <a:lstStyle/>
          <a:p>
            <a:pPr algn="just">
              <a:lnSpc>
                <a:spcPct val="150000"/>
              </a:lnSpc>
            </a:pPr>
            <a:r>
              <a:rPr lang="zh-CN" altLang="en-US" sz="2000" dirty="0" smtClean="0">
                <a:latin typeface="微软雅黑" pitchFamily="34" charset="-122"/>
                <a:ea typeface="微软雅黑" pitchFamily="34" charset="-122"/>
              </a:rPr>
              <a:t>护士在用注射器吸取药液前</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先将活塞推至针筒的下端</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然后将针头插入药液</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提起活塞</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药液就被吸上来了</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为什么</a:t>
            </a:r>
            <a:r>
              <a:rPr lang="en-US" altLang="zh-CN" sz="2000" dirty="0" smtClean="0">
                <a:latin typeface="微软雅黑" pitchFamily="34" charset="-122"/>
                <a:ea typeface="微软雅黑" pitchFamily="34" charset="-122"/>
              </a:rPr>
              <a:t>?</a:t>
            </a:r>
          </a:p>
        </p:txBody>
      </p:sp>
      <p:pic>
        <p:nvPicPr>
          <p:cNvPr id="13" name="cc472.jpg" descr="id:2147510956;FounderCES"/>
          <p:cNvPicPr/>
          <p:nvPr/>
        </p:nvPicPr>
        <p:blipFill>
          <a:blip r:embed="rId4" cstate="print"/>
          <a:stretch>
            <a:fillRect/>
          </a:stretch>
        </p:blipFill>
        <p:spPr>
          <a:xfrm>
            <a:off x="3362525" y="2383426"/>
            <a:ext cx="2161581" cy="1387501"/>
          </a:xfrm>
          <a:prstGeom prst="rect">
            <a:avLst/>
          </a:prstGeom>
        </p:spPr>
      </p:pic>
      <p:sp>
        <p:nvSpPr>
          <p:cNvPr id="18" name="矩形 17"/>
          <p:cNvSpPr/>
          <p:nvPr/>
        </p:nvSpPr>
        <p:spPr>
          <a:xfrm>
            <a:off x="1236482" y="3741962"/>
            <a:ext cx="6466788" cy="1401538"/>
          </a:xfrm>
          <a:prstGeom prst="rect">
            <a:avLst/>
          </a:prstGeom>
        </p:spPr>
        <p:txBody>
          <a:bodyPr wrap="square" lIns="68580" tIns="34290" rIns="68580" bIns="34290">
            <a:spAutoFit/>
          </a:bodyPr>
          <a:lstStyle/>
          <a:p>
            <a:pPr algn="just">
              <a:lnSpc>
                <a:spcPct val="150000"/>
              </a:lnSpc>
            </a:pPr>
            <a:r>
              <a:rPr lang="zh-CN" altLang="en-US" sz="2000" dirty="0" smtClean="0">
                <a:latin typeface="微软雅黑" pitchFamily="34" charset="-122"/>
                <a:ea typeface="微软雅黑" pitchFamily="34" charset="-122"/>
              </a:rPr>
              <a:t>点拨：将注射器的活塞推下时</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将针筒内的空气排出</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再向上提起活塞时</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针筒内的体积增大</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压强减小</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药液在外界大气压的作用下被压入针筒内</a:t>
            </a:r>
            <a:r>
              <a:rPr lang="en-US" altLang="zh-CN" sz="2000" dirty="0" smtClean="0">
                <a:latin typeface="微软雅黑" pitchFamily="34" charset="-122"/>
                <a:ea typeface="微软雅黑" pitchFamily="3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slide(fromBottom)">
                                      <p:cBhvr>
                                        <p:cTn id="21" dur="500"/>
                                        <p:tgtEl>
                                          <p:spTgt spid="11"/>
                                        </p:tgtEl>
                                      </p:cBhvr>
                                    </p:animEffect>
                                  </p:childTnLst>
                                </p:cTn>
                              </p:par>
                              <p:par>
                                <p:cTn id="22" presetID="12" presetClass="entr" presetSubtype="4" fill="hold"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slide(fromBottom)">
                                      <p:cBhvr>
                                        <p:cTn id="24" dur="500"/>
                                        <p:tgtEl>
                                          <p:spTgt spid="13"/>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4" fill="hold" grpId="0" nodeType="click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slide(fromBottom)">
                                      <p:cBhvr>
                                        <p:cTn id="2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8"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2" y="0"/>
            <a:ext cx="2873406" cy="81855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2" cstate="print"/>
          <a:stretch>
            <a:fillRect/>
          </a:stretch>
        </p:blipFill>
        <p:spPr>
          <a:xfrm>
            <a:off x="537329" y="994954"/>
            <a:ext cx="1204869" cy="511156"/>
          </a:xfrm>
          <a:prstGeom prst="rect">
            <a:avLst/>
          </a:prstGeom>
        </p:spPr>
      </p:pic>
      <p:pic>
        <p:nvPicPr>
          <p:cNvPr id="21" name="图片 20" descr="book3.png"/>
          <p:cNvPicPr>
            <a:picLocks noChangeAspect="1"/>
          </p:cNvPicPr>
          <p:nvPr/>
        </p:nvPicPr>
        <p:blipFill>
          <a:blip r:embed="rId3" cstate="print"/>
          <a:srcRect l="10980" t="7891" r="17050" b="13779"/>
          <a:stretch>
            <a:fillRect/>
          </a:stretch>
        </p:blipFill>
        <p:spPr>
          <a:xfrm>
            <a:off x="7968343" y="3947300"/>
            <a:ext cx="971550" cy="1057407"/>
          </a:xfrm>
          <a:prstGeom prst="rect">
            <a:avLst/>
          </a:prstGeom>
        </p:spPr>
      </p:pic>
      <p:sp>
        <p:nvSpPr>
          <p:cNvPr id="9" name="矩形 8"/>
          <p:cNvSpPr/>
          <p:nvPr/>
        </p:nvSpPr>
        <p:spPr>
          <a:xfrm>
            <a:off x="307017" y="348923"/>
            <a:ext cx="2664832"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大气压强</a:t>
            </a:r>
          </a:p>
        </p:txBody>
      </p:sp>
      <p:sp>
        <p:nvSpPr>
          <p:cNvPr id="11" name="矩形 10"/>
          <p:cNvSpPr/>
          <p:nvPr/>
        </p:nvSpPr>
        <p:spPr>
          <a:xfrm>
            <a:off x="1414020" y="3886606"/>
            <a:ext cx="5825765" cy="992579"/>
          </a:xfrm>
          <a:prstGeom prst="rect">
            <a:avLst/>
          </a:prstGeom>
        </p:spPr>
        <p:txBody>
          <a:bodyPr wrap="square" lIns="68580" tIns="34290" rIns="68580" bIns="34290">
            <a:spAutoFit/>
          </a:bodyPr>
          <a:lstStyle/>
          <a:p>
            <a:pPr algn="just">
              <a:lnSpc>
                <a:spcPct val="150000"/>
              </a:lnSpc>
            </a:pPr>
            <a:r>
              <a:rPr lang="zh-CN" altLang="en-US" sz="2000" dirty="0" smtClean="0">
                <a:latin typeface="微软雅黑" pitchFamily="34" charset="-122"/>
                <a:ea typeface="微软雅黑" pitchFamily="34" charset="-122"/>
              </a:rPr>
              <a:t>茶壶的壶盖上往往有个小孔</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这种设计是为了保持壶内外的气压平衡</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便于更好地倒水</a:t>
            </a:r>
            <a:r>
              <a:rPr lang="en-US" altLang="zh-CN" sz="2000" dirty="0" smtClean="0">
                <a:latin typeface="微软雅黑" pitchFamily="34" charset="-122"/>
                <a:ea typeface="微软雅黑" pitchFamily="34" charset="-122"/>
              </a:rPr>
              <a:t>.</a:t>
            </a:r>
          </a:p>
        </p:txBody>
      </p:sp>
      <p:pic>
        <p:nvPicPr>
          <p:cNvPr id="12" name="cc473.jpg" descr="id:2147510977;FounderCES"/>
          <p:cNvPicPr/>
          <p:nvPr/>
        </p:nvPicPr>
        <p:blipFill>
          <a:blip r:embed="rId4" cstate="print"/>
          <a:stretch>
            <a:fillRect/>
          </a:stretch>
        </p:blipFill>
        <p:spPr>
          <a:xfrm>
            <a:off x="2749782" y="1691991"/>
            <a:ext cx="3229265" cy="183363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par>
                                <p:cTn id="18" presetID="12" presetClass="entr" presetSubtype="4" fill="hold"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slide(fromBottom)">
                                      <p:cBhvr>
                                        <p:cTn id="20" dur="500"/>
                                        <p:tgtEl>
                                          <p:spTgt spid="12"/>
                                        </p:tgtEl>
                                      </p:cBhvr>
                                    </p:animEffect>
                                  </p:childTnLst>
                                </p:cTn>
                              </p:par>
                            </p:childTnLst>
                          </p:cTn>
                        </p:par>
                        <p:par>
                          <p:cTn id="21" fill="hold">
                            <p:stCondLst>
                              <p:cond delay="500"/>
                            </p:stCondLst>
                            <p:childTnLst>
                              <p:par>
                                <p:cTn id="22" presetID="12" presetClass="entr" presetSubtype="4"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slide(fromBottom)">
                                      <p:cBhvr>
                                        <p:cTn id="2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1" y="0"/>
            <a:ext cx="3872647" cy="81855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2" cstate="print"/>
          <a:stretch>
            <a:fillRect/>
          </a:stretch>
        </p:blipFill>
        <p:spPr>
          <a:xfrm>
            <a:off x="537329" y="994954"/>
            <a:ext cx="1204869" cy="511156"/>
          </a:xfrm>
          <a:prstGeom prst="rect">
            <a:avLst/>
          </a:prstGeom>
        </p:spPr>
      </p:pic>
      <p:pic>
        <p:nvPicPr>
          <p:cNvPr id="21" name="图片 20" descr="book3.png"/>
          <p:cNvPicPr>
            <a:picLocks noChangeAspect="1"/>
          </p:cNvPicPr>
          <p:nvPr/>
        </p:nvPicPr>
        <p:blipFill>
          <a:blip r:embed="rId3" cstate="print"/>
          <a:srcRect l="10980" t="7891" r="17050" b="13779"/>
          <a:stretch>
            <a:fillRect/>
          </a:stretch>
        </p:blipFill>
        <p:spPr>
          <a:xfrm>
            <a:off x="7968343" y="3947300"/>
            <a:ext cx="971550" cy="1057407"/>
          </a:xfrm>
          <a:prstGeom prst="rect">
            <a:avLst/>
          </a:prstGeom>
        </p:spPr>
      </p:pic>
      <p:sp>
        <p:nvSpPr>
          <p:cNvPr id="9" name="矩形 8"/>
          <p:cNvSpPr/>
          <p:nvPr/>
        </p:nvSpPr>
        <p:spPr>
          <a:xfrm>
            <a:off x="307017" y="348923"/>
            <a:ext cx="3703578"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大气压强有多大</a:t>
            </a:r>
          </a:p>
        </p:txBody>
      </p:sp>
      <p:sp>
        <p:nvSpPr>
          <p:cNvPr id="11" name="矩形 10"/>
          <p:cNvSpPr/>
          <p:nvPr/>
        </p:nvSpPr>
        <p:spPr>
          <a:xfrm>
            <a:off x="1414020" y="3886606"/>
            <a:ext cx="5825765" cy="939873"/>
          </a:xfrm>
          <a:prstGeom prst="rect">
            <a:avLst/>
          </a:prstGeom>
        </p:spPr>
        <p:txBody>
          <a:bodyPr wrap="square" lIns="68580" tIns="34290" rIns="68580" bIns="34290">
            <a:spAutoFit/>
          </a:bodyPr>
          <a:lstStyle/>
          <a:p>
            <a:pPr algn="just">
              <a:lnSpc>
                <a:spcPct val="150000"/>
              </a:lnSpc>
            </a:pPr>
            <a:r>
              <a:rPr lang="zh-CN" altLang="en-US" sz="2000" dirty="0" smtClean="0">
                <a:latin typeface="微软雅黑" pitchFamily="34" charset="-122"/>
                <a:ea typeface="微软雅黑" pitchFamily="34" charset="-122"/>
              </a:rPr>
              <a:t>用真空吸盘吊运平板玻璃时</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大气压力作用在吸盘上</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使吸盘紧紧地贴在玻璃上</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从而牢牢吸住玻璃</a:t>
            </a:r>
            <a:r>
              <a:rPr lang="en-US" altLang="zh-CN" sz="2000" dirty="0" smtClean="0">
                <a:latin typeface="微软雅黑" pitchFamily="34" charset="-122"/>
                <a:ea typeface="微软雅黑" pitchFamily="34" charset="-122"/>
              </a:rPr>
              <a:t>.</a:t>
            </a:r>
          </a:p>
        </p:txBody>
      </p:sp>
      <p:pic>
        <p:nvPicPr>
          <p:cNvPr id="13" name="cc474.jpg" descr="id:2147511014;FounderCES"/>
          <p:cNvPicPr/>
          <p:nvPr/>
        </p:nvPicPr>
        <p:blipFill>
          <a:blip r:embed="rId4" cstate="print"/>
          <a:stretch>
            <a:fillRect/>
          </a:stretch>
        </p:blipFill>
        <p:spPr>
          <a:xfrm>
            <a:off x="2928893" y="1611390"/>
            <a:ext cx="2774324" cy="210434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par>
                                <p:cTn id="18" presetID="12" presetClass="entr" presetSubtype="4" fill="hold"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slide(fromBottom)">
                                      <p:cBhvr>
                                        <p:cTn id="20" dur="500"/>
                                        <p:tgtEl>
                                          <p:spTgt spid="13"/>
                                        </p:tgtEl>
                                      </p:cBhvr>
                                    </p:animEffect>
                                  </p:childTnLst>
                                </p:cTn>
                              </p:par>
                            </p:childTnLst>
                          </p:cTn>
                        </p:par>
                        <p:par>
                          <p:cTn id="21" fill="hold">
                            <p:stCondLst>
                              <p:cond delay="500"/>
                            </p:stCondLst>
                            <p:childTnLst>
                              <p:par>
                                <p:cTn id="22" presetID="12" presetClass="entr" presetSubtype="4"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slide(fromBottom)">
                                      <p:cBhvr>
                                        <p:cTn id="2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2" y="0"/>
            <a:ext cx="2911113" cy="81855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2" cstate="print"/>
          <a:stretch>
            <a:fillRect/>
          </a:stretch>
        </p:blipFill>
        <p:spPr>
          <a:xfrm>
            <a:off x="707633" y="995701"/>
            <a:ext cx="1163798" cy="493733"/>
          </a:xfrm>
          <a:prstGeom prst="rect">
            <a:avLst/>
          </a:prstGeom>
        </p:spPr>
      </p:pic>
      <p:pic>
        <p:nvPicPr>
          <p:cNvPr id="21" name="图片 20" descr="book3.png"/>
          <p:cNvPicPr>
            <a:picLocks noChangeAspect="1"/>
          </p:cNvPicPr>
          <p:nvPr/>
        </p:nvPicPr>
        <p:blipFill>
          <a:blip r:embed="rId3" cstate="print"/>
          <a:srcRect l="10980" t="7891" r="17050" b="13779"/>
          <a:stretch>
            <a:fillRect/>
          </a:stretch>
        </p:blipFill>
        <p:spPr>
          <a:xfrm>
            <a:off x="7968343" y="3947300"/>
            <a:ext cx="971550" cy="1057407"/>
          </a:xfrm>
          <a:prstGeom prst="rect">
            <a:avLst/>
          </a:prstGeom>
        </p:spPr>
      </p:pic>
      <p:sp>
        <p:nvSpPr>
          <p:cNvPr id="9" name="矩形 8"/>
          <p:cNvSpPr/>
          <p:nvPr/>
        </p:nvSpPr>
        <p:spPr>
          <a:xfrm>
            <a:off x="307017" y="348923"/>
            <a:ext cx="2664832"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认识压力</a:t>
            </a:r>
          </a:p>
        </p:txBody>
      </p:sp>
      <p:sp>
        <p:nvSpPr>
          <p:cNvPr id="23" name="矩形 22"/>
          <p:cNvSpPr/>
          <p:nvPr/>
        </p:nvSpPr>
        <p:spPr>
          <a:xfrm>
            <a:off x="1593126" y="3850755"/>
            <a:ext cx="5458123" cy="938206"/>
          </a:xfrm>
          <a:prstGeom prst="rect">
            <a:avLst/>
          </a:prstGeom>
        </p:spPr>
        <p:txBody>
          <a:bodyPr wrap="square" lIns="68580" tIns="34290" rIns="68580" bIns="34290">
            <a:spAutoFit/>
          </a:bodyPr>
          <a:lstStyle/>
          <a:p>
            <a:pPr algn="just">
              <a:lnSpc>
                <a:spcPct val="150000"/>
              </a:lnSpc>
            </a:pPr>
            <a:r>
              <a:rPr lang="zh-CN" altLang="en-US" sz="2000" dirty="0" smtClean="0">
                <a:latin typeface="微软雅黑" pitchFamily="34" charset="-122"/>
                <a:ea typeface="微软雅黑" pitchFamily="34" charset="-122"/>
              </a:rPr>
              <a:t>静止在水平路面上的汽车对地面的压力大小等于它的重力大小</a:t>
            </a:r>
            <a:r>
              <a:rPr lang="en-US" altLang="zh-CN" sz="2000" dirty="0" smtClean="0">
                <a:latin typeface="微软雅黑" pitchFamily="34" charset="-122"/>
                <a:ea typeface="微软雅黑" pitchFamily="34" charset="-122"/>
              </a:rPr>
              <a:t>.</a:t>
            </a:r>
          </a:p>
        </p:txBody>
      </p:sp>
      <p:pic>
        <p:nvPicPr>
          <p:cNvPr id="10" name="cc300.jpg" descr="id:2147509013;FounderCES"/>
          <p:cNvPicPr/>
          <p:nvPr/>
        </p:nvPicPr>
        <p:blipFill>
          <a:blip r:embed="rId4" cstate="print"/>
          <a:stretch>
            <a:fillRect/>
          </a:stretch>
        </p:blipFill>
        <p:spPr>
          <a:xfrm>
            <a:off x="2121947" y="1910684"/>
            <a:ext cx="4112608" cy="158666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par>
                                <p:cTn id="18" presetID="12" presetClass="entr" presetSubtype="4" fill="hold"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slide(fromBottom)">
                                      <p:cBhvr>
                                        <p:cTn id="20" dur="500"/>
                                        <p:tgtEl>
                                          <p:spTgt spid="10"/>
                                        </p:tgtEl>
                                      </p:cBhvr>
                                    </p:animEffect>
                                  </p:childTnLst>
                                </p:cTn>
                              </p:par>
                            </p:childTnLst>
                          </p:cTn>
                        </p:par>
                        <p:par>
                          <p:cTn id="21" fill="hold">
                            <p:stCondLst>
                              <p:cond delay="500"/>
                            </p:stCondLst>
                            <p:childTnLst>
                              <p:par>
                                <p:cTn id="22" presetID="12" presetClass="entr" presetSubtype="4" fill="hold" grpId="0" nodeType="after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slide(fromBottom)">
                                      <p:cBhvr>
                                        <p:cTn id="2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1" y="0"/>
            <a:ext cx="3872647" cy="81855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2" cstate="print"/>
          <a:stretch>
            <a:fillRect/>
          </a:stretch>
        </p:blipFill>
        <p:spPr>
          <a:xfrm>
            <a:off x="537330" y="862978"/>
            <a:ext cx="1204866" cy="511156"/>
          </a:xfrm>
          <a:prstGeom prst="rect">
            <a:avLst/>
          </a:prstGeom>
        </p:spPr>
      </p:pic>
      <p:pic>
        <p:nvPicPr>
          <p:cNvPr id="21" name="图片 20" descr="book3.png"/>
          <p:cNvPicPr>
            <a:picLocks noChangeAspect="1"/>
          </p:cNvPicPr>
          <p:nvPr/>
        </p:nvPicPr>
        <p:blipFill>
          <a:blip r:embed="rId3" cstate="print"/>
          <a:srcRect l="10980" t="7891" r="17050" b="13779"/>
          <a:stretch>
            <a:fillRect/>
          </a:stretch>
        </p:blipFill>
        <p:spPr>
          <a:xfrm>
            <a:off x="7968343" y="3947300"/>
            <a:ext cx="971550" cy="1057407"/>
          </a:xfrm>
          <a:prstGeom prst="rect">
            <a:avLst/>
          </a:prstGeom>
        </p:spPr>
      </p:pic>
      <p:sp>
        <p:nvSpPr>
          <p:cNvPr id="9" name="矩形 8"/>
          <p:cNvSpPr/>
          <p:nvPr/>
        </p:nvSpPr>
        <p:spPr>
          <a:xfrm>
            <a:off x="307017" y="348923"/>
            <a:ext cx="3703578"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大气压强有多大</a:t>
            </a:r>
          </a:p>
        </p:txBody>
      </p:sp>
      <p:sp>
        <p:nvSpPr>
          <p:cNvPr id="11" name="矩形 10"/>
          <p:cNvSpPr/>
          <p:nvPr/>
        </p:nvSpPr>
        <p:spPr>
          <a:xfrm>
            <a:off x="1414020" y="1380932"/>
            <a:ext cx="6108570" cy="3762568"/>
          </a:xfrm>
          <a:prstGeom prst="rect">
            <a:avLst/>
          </a:prstGeom>
        </p:spPr>
        <p:txBody>
          <a:bodyPr wrap="square" lIns="68580" tIns="34290" rIns="68580" bIns="34290">
            <a:spAutoFit/>
          </a:bodyPr>
          <a:lstStyle/>
          <a:p>
            <a:pPr algn="just">
              <a:lnSpc>
                <a:spcPct val="150000"/>
              </a:lnSpc>
            </a:pPr>
            <a:r>
              <a:rPr lang="zh-CN" altLang="en-US" sz="2000" dirty="0" smtClean="0">
                <a:latin typeface="微软雅黑" pitchFamily="34" charset="-122"/>
                <a:ea typeface="微软雅黑" pitchFamily="34" charset="-122"/>
              </a:rPr>
              <a:t>在进行托里拆利实验时</a:t>
            </a:r>
            <a:r>
              <a:rPr lang="en-US" altLang="zh-CN" sz="2000" dirty="0" smtClean="0">
                <a:latin typeface="微软雅黑" pitchFamily="34" charset="-122"/>
                <a:ea typeface="微软雅黑" pitchFamily="34" charset="-122"/>
              </a:rPr>
              <a:t>:</a:t>
            </a:r>
          </a:p>
          <a:p>
            <a:pPr algn="just">
              <a:lnSpc>
                <a:spcPct val="150000"/>
              </a:lnSpc>
            </a:pPr>
            <a:r>
              <a:rPr lang="en-US" altLang="zh-CN" sz="2000" dirty="0" smtClean="0">
                <a:latin typeface="微软雅黑" pitchFamily="34" charset="-122"/>
                <a:ea typeface="微软雅黑" pitchFamily="34" charset="-122"/>
              </a:rPr>
              <a:t>1.</a:t>
            </a:r>
            <a:r>
              <a:rPr lang="zh-CN" altLang="en-US" sz="2000" dirty="0" smtClean="0">
                <a:latin typeface="微软雅黑" pitchFamily="34" charset="-122"/>
                <a:ea typeface="微软雅黑" pitchFamily="34" charset="-122"/>
              </a:rPr>
              <a:t>若管内有少许空气</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水银柱高度将改变</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实验结果偏小</a:t>
            </a:r>
            <a:r>
              <a:rPr lang="en-US" altLang="zh-CN" sz="2000" dirty="0" smtClean="0">
                <a:latin typeface="微软雅黑" pitchFamily="34" charset="-122"/>
                <a:ea typeface="微软雅黑" pitchFamily="34" charset="-122"/>
              </a:rPr>
              <a:t>.</a:t>
            </a:r>
          </a:p>
          <a:p>
            <a:pPr algn="just">
              <a:lnSpc>
                <a:spcPct val="150000"/>
              </a:lnSpc>
            </a:pPr>
            <a:r>
              <a:rPr lang="en-US" altLang="zh-CN" sz="2000" dirty="0" smtClean="0">
                <a:latin typeface="微软雅黑" pitchFamily="34" charset="-122"/>
                <a:ea typeface="微软雅黑" pitchFamily="34" charset="-122"/>
              </a:rPr>
              <a:t>2.</a:t>
            </a:r>
            <a:r>
              <a:rPr lang="zh-CN" altLang="en-US" sz="2000" dirty="0" smtClean="0">
                <a:latin typeface="微软雅黑" pitchFamily="34" charset="-122"/>
                <a:ea typeface="微软雅黑" pitchFamily="34" charset="-122"/>
              </a:rPr>
              <a:t>玻璃管倾斜</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液柱变长</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但垂直高度不变</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对实验结果无影响</a:t>
            </a:r>
            <a:r>
              <a:rPr lang="en-US" altLang="zh-CN" sz="2000" dirty="0" smtClean="0">
                <a:latin typeface="微软雅黑" pitchFamily="34" charset="-122"/>
                <a:ea typeface="微软雅黑" pitchFamily="34" charset="-122"/>
              </a:rPr>
              <a:t>.</a:t>
            </a:r>
          </a:p>
          <a:p>
            <a:pPr algn="just">
              <a:lnSpc>
                <a:spcPct val="150000"/>
              </a:lnSpc>
            </a:pPr>
            <a:r>
              <a:rPr lang="en-US" altLang="zh-CN" sz="2000" dirty="0" smtClean="0">
                <a:latin typeface="微软雅黑" pitchFamily="34" charset="-122"/>
                <a:ea typeface="微软雅黑" pitchFamily="34" charset="-122"/>
              </a:rPr>
              <a:t>3.</a:t>
            </a:r>
            <a:r>
              <a:rPr lang="zh-CN" altLang="en-US" sz="2000" dirty="0" smtClean="0">
                <a:latin typeface="微软雅黑" pitchFamily="34" charset="-122"/>
                <a:ea typeface="微软雅黑" pitchFamily="34" charset="-122"/>
              </a:rPr>
              <a:t>玻璃管上提</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液柱长度不变</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对实验结果无影响</a:t>
            </a:r>
            <a:r>
              <a:rPr lang="en-US" altLang="zh-CN" sz="2000" dirty="0" smtClean="0">
                <a:latin typeface="微软雅黑" pitchFamily="34" charset="-122"/>
                <a:ea typeface="微软雅黑" pitchFamily="34" charset="-122"/>
              </a:rPr>
              <a:t>.</a:t>
            </a:r>
          </a:p>
          <a:p>
            <a:pPr algn="just">
              <a:lnSpc>
                <a:spcPct val="150000"/>
              </a:lnSpc>
            </a:pPr>
            <a:r>
              <a:rPr lang="en-US" altLang="zh-CN" sz="2000" dirty="0" smtClean="0">
                <a:latin typeface="微软雅黑" pitchFamily="34" charset="-122"/>
                <a:ea typeface="微软雅黑" pitchFamily="34" charset="-122"/>
              </a:rPr>
              <a:t>4.</a:t>
            </a:r>
            <a:r>
              <a:rPr lang="zh-CN" altLang="en-US" sz="2000" dirty="0" smtClean="0">
                <a:latin typeface="微软雅黑" pitchFamily="34" charset="-122"/>
                <a:ea typeface="微软雅黑" pitchFamily="34" charset="-122"/>
              </a:rPr>
              <a:t>水银槽中水银的多少对实验结果无影响</a:t>
            </a:r>
            <a:r>
              <a:rPr lang="en-US" altLang="zh-CN" sz="2000" dirty="0" smtClean="0">
                <a:latin typeface="微软雅黑" pitchFamily="34" charset="-122"/>
                <a:ea typeface="微软雅黑" pitchFamily="34" charset="-122"/>
              </a:rPr>
              <a:t>.</a:t>
            </a:r>
          </a:p>
          <a:p>
            <a:pPr algn="just">
              <a:lnSpc>
                <a:spcPct val="150000"/>
              </a:lnSpc>
            </a:pPr>
            <a:r>
              <a:rPr lang="en-US" altLang="zh-CN" sz="2000" dirty="0" smtClean="0">
                <a:latin typeface="微软雅黑" pitchFamily="34" charset="-122"/>
                <a:ea typeface="微软雅黑" pitchFamily="34" charset="-122"/>
              </a:rPr>
              <a:t>5.</a:t>
            </a:r>
            <a:r>
              <a:rPr lang="zh-CN" altLang="en-US" sz="2000" dirty="0" smtClean="0">
                <a:latin typeface="微软雅黑" pitchFamily="34" charset="-122"/>
                <a:ea typeface="微软雅黑" pitchFamily="34" charset="-122"/>
              </a:rPr>
              <a:t>玻璃管的粗细对实验结果无影响</a:t>
            </a:r>
            <a:r>
              <a:rPr lang="en-US" altLang="zh-CN" sz="2000" dirty="0" smtClean="0">
                <a:latin typeface="微软雅黑" pitchFamily="34" charset="-122"/>
                <a:ea typeface="微软雅黑" pitchFamily="34" charset="-122"/>
              </a:rPr>
              <a:t>.</a:t>
            </a:r>
          </a:p>
          <a:p>
            <a:pPr algn="just">
              <a:lnSpc>
                <a:spcPct val="150000"/>
              </a:lnSpc>
            </a:pPr>
            <a:r>
              <a:rPr lang="en-US" altLang="zh-CN" sz="2000" dirty="0" smtClean="0">
                <a:latin typeface="微软雅黑" pitchFamily="34" charset="-122"/>
                <a:ea typeface="微软雅黑" pitchFamily="34" charset="-122"/>
              </a:rPr>
              <a:t>6.</a:t>
            </a:r>
            <a:r>
              <a:rPr lang="zh-CN" altLang="en-US" sz="2000" dirty="0" smtClean="0">
                <a:latin typeface="微软雅黑" pitchFamily="34" charset="-122"/>
                <a:ea typeface="微软雅黑" pitchFamily="34" charset="-122"/>
              </a:rPr>
              <a:t>因水银有剧毒</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故实验时应注意安全</a:t>
            </a:r>
            <a:r>
              <a:rPr lang="en-US" altLang="zh-CN" sz="2000" dirty="0" smtClean="0">
                <a:latin typeface="微软雅黑" pitchFamily="34" charset="-122"/>
                <a:ea typeface="微软雅黑" pitchFamily="3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slide(fromBottom)">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1" y="0"/>
            <a:ext cx="3872647" cy="81855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2" cstate="print"/>
          <a:stretch>
            <a:fillRect/>
          </a:stretch>
        </p:blipFill>
        <p:spPr>
          <a:xfrm>
            <a:off x="537330" y="948690"/>
            <a:ext cx="1204866" cy="339732"/>
          </a:xfrm>
          <a:prstGeom prst="rect">
            <a:avLst/>
          </a:prstGeom>
        </p:spPr>
      </p:pic>
      <p:pic>
        <p:nvPicPr>
          <p:cNvPr id="21" name="图片 20" descr="book3.png"/>
          <p:cNvPicPr>
            <a:picLocks noChangeAspect="1"/>
          </p:cNvPicPr>
          <p:nvPr/>
        </p:nvPicPr>
        <p:blipFill>
          <a:blip r:embed="rId3" cstate="print"/>
          <a:srcRect l="10980" t="7891" r="17050" b="13779"/>
          <a:stretch>
            <a:fillRect/>
          </a:stretch>
        </p:blipFill>
        <p:spPr>
          <a:xfrm>
            <a:off x="7968343" y="3947300"/>
            <a:ext cx="971550" cy="1057407"/>
          </a:xfrm>
          <a:prstGeom prst="rect">
            <a:avLst/>
          </a:prstGeom>
        </p:spPr>
      </p:pic>
      <p:sp>
        <p:nvSpPr>
          <p:cNvPr id="9" name="矩形 8"/>
          <p:cNvSpPr/>
          <p:nvPr/>
        </p:nvSpPr>
        <p:spPr>
          <a:xfrm>
            <a:off x="307017" y="348923"/>
            <a:ext cx="3703578"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大气压强有多大</a:t>
            </a:r>
          </a:p>
        </p:txBody>
      </p:sp>
      <p:sp>
        <p:nvSpPr>
          <p:cNvPr id="11" name="矩形 10"/>
          <p:cNvSpPr/>
          <p:nvPr/>
        </p:nvSpPr>
        <p:spPr>
          <a:xfrm>
            <a:off x="980388" y="1456346"/>
            <a:ext cx="6994689" cy="3300904"/>
          </a:xfrm>
          <a:prstGeom prst="rect">
            <a:avLst/>
          </a:prstGeom>
        </p:spPr>
        <p:txBody>
          <a:bodyPr wrap="square" lIns="68580" tIns="34290" rIns="68580" bIns="34290">
            <a:spAutoFit/>
          </a:bodyPr>
          <a:lstStyle/>
          <a:p>
            <a:pPr algn="just">
              <a:lnSpc>
                <a:spcPct val="150000"/>
              </a:lnSpc>
            </a:pPr>
            <a:r>
              <a:rPr lang="zh-CN" altLang="en-US" sz="2000" dirty="0" smtClean="0">
                <a:latin typeface="微软雅黑" pitchFamily="34" charset="-122"/>
                <a:ea typeface="微软雅黑" pitchFamily="34" charset="-122"/>
              </a:rPr>
              <a:t>中医历史悠久、博大精深</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拔火罐”是治疗方法之一</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可治跌打损伤</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淤血内寒之痛病</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其方法是</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用火把罐里面加热一下</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然后马上扣在人的皮肤上</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过一会儿</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罐就会被牢牢“吸”在身上</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其原理是</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罐里的空气被加热时跑掉一部分</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倒扣在皮肤上时</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里边的空气很快凉下来</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罐里面空气的压强小于外面空气的压强</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在大气压的作用下</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罐被牢牢“吸”在身上</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如图甲所示</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瓶吞鸡蛋”实验也是这个道理</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如图乙所示</a:t>
            </a:r>
            <a:r>
              <a:rPr lang="en-US" altLang="zh-CN" sz="2000" dirty="0" smtClean="0">
                <a:latin typeface="微软雅黑" pitchFamily="34" charset="-122"/>
                <a:ea typeface="微软雅黑" pitchFamily="3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slide(fromBottom)">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1" y="0"/>
            <a:ext cx="3872647" cy="81855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2" cstate="print"/>
          <a:stretch>
            <a:fillRect/>
          </a:stretch>
        </p:blipFill>
        <p:spPr>
          <a:xfrm>
            <a:off x="537330" y="948690"/>
            <a:ext cx="1204866" cy="339732"/>
          </a:xfrm>
          <a:prstGeom prst="rect">
            <a:avLst/>
          </a:prstGeom>
        </p:spPr>
      </p:pic>
      <p:pic>
        <p:nvPicPr>
          <p:cNvPr id="21" name="图片 20" descr="book3.png"/>
          <p:cNvPicPr>
            <a:picLocks noChangeAspect="1"/>
          </p:cNvPicPr>
          <p:nvPr/>
        </p:nvPicPr>
        <p:blipFill>
          <a:blip r:embed="rId3" cstate="print"/>
          <a:srcRect l="10980" t="7891" r="17050" b="13779"/>
          <a:stretch>
            <a:fillRect/>
          </a:stretch>
        </p:blipFill>
        <p:spPr>
          <a:xfrm>
            <a:off x="7968343" y="3947300"/>
            <a:ext cx="971550" cy="1057407"/>
          </a:xfrm>
          <a:prstGeom prst="rect">
            <a:avLst/>
          </a:prstGeom>
        </p:spPr>
      </p:pic>
      <p:sp>
        <p:nvSpPr>
          <p:cNvPr id="9" name="矩形 8"/>
          <p:cNvSpPr/>
          <p:nvPr/>
        </p:nvSpPr>
        <p:spPr>
          <a:xfrm>
            <a:off x="307017" y="348923"/>
            <a:ext cx="3703578"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大气压强有多大</a:t>
            </a:r>
          </a:p>
        </p:txBody>
      </p:sp>
      <p:pic>
        <p:nvPicPr>
          <p:cNvPr id="10" name="cc478.jpg" descr="id:2147511057;FounderCES"/>
          <p:cNvPicPr/>
          <p:nvPr/>
        </p:nvPicPr>
        <p:blipFill>
          <a:blip r:embed="rId4" cstate="print">
            <a:clrChange>
              <a:clrFrom>
                <a:srgbClr val="E7F2EA"/>
              </a:clrFrom>
              <a:clrTo>
                <a:srgbClr val="E7F2EA">
                  <a:alpha val="0"/>
                </a:srgbClr>
              </a:clrTo>
            </a:clrChange>
          </a:blip>
          <a:stretch>
            <a:fillRect/>
          </a:stretch>
        </p:blipFill>
        <p:spPr>
          <a:xfrm>
            <a:off x="1896215" y="1732756"/>
            <a:ext cx="4927735" cy="1877709"/>
          </a:xfrm>
          <a:prstGeom prst="rect">
            <a:avLst/>
          </a:prstGeom>
        </p:spPr>
      </p:pic>
      <p:sp>
        <p:nvSpPr>
          <p:cNvPr id="12" name="矩形 11"/>
          <p:cNvSpPr/>
          <p:nvPr/>
        </p:nvSpPr>
        <p:spPr>
          <a:xfrm>
            <a:off x="3082566" y="3681072"/>
            <a:ext cx="3157978" cy="476541"/>
          </a:xfrm>
          <a:prstGeom prst="rect">
            <a:avLst/>
          </a:prstGeom>
        </p:spPr>
        <p:txBody>
          <a:bodyPr wrap="square" lIns="68580" tIns="34290" rIns="68580" bIns="34290">
            <a:spAutoFit/>
          </a:bodyPr>
          <a:lstStyle/>
          <a:p>
            <a:pPr algn="just">
              <a:lnSpc>
                <a:spcPct val="150000"/>
              </a:lnSpc>
            </a:pPr>
            <a:r>
              <a:rPr lang="zh-CN" altLang="en-US" sz="2000" dirty="0" smtClean="0">
                <a:latin typeface="微软雅黑" pitchFamily="34" charset="-122"/>
                <a:ea typeface="微软雅黑" pitchFamily="34" charset="-122"/>
              </a:rPr>
              <a:t>甲                                乙</a:t>
            </a:r>
            <a:endParaRPr lang="en-US" altLang="zh-CN" sz="2000" dirty="0" smtClean="0">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par>
                                <p:cTn id="18" presetID="12" presetClass="entr" presetSubtype="4" fill="hold"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slide(fromBottom)">
                                      <p:cBhvr>
                                        <p:cTn id="20" dur="500"/>
                                        <p:tgtEl>
                                          <p:spTgt spid="10"/>
                                        </p:tgtEl>
                                      </p:cBhvr>
                                    </p:animEffect>
                                  </p:childTnLst>
                                </p:cTn>
                              </p:par>
                            </p:childTnLst>
                          </p:cTn>
                        </p:par>
                        <p:par>
                          <p:cTn id="21" fill="hold">
                            <p:stCondLst>
                              <p:cond delay="500"/>
                            </p:stCondLst>
                            <p:childTnLst>
                              <p:par>
                                <p:cTn id="22" presetID="12" presetClass="entr" presetSubtype="4"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slide(fromBottom)">
                                      <p:cBhvr>
                                        <p:cTn id="2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1" y="0"/>
            <a:ext cx="3872647" cy="81855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2" cstate="print"/>
          <a:stretch>
            <a:fillRect/>
          </a:stretch>
        </p:blipFill>
        <p:spPr>
          <a:xfrm>
            <a:off x="555585" y="862978"/>
            <a:ext cx="1168355" cy="511156"/>
          </a:xfrm>
          <a:prstGeom prst="rect">
            <a:avLst/>
          </a:prstGeom>
        </p:spPr>
      </p:pic>
      <p:pic>
        <p:nvPicPr>
          <p:cNvPr id="21" name="图片 20" descr="book3.png"/>
          <p:cNvPicPr>
            <a:picLocks noChangeAspect="1"/>
          </p:cNvPicPr>
          <p:nvPr/>
        </p:nvPicPr>
        <p:blipFill>
          <a:blip r:embed="rId3" cstate="print"/>
          <a:srcRect l="10980" t="7891" r="17050" b="13779"/>
          <a:stretch>
            <a:fillRect/>
          </a:stretch>
        </p:blipFill>
        <p:spPr>
          <a:xfrm>
            <a:off x="7968343" y="3947300"/>
            <a:ext cx="971550" cy="1057407"/>
          </a:xfrm>
          <a:prstGeom prst="rect">
            <a:avLst/>
          </a:prstGeom>
        </p:spPr>
      </p:pic>
      <p:sp>
        <p:nvSpPr>
          <p:cNvPr id="9" name="矩形 8"/>
          <p:cNvSpPr/>
          <p:nvPr/>
        </p:nvSpPr>
        <p:spPr>
          <a:xfrm>
            <a:off x="307017" y="348923"/>
            <a:ext cx="3703578"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大气压强有多大</a:t>
            </a:r>
          </a:p>
        </p:txBody>
      </p:sp>
      <p:sp>
        <p:nvSpPr>
          <p:cNvPr id="11" name="矩形 10"/>
          <p:cNvSpPr/>
          <p:nvPr/>
        </p:nvSpPr>
        <p:spPr>
          <a:xfrm>
            <a:off x="810706" y="1503480"/>
            <a:ext cx="7173798" cy="2839239"/>
          </a:xfrm>
          <a:prstGeom prst="rect">
            <a:avLst/>
          </a:prstGeom>
        </p:spPr>
        <p:txBody>
          <a:bodyPr wrap="square" lIns="68580" tIns="34290" rIns="68580" bIns="34290">
            <a:spAutoFit/>
          </a:bodyPr>
          <a:lstStyle/>
          <a:p>
            <a:pPr algn="just">
              <a:lnSpc>
                <a:spcPct val="150000"/>
              </a:lnSpc>
            </a:pPr>
            <a:r>
              <a:rPr lang="zh-CN" altLang="en-US" sz="2000" dirty="0" smtClean="0">
                <a:latin typeface="微软雅黑" pitchFamily="34" charset="-122"/>
                <a:ea typeface="微软雅黑" pitchFamily="34" charset="-122"/>
              </a:rPr>
              <a:t>气压计</a:t>
            </a:r>
          </a:p>
          <a:p>
            <a:pPr algn="just">
              <a:lnSpc>
                <a:spcPct val="150000"/>
              </a:lnSpc>
            </a:pPr>
            <a:r>
              <a:rPr lang="en-US" altLang="zh-CN" sz="2000" dirty="0" smtClean="0">
                <a:latin typeface="微软雅黑" pitchFamily="34" charset="-122"/>
                <a:ea typeface="微软雅黑" pitchFamily="34" charset="-122"/>
              </a:rPr>
              <a:t>(1)</a:t>
            </a:r>
            <a:r>
              <a:rPr lang="zh-CN" altLang="en-US" sz="2000" dirty="0" smtClean="0">
                <a:latin typeface="微软雅黑" pitchFamily="34" charset="-122"/>
                <a:ea typeface="微软雅黑" pitchFamily="34" charset="-122"/>
              </a:rPr>
              <a:t>作用</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测量大气压的仪器</a:t>
            </a:r>
            <a:r>
              <a:rPr lang="en-US" altLang="zh-CN" sz="2000" dirty="0" smtClean="0">
                <a:latin typeface="微软雅黑" pitchFamily="34" charset="-122"/>
                <a:ea typeface="微软雅黑" pitchFamily="34" charset="-122"/>
              </a:rPr>
              <a:t>.</a:t>
            </a:r>
          </a:p>
          <a:p>
            <a:pPr algn="just">
              <a:lnSpc>
                <a:spcPct val="150000"/>
              </a:lnSpc>
            </a:pPr>
            <a:r>
              <a:rPr lang="en-US" altLang="zh-CN" sz="2000" dirty="0" smtClean="0">
                <a:latin typeface="微软雅黑" pitchFamily="34" charset="-122"/>
                <a:ea typeface="微软雅黑" pitchFamily="34" charset="-122"/>
              </a:rPr>
              <a:t>(2)</a:t>
            </a:r>
            <a:r>
              <a:rPr lang="zh-CN" altLang="en-US" sz="2000" dirty="0" smtClean="0">
                <a:latin typeface="微软雅黑" pitchFamily="34" charset="-122"/>
                <a:ea typeface="微软雅黑" pitchFamily="34" charset="-122"/>
              </a:rPr>
              <a:t>分类</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水银气压计和金属盒气压计</a:t>
            </a:r>
            <a:r>
              <a:rPr lang="en-US" altLang="zh-CN" sz="2000" dirty="0" smtClean="0">
                <a:latin typeface="微软雅黑" pitchFamily="34" charset="-122"/>
                <a:ea typeface="微软雅黑" pitchFamily="34" charset="-122"/>
              </a:rPr>
              <a:t>.</a:t>
            </a:r>
          </a:p>
          <a:p>
            <a:pPr algn="just">
              <a:lnSpc>
                <a:spcPct val="150000"/>
              </a:lnSpc>
            </a:pPr>
            <a:r>
              <a:rPr lang="en-US" altLang="zh-CN" sz="2000" dirty="0" smtClean="0">
                <a:latin typeface="微软雅黑" pitchFamily="34" charset="-122"/>
                <a:ea typeface="微软雅黑" pitchFamily="34" charset="-122"/>
              </a:rPr>
              <a:t>①</a:t>
            </a:r>
            <a:r>
              <a:rPr lang="zh-CN" altLang="en-US" sz="2000" dirty="0" smtClean="0">
                <a:latin typeface="微软雅黑" pitchFamily="34" charset="-122"/>
                <a:ea typeface="微软雅黑" pitchFamily="34" charset="-122"/>
              </a:rPr>
              <a:t>水银气压计</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水银气压计与托里拆利实验装置相同</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只不过需要在管旁立一把刻度尺</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读出水银高度就可以知道当时的大气压</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这种气压计比较准确</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但携带不方便</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常用于气象站和实验室</a:t>
            </a:r>
            <a:r>
              <a:rPr lang="en-US" altLang="zh-CN" sz="2000" dirty="0" smtClean="0">
                <a:latin typeface="微软雅黑" pitchFamily="34" charset="-122"/>
                <a:ea typeface="微软雅黑" pitchFamily="3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slide(fromBottom)">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1" y="0"/>
            <a:ext cx="3872647" cy="81855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2" cstate="print"/>
          <a:stretch>
            <a:fillRect/>
          </a:stretch>
        </p:blipFill>
        <p:spPr>
          <a:xfrm>
            <a:off x="555585" y="862978"/>
            <a:ext cx="1168355" cy="511156"/>
          </a:xfrm>
          <a:prstGeom prst="rect">
            <a:avLst/>
          </a:prstGeom>
        </p:spPr>
      </p:pic>
      <p:pic>
        <p:nvPicPr>
          <p:cNvPr id="21" name="图片 20" descr="book3.png"/>
          <p:cNvPicPr>
            <a:picLocks noChangeAspect="1"/>
          </p:cNvPicPr>
          <p:nvPr/>
        </p:nvPicPr>
        <p:blipFill>
          <a:blip r:embed="rId3" cstate="print"/>
          <a:srcRect l="10980" t="7891" r="17050" b="13779"/>
          <a:stretch>
            <a:fillRect/>
          </a:stretch>
        </p:blipFill>
        <p:spPr>
          <a:xfrm>
            <a:off x="7968343" y="3947300"/>
            <a:ext cx="971550" cy="1057407"/>
          </a:xfrm>
          <a:prstGeom prst="rect">
            <a:avLst/>
          </a:prstGeom>
        </p:spPr>
      </p:pic>
      <p:sp>
        <p:nvSpPr>
          <p:cNvPr id="9" name="矩形 8"/>
          <p:cNvSpPr/>
          <p:nvPr/>
        </p:nvSpPr>
        <p:spPr>
          <a:xfrm>
            <a:off x="307017" y="348923"/>
            <a:ext cx="3703578"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大气压强有多大</a:t>
            </a:r>
          </a:p>
        </p:txBody>
      </p:sp>
      <p:sp>
        <p:nvSpPr>
          <p:cNvPr id="11" name="矩形 10"/>
          <p:cNvSpPr/>
          <p:nvPr/>
        </p:nvSpPr>
        <p:spPr>
          <a:xfrm>
            <a:off x="810705" y="1503480"/>
            <a:ext cx="7437749" cy="1454244"/>
          </a:xfrm>
          <a:prstGeom prst="rect">
            <a:avLst/>
          </a:prstGeom>
        </p:spPr>
        <p:txBody>
          <a:bodyPr wrap="square" lIns="68580" tIns="34290" rIns="68580" bIns="34290">
            <a:spAutoFit/>
          </a:bodyPr>
          <a:lstStyle/>
          <a:p>
            <a:pPr algn="just">
              <a:lnSpc>
                <a:spcPct val="150000"/>
              </a:lnSpc>
            </a:pPr>
            <a:r>
              <a:rPr lang="zh-CN" altLang="en-US" sz="2000" dirty="0" smtClean="0">
                <a:latin typeface="微软雅黑" pitchFamily="34" charset="-122"/>
                <a:ea typeface="微软雅黑" pitchFamily="34" charset="-122"/>
              </a:rPr>
              <a:t>②金属盒气压计</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又叫无液气压计</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它的主要部分是一个抽成真空的波纹密闭金属盒及一个与盒盖中央相连的弹簧片</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固定弹簧片末端的连杆</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通过传动机械带动指针转动</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指示出大气压的值</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如图所示</a:t>
            </a:r>
            <a:r>
              <a:rPr lang="en-US" altLang="zh-CN" sz="2000" dirty="0" smtClean="0">
                <a:latin typeface="微软雅黑" pitchFamily="34" charset="-122"/>
                <a:ea typeface="微软雅黑" pitchFamily="34" charset="-122"/>
              </a:rPr>
              <a:t>.</a:t>
            </a:r>
          </a:p>
        </p:txBody>
      </p:sp>
      <p:pic>
        <p:nvPicPr>
          <p:cNvPr id="10" name="r279.jpg" descr="id:2147511071;FounderCES"/>
          <p:cNvPicPr/>
          <p:nvPr/>
        </p:nvPicPr>
        <p:blipFill>
          <a:blip r:embed="rId4" cstate="print"/>
          <a:stretch>
            <a:fillRect/>
          </a:stretch>
        </p:blipFill>
        <p:spPr>
          <a:xfrm>
            <a:off x="2405712" y="3158123"/>
            <a:ext cx="3741486" cy="154585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slide(fromBottom)">
                                      <p:cBhvr>
                                        <p:cTn id="21" dur="500"/>
                                        <p:tgtEl>
                                          <p:spTgt spid="11"/>
                                        </p:tgtEl>
                                      </p:cBhvr>
                                    </p:animEffect>
                                  </p:childTnLst>
                                </p:cTn>
                              </p:par>
                              <p:par>
                                <p:cTn id="22" presetID="12" presetClass="entr" presetSubtype="4" fill="hold"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slide(fromBottom)">
                                      <p:cBhvr>
                                        <p:cTn id="2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1" y="0"/>
            <a:ext cx="3872647" cy="81855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2" cstate="print"/>
          <a:stretch>
            <a:fillRect/>
          </a:stretch>
        </p:blipFill>
        <p:spPr>
          <a:xfrm>
            <a:off x="555585" y="870723"/>
            <a:ext cx="1168355" cy="495666"/>
          </a:xfrm>
          <a:prstGeom prst="rect">
            <a:avLst/>
          </a:prstGeom>
        </p:spPr>
      </p:pic>
      <p:pic>
        <p:nvPicPr>
          <p:cNvPr id="21" name="图片 20" descr="book3.png"/>
          <p:cNvPicPr>
            <a:picLocks noChangeAspect="1"/>
          </p:cNvPicPr>
          <p:nvPr/>
        </p:nvPicPr>
        <p:blipFill>
          <a:blip r:embed="rId3" cstate="print"/>
          <a:srcRect l="10980" t="7891" r="17050" b="13779"/>
          <a:stretch>
            <a:fillRect/>
          </a:stretch>
        </p:blipFill>
        <p:spPr>
          <a:xfrm>
            <a:off x="7968343" y="3947300"/>
            <a:ext cx="971550" cy="1057407"/>
          </a:xfrm>
          <a:prstGeom prst="rect">
            <a:avLst/>
          </a:prstGeom>
        </p:spPr>
      </p:pic>
      <p:sp>
        <p:nvSpPr>
          <p:cNvPr id="9" name="矩形 8"/>
          <p:cNvSpPr/>
          <p:nvPr/>
        </p:nvSpPr>
        <p:spPr>
          <a:xfrm>
            <a:off x="307017" y="348923"/>
            <a:ext cx="3703578"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大气压强有多大</a:t>
            </a:r>
          </a:p>
        </p:txBody>
      </p:sp>
      <p:sp>
        <p:nvSpPr>
          <p:cNvPr id="11" name="矩形 10"/>
          <p:cNvSpPr/>
          <p:nvPr/>
        </p:nvSpPr>
        <p:spPr>
          <a:xfrm>
            <a:off x="1593130" y="4039290"/>
            <a:ext cx="5656083" cy="530915"/>
          </a:xfrm>
          <a:prstGeom prst="rect">
            <a:avLst/>
          </a:prstGeom>
        </p:spPr>
        <p:txBody>
          <a:bodyPr wrap="square" lIns="68580" tIns="34290" rIns="68580" bIns="34290">
            <a:spAutoFit/>
          </a:bodyPr>
          <a:lstStyle/>
          <a:p>
            <a:pPr algn="just">
              <a:lnSpc>
                <a:spcPct val="150000"/>
              </a:lnSpc>
            </a:pPr>
            <a:r>
              <a:rPr lang="zh-CN" altLang="en-US" sz="2000" dirty="0" smtClean="0">
                <a:latin typeface="微软雅黑" pitchFamily="34" charset="-122"/>
                <a:ea typeface="微软雅黑" pitchFamily="34" charset="-122"/>
              </a:rPr>
              <a:t>氧气瓶、灭火器上的气压表也是一种无液气压计</a:t>
            </a:r>
            <a:r>
              <a:rPr lang="en-US" altLang="zh-CN" sz="2000" dirty="0" smtClean="0">
                <a:latin typeface="微软雅黑" pitchFamily="34" charset="-122"/>
                <a:ea typeface="微软雅黑" pitchFamily="34" charset="-122"/>
              </a:rPr>
              <a:t>.</a:t>
            </a:r>
          </a:p>
        </p:txBody>
      </p:sp>
      <p:pic>
        <p:nvPicPr>
          <p:cNvPr id="12" name="cc480.jpg" descr="id:2147511085;FounderCES"/>
          <p:cNvPicPr/>
          <p:nvPr/>
        </p:nvPicPr>
        <p:blipFill>
          <a:blip r:embed="rId4" cstate="print"/>
          <a:stretch>
            <a:fillRect/>
          </a:stretch>
        </p:blipFill>
        <p:spPr>
          <a:xfrm>
            <a:off x="3098574" y="1725705"/>
            <a:ext cx="2793177" cy="207740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par>
                                <p:cTn id="18" presetID="12" presetClass="entr" presetSubtype="4" fill="hold"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slide(fromBottom)">
                                      <p:cBhvr>
                                        <p:cTn id="20" dur="500"/>
                                        <p:tgtEl>
                                          <p:spTgt spid="12"/>
                                        </p:tgtEl>
                                      </p:cBhvr>
                                    </p:animEffect>
                                  </p:childTnLst>
                                </p:cTn>
                              </p:par>
                            </p:childTnLst>
                          </p:cTn>
                        </p:par>
                        <p:par>
                          <p:cTn id="21" fill="hold">
                            <p:stCondLst>
                              <p:cond delay="500"/>
                            </p:stCondLst>
                            <p:childTnLst>
                              <p:par>
                                <p:cTn id="22" presetID="12" presetClass="entr" presetSubtype="4"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slide(fromBottom)">
                                      <p:cBhvr>
                                        <p:cTn id="2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1" y="0"/>
            <a:ext cx="3872647" cy="81855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2" cstate="print"/>
          <a:stretch>
            <a:fillRect/>
          </a:stretch>
        </p:blipFill>
        <p:spPr>
          <a:xfrm>
            <a:off x="565241" y="870723"/>
            <a:ext cx="1368728" cy="590432"/>
          </a:xfrm>
          <a:prstGeom prst="rect">
            <a:avLst/>
          </a:prstGeom>
        </p:spPr>
      </p:pic>
      <p:pic>
        <p:nvPicPr>
          <p:cNvPr id="21" name="图片 20" descr="book3.png"/>
          <p:cNvPicPr>
            <a:picLocks noChangeAspect="1"/>
          </p:cNvPicPr>
          <p:nvPr/>
        </p:nvPicPr>
        <p:blipFill>
          <a:blip r:embed="rId3" cstate="print"/>
          <a:srcRect l="10980" t="7891" r="17050" b="13779"/>
          <a:stretch>
            <a:fillRect/>
          </a:stretch>
        </p:blipFill>
        <p:spPr>
          <a:xfrm>
            <a:off x="7968343" y="3947300"/>
            <a:ext cx="971550" cy="1057407"/>
          </a:xfrm>
          <a:prstGeom prst="rect">
            <a:avLst/>
          </a:prstGeom>
        </p:spPr>
      </p:pic>
      <p:sp>
        <p:nvSpPr>
          <p:cNvPr id="9" name="矩形 8"/>
          <p:cNvSpPr/>
          <p:nvPr/>
        </p:nvSpPr>
        <p:spPr>
          <a:xfrm>
            <a:off x="307017" y="348923"/>
            <a:ext cx="3703578"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大气压强有多大</a:t>
            </a:r>
          </a:p>
        </p:txBody>
      </p:sp>
      <p:sp>
        <p:nvSpPr>
          <p:cNvPr id="11" name="矩形 10"/>
          <p:cNvSpPr/>
          <p:nvPr/>
        </p:nvSpPr>
        <p:spPr>
          <a:xfrm>
            <a:off x="3374797" y="1946539"/>
            <a:ext cx="2253006" cy="1915909"/>
          </a:xfrm>
          <a:prstGeom prst="rect">
            <a:avLst/>
          </a:prstGeom>
        </p:spPr>
        <p:txBody>
          <a:bodyPr wrap="square" lIns="68580" tIns="34290" rIns="68580" bIns="34290">
            <a:spAutoFit/>
          </a:bodyPr>
          <a:lstStyle/>
          <a:p>
            <a:pPr algn="just">
              <a:lnSpc>
                <a:spcPct val="150000"/>
              </a:lnSpc>
            </a:pPr>
            <a:r>
              <a:rPr lang="zh-CN" altLang="en-US" sz="2000" dirty="0" smtClean="0">
                <a:latin typeface="微软雅黑" pitchFamily="34" charset="-122"/>
                <a:ea typeface="微软雅黑" pitchFamily="34" charset="-122"/>
              </a:rPr>
              <a:t>高度增加气压小</a:t>
            </a:r>
            <a:r>
              <a:rPr lang="en-US" altLang="zh-CN" sz="2000" dirty="0" smtClean="0">
                <a:latin typeface="微软雅黑" pitchFamily="34" charset="-122"/>
                <a:ea typeface="微软雅黑" pitchFamily="34" charset="-122"/>
              </a:rPr>
              <a:t>,</a:t>
            </a:r>
          </a:p>
          <a:p>
            <a:pPr algn="just">
              <a:lnSpc>
                <a:spcPct val="150000"/>
              </a:lnSpc>
            </a:pPr>
            <a:r>
              <a:rPr lang="zh-CN" altLang="en-US" sz="2000" dirty="0" smtClean="0">
                <a:latin typeface="微软雅黑" pitchFamily="34" charset="-122"/>
                <a:ea typeface="微软雅黑" pitchFamily="34" charset="-122"/>
              </a:rPr>
              <a:t>沸点跟着气压跑</a:t>
            </a:r>
            <a:r>
              <a:rPr lang="en-US" altLang="zh-CN" sz="2000" dirty="0" smtClean="0">
                <a:latin typeface="微软雅黑" pitchFamily="34" charset="-122"/>
                <a:ea typeface="微软雅黑" pitchFamily="34" charset="-122"/>
              </a:rPr>
              <a:t>;</a:t>
            </a:r>
          </a:p>
          <a:p>
            <a:pPr algn="just">
              <a:lnSpc>
                <a:spcPct val="150000"/>
              </a:lnSpc>
            </a:pPr>
            <a:r>
              <a:rPr lang="zh-CN" altLang="en-US" sz="2000" dirty="0" smtClean="0">
                <a:latin typeface="微软雅黑" pitchFamily="34" charset="-122"/>
                <a:ea typeface="微软雅黑" pitchFamily="34" charset="-122"/>
              </a:rPr>
              <a:t>冬天气压变得高</a:t>
            </a:r>
            <a:r>
              <a:rPr lang="en-US" altLang="zh-CN" sz="2000" dirty="0" smtClean="0">
                <a:latin typeface="微软雅黑" pitchFamily="34" charset="-122"/>
                <a:ea typeface="微软雅黑" pitchFamily="34" charset="-122"/>
              </a:rPr>
              <a:t>,</a:t>
            </a:r>
          </a:p>
          <a:p>
            <a:pPr algn="just">
              <a:lnSpc>
                <a:spcPct val="150000"/>
              </a:lnSpc>
            </a:pPr>
            <a:r>
              <a:rPr lang="zh-CN" altLang="en-US" sz="2000" dirty="0" smtClean="0">
                <a:latin typeface="微软雅黑" pitchFamily="34" charset="-122"/>
                <a:ea typeface="微软雅黑" pitchFamily="34" charset="-122"/>
              </a:rPr>
              <a:t>阴天气压又变小</a:t>
            </a:r>
            <a:r>
              <a:rPr lang="en-US" altLang="zh-CN" sz="2000" dirty="0" smtClean="0">
                <a:latin typeface="微软雅黑" pitchFamily="34" charset="-122"/>
                <a:ea typeface="微软雅黑" pitchFamily="3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slide(fromBottom)">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1" y="0"/>
            <a:ext cx="3872647" cy="81855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2" cstate="print"/>
          <a:stretch>
            <a:fillRect/>
          </a:stretch>
        </p:blipFill>
        <p:spPr>
          <a:xfrm>
            <a:off x="565241" y="875603"/>
            <a:ext cx="1368728" cy="580672"/>
          </a:xfrm>
          <a:prstGeom prst="rect">
            <a:avLst/>
          </a:prstGeom>
        </p:spPr>
      </p:pic>
      <p:pic>
        <p:nvPicPr>
          <p:cNvPr id="21" name="图片 20" descr="book3.png"/>
          <p:cNvPicPr>
            <a:picLocks noChangeAspect="1"/>
          </p:cNvPicPr>
          <p:nvPr/>
        </p:nvPicPr>
        <p:blipFill>
          <a:blip r:embed="rId3" cstate="print"/>
          <a:srcRect l="10980" t="7891" r="17050" b="13779"/>
          <a:stretch>
            <a:fillRect/>
          </a:stretch>
        </p:blipFill>
        <p:spPr>
          <a:xfrm>
            <a:off x="7968343" y="3947300"/>
            <a:ext cx="971550" cy="1057407"/>
          </a:xfrm>
          <a:prstGeom prst="rect">
            <a:avLst/>
          </a:prstGeom>
        </p:spPr>
      </p:pic>
      <p:sp>
        <p:nvSpPr>
          <p:cNvPr id="9" name="矩形 8"/>
          <p:cNvSpPr/>
          <p:nvPr/>
        </p:nvSpPr>
        <p:spPr>
          <a:xfrm>
            <a:off x="307017" y="348923"/>
            <a:ext cx="3703578"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大气压强有多大</a:t>
            </a:r>
          </a:p>
        </p:txBody>
      </p:sp>
      <p:sp>
        <p:nvSpPr>
          <p:cNvPr id="11" name="矩形 10"/>
          <p:cNvSpPr/>
          <p:nvPr/>
        </p:nvSpPr>
        <p:spPr>
          <a:xfrm>
            <a:off x="1979629" y="3907313"/>
            <a:ext cx="4647414" cy="992579"/>
          </a:xfrm>
          <a:prstGeom prst="rect">
            <a:avLst/>
          </a:prstGeom>
        </p:spPr>
        <p:txBody>
          <a:bodyPr wrap="square" lIns="68580" tIns="34290" rIns="68580" bIns="34290">
            <a:spAutoFit/>
          </a:bodyPr>
          <a:lstStyle/>
          <a:p>
            <a:pPr algn="just">
              <a:lnSpc>
                <a:spcPct val="150000"/>
              </a:lnSpc>
            </a:pPr>
            <a:r>
              <a:rPr lang="zh-CN" altLang="en-US" sz="2000" dirty="0" smtClean="0">
                <a:latin typeface="微软雅黑" pitchFamily="34" charset="-122"/>
                <a:ea typeface="微软雅黑" pitchFamily="34" charset="-122"/>
              </a:rPr>
              <a:t>在海拔较高的地区</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由于气压低</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水的沸点也低</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通常用高压锅把饭煮熟</a:t>
            </a:r>
            <a:r>
              <a:rPr lang="en-US" altLang="zh-CN" sz="2000" dirty="0" smtClean="0">
                <a:latin typeface="微软雅黑" pitchFamily="34" charset="-122"/>
                <a:ea typeface="微软雅黑" pitchFamily="34" charset="-122"/>
              </a:rPr>
              <a:t>.</a:t>
            </a:r>
          </a:p>
        </p:txBody>
      </p:sp>
      <p:pic>
        <p:nvPicPr>
          <p:cNvPr id="10" name="cc482.jpg" descr="id:2147511120;FounderCES"/>
          <p:cNvPicPr/>
          <p:nvPr/>
        </p:nvPicPr>
        <p:blipFill>
          <a:blip r:embed="rId4" cstate="print"/>
          <a:stretch>
            <a:fillRect/>
          </a:stretch>
        </p:blipFill>
        <p:spPr>
          <a:xfrm>
            <a:off x="3141935" y="1604071"/>
            <a:ext cx="2401026" cy="236432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par>
                                <p:cTn id="18" presetID="12" presetClass="entr" presetSubtype="4" fill="hold"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slide(fromBottom)">
                                      <p:cBhvr>
                                        <p:cTn id="20" dur="500"/>
                                        <p:tgtEl>
                                          <p:spTgt spid="10"/>
                                        </p:tgtEl>
                                      </p:cBhvr>
                                    </p:animEffect>
                                  </p:childTnLst>
                                </p:cTn>
                              </p:par>
                            </p:childTnLst>
                          </p:cTn>
                        </p:par>
                        <p:par>
                          <p:cTn id="21" fill="hold">
                            <p:stCondLst>
                              <p:cond delay="500"/>
                            </p:stCondLst>
                            <p:childTnLst>
                              <p:par>
                                <p:cTn id="22" presetID="12" presetClass="entr" presetSubtype="4"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slide(fromBottom)">
                                      <p:cBhvr>
                                        <p:cTn id="2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文本框 78"/>
          <p:cNvSpPr txBox="1"/>
          <p:nvPr/>
        </p:nvSpPr>
        <p:spPr>
          <a:xfrm>
            <a:off x="3711968" y="2078424"/>
            <a:ext cx="2123477" cy="655252"/>
          </a:xfrm>
          <a:prstGeom prst="rect">
            <a:avLst/>
          </a:prstGeom>
          <a:noFill/>
        </p:spPr>
        <p:txBody>
          <a:bodyPr wrap="none" lIns="68580" tIns="34290" rIns="68580" bIns="34290" rtlCol="0">
            <a:prstTxWarp prst="textArchUp">
              <a:avLst/>
            </a:prstTxWarp>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5400" dirty="0" smtClean="0">
                <a:solidFill>
                  <a:schemeClr val="accent5"/>
                </a:solidFill>
              </a:rPr>
              <a:t>谢    谢</a:t>
            </a:r>
            <a:endParaRPr lang="zh-CN" altLang="en-US" sz="5400" dirty="0">
              <a:solidFill>
                <a:schemeClr val="accent5"/>
              </a:solidFill>
            </a:endParaRPr>
          </a:p>
        </p:txBody>
      </p:sp>
      <p:pic>
        <p:nvPicPr>
          <p:cNvPr id="44" name="Picture 4" descr="clouds.png"/>
          <p:cNvPicPr>
            <a:picLocks noChangeAspect="1"/>
          </p:cNvPicPr>
          <p:nvPr/>
        </p:nvPicPr>
        <p:blipFill>
          <a:blip r:embed="rId3" cstate="print"/>
          <a:stretch>
            <a:fillRect/>
          </a:stretch>
        </p:blipFill>
        <p:spPr>
          <a:xfrm>
            <a:off x="5705475" y="123144"/>
            <a:ext cx="3228975" cy="611433"/>
          </a:xfrm>
          <a:prstGeom prst="rect">
            <a:avLst/>
          </a:prstGeom>
        </p:spPr>
      </p:pic>
      <p:pic>
        <p:nvPicPr>
          <p:cNvPr id="45" name="Picture 3" descr="field.png"/>
          <p:cNvPicPr>
            <a:picLocks noChangeAspect="1"/>
          </p:cNvPicPr>
          <p:nvPr/>
        </p:nvPicPr>
        <p:blipFill>
          <a:blip r:embed="rId4" cstate="print"/>
          <a:stretch>
            <a:fillRect/>
          </a:stretch>
        </p:blipFill>
        <p:spPr>
          <a:xfrm>
            <a:off x="1" y="4076700"/>
            <a:ext cx="9183278" cy="1066800"/>
          </a:xfrm>
          <a:prstGeom prst="rect">
            <a:avLst/>
          </a:prstGeom>
        </p:spPr>
      </p:pic>
      <p:pic>
        <p:nvPicPr>
          <p:cNvPr id="47" name="Picture 4" descr="cloud_ballon.png"/>
          <p:cNvPicPr>
            <a:picLocks noChangeAspect="1"/>
          </p:cNvPicPr>
          <p:nvPr/>
        </p:nvPicPr>
        <p:blipFill>
          <a:blip r:embed="rId5" cstate="print"/>
          <a:stretch>
            <a:fillRect/>
          </a:stretch>
        </p:blipFill>
        <p:spPr>
          <a:xfrm>
            <a:off x="7796518" y="5143500"/>
            <a:ext cx="842657" cy="689895"/>
          </a:xfrm>
          <a:prstGeom prst="rect">
            <a:avLst/>
          </a:prstGeom>
        </p:spPr>
      </p:pic>
      <p:pic>
        <p:nvPicPr>
          <p:cNvPr id="48" name="Picture 4" descr="clouds.png"/>
          <p:cNvPicPr>
            <a:picLocks noChangeAspect="1"/>
          </p:cNvPicPr>
          <p:nvPr/>
        </p:nvPicPr>
        <p:blipFill>
          <a:blip r:embed="rId3" cstate="print"/>
          <a:stretch>
            <a:fillRect/>
          </a:stretch>
        </p:blipFill>
        <p:spPr>
          <a:xfrm>
            <a:off x="323850" y="513669"/>
            <a:ext cx="5134350" cy="972232"/>
          </a:xfrm>
          <a:prstGeom prst="rect">
            <a:avLst/>
          </a:prstGeom>
        </p:spPr>
      </p:pic>
      <p:pic>
        <p:nvPicPr>
          <p:cNvPr id="49" name="Picture 10" descr="together.png"/>
          <p:cNvPicPr>
            <a:picLocks noChangeAspect="1"/>
          </p:cNvPicPr>
          <p:nvPr/>
        </p:nvPicPr>
        <p:blipFill>
          <a:blip r:embed="rId6" cstate="print"/>
          <a:stretch>
            <a:fillRect/>
          </a:stretch>
        </p:blipFill>
        <p:spPr>
          <a:xfrm>
            <a:off x="2654378" y="3448050"/>
            <a:ext cx="4251379" cy="1200150"/>
          </a:xfrm>
          <a:prstGeom prst="rect">
            <a:avLst/>
          </a:prstGeom>
        </p:spPr>
      </p:pic>
      <p:pic>
        <p:nvPicPr>
          <p:cNvPr id="50" name="Picture 2" descr="C:\Users\Administrator\Desktop\兔子.png"/>
          <p:cNvPicPr>
            <a:picLocks noChangeAspect="1" noChangeArrowheads="1"/>
          </p:cNvPicPr>
          <p:nvPr/>
        </p:nvPicPr>
        <p:blipFill>
          <a:blip r:embed="rId7" cstate="print"/>
          <a:srcRect/>
          <a:stretch>
            <a:fillRect/>
          </a:stretch>
        </p:blipFill>
        <p:spPr bwMode="auto">
          <a:xfrm>
            <a:off x="5876925" y="4352925"/>
            <a:ext cx="800100" cy="790575"/>
          </a:xfrm>
          <a:prstGeom prst="rect">
            <a:avLst/>
          </a:prstGeom>
          <a:noFill/>
        </p:spPr>
      </p:pic>
    </p:spTree>
    <p:extLst>
      <p:ext uri="{BB962C8B-B14F-4D97-AF65-F5344CB8AC3E}">
        <p14:creationId xmlns="" xmlns:p14="http://schemas.microsoft.com/office/powerpoint/2010/main" val="1685245060"/>
      </p:ext>
    </p:extLst>
  </p:cSld>
  <p:clrMapOvr>
    <a:masterClrMapping/>
  </p:clrMapOvr>
  <mc:AlternateContent xmlns:mc="http://schemas.openxmlformats.org/markup-compatibility/2006">
    <mc:Choice xmlns="" xmlns:p14="http://schemas.microsoft.com/office/powerpoint/2010/main" Requires="p14">
      <p:transition spd="slow" p14:dur="1500">
        <p:split orient="vert" dir="in"/>
      </p:transition>
    </mc:Choice>
    <mc:Fallback>
      <p:transition spd="slow">
        <p:split orient="vert" dir="in"/>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1000"/>
                                        <p:tgtEl>
                                          <p:spTgt spid="45"/>
                                        </p:tgtEl>
                                      </p:cBhvr>
                                    </p:animEffect>
                                    <p:anim calcmode="lin" valueType="num">
                                      <p:cBhvr>
                                        <p:cTn id="8" dur="1000" fill="hold"/>
                                        <p:tgtEl>
                                          <p:spTgt spid="45"/>
                                        </p:tgtEl>
                                        <p:attrNameLst>
                                          <p:attrName>ppt_x</p:attrName>
                                        </p:attrNameLst>
                                      </p:cBhvr>
                                      <p:tavLst>
                                        <p:tav tm="0">
                                          <p:val>
                                            <p:strVal val="#ppt_x"/>
                                          </p:val>
                                        </p:tav>
                                        <p:tav tm="100000">
                                          <p:val>
                                            <p:strVal val="#ppt_x"/>
                                          </p:val>
                                        </p:tav>
                                      </p:tavLst>
                                    </p:anim>
                                    <p:anim calcmode="lin" valueType="num">
                                      <p:cBhvr>
                                        <p:cTn id="9" dur="1000" fill="hold"/>
                                        <p:tgtEl>
                                          <p:spTgt spid="4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9" presetClass="entr" presetSubtype="0" fill="hold" nodeType="afterEffect">
                                  <p:stCondLst>
                                    <p:cond delay="0"/>
                                  </p:stCondLst>
                                  <p:childTnLst>
                                    <p:set>
                                      <p:cBhvr>
                                        <p:cTn id="12" dur="1" fill="hold">
                                          <p:stCondLst>
                                            <p:cond delay="0"/>
                                          </p:stCondLst>
                                        </p:cTn>
                                        <p:tgtEl>
                                          <p:spTgt spid="44"/>
                                        </p:tgtEl>
                                        <p:attrNameLst>
                                          <p:attrName>style.visibility</p:attrName>
                                        </p:attrNameLst>
                                      </p:cBhvr>
                                      <p:to>
                                        <p:strVal val="visible"/>
                                      </p:to>
                                    </p:set>
                                    <p:anim calcmode="lin" valueType="num">
                                      <p:cBhvr>
                                        <p:cTn id="13" dur="1000" fill="hold"/>
                                        <p:tgtEl>
                                          <p:spTgt spid="44"/>
                                        </p:tgtEl>
                                        <p:attrNameLst>
                                          <p:attrName>ppt_x</p:attrName>
                                        </p:attrNameLst>
                                      </p:cBhvr>
                                      <p:tavLst>
                                        <p:tav tm="0">
                                          <p:val>
                                            <p:strVal val="#ppt_x-.2"/>
                                          </p:val>
                                        </p:tav>
                                        <p:tav tm="100000">
                                          <p:val>
                                            <p:strVal val="#ppt_x"/>
                                          </p:val>
                                        </p:tav>
                                      </p:tavLst>
                                    </p:anim>
                                    <p:anim calcmode="lin" valueType="num">
                                      <p:cBhvr>
                                        <p:cTn id="14" dur="1000" fill="hold"/>
                                        <p:tgtEl>
                                          <p:spTgt spid="44"/>
                                        </p:tgtEl>
                                        <p:attrNameLst>
                                          <p:attrName>ppt_y</p:attrName>
                                        </p:attrNameLst>
                                      </p:cBhvr>
                                      <p:tavLst>
                                        <p:tav tm="0">
                                          <p:val>
                                            <p:strVal val="#ppt_y"/>
                                          </p:val>
                                        </p:tav>
                                        <p:tav tm="100000">
                                          <p:val>
                                            <p:strVal val="#ppt_y"/>
                                          </p:val>
                                        </p:tav>
                                      </p:tavLst>
                                    </p:anim>
                                    <p:animEffect transition="in" filter="wipe(right)" prLst="gradientSize: 0.1">
                                      <p:cBhvr>
                                        <p:cTn id="15" dur="1000"/>
                                        <p:tgtEl>
                                          <p:spTgt spid="44"/>
                                        </p:tgtEl>
                                      </p:cBhvr>
                                    </p:animEffect>
                                  </p:childTnLst>
                                </p:cTn>
                              </p:par>
                            </p:childTnLst>
                          </p:cTn>
                        </p:par>
                        <p:par>
                          <p:cTn id="16" fill="hold">
                            <p:stCondLst>
                              <p:cond delay="2000"/>
                            </p:stCondLst>
                            <p:childTnLst>
                              <p:par>
                                <p:cTn id="17" presetID="29" presetClass="entr" presetSubtype="0" fill="hold" nodeType="afterEffect">
                                  <p:stCondLst>
                                    <p:cond delay="0"/>
                                  </p:stCondLst>
                                  <p:childTnLst>
                                    <p:set>
                                      <p:cBhvr>
                                        <p:cTn id="18" dur="1" fill="hold">
                                          <p:stCondLst>
                                            <p:cond delay="0"/>
                                          </p:stCondLst>
                                        </p:cTn>
                                        <p:tgtEl>
                                          <p:spTgt spid="48"/>
                                        </p:tgtEl>
                                        <p:attrNameLst>
                                          <p:attrName>style.visibility</p:attrName>
                                        </p:attrNameLst>
                                      </p:cBhvr>
                                      <p:to>
                                        <p:strVal val="visible"/>
                                      </p:to>
                                    </p:set>
                                    <p:anim calcmode="lin" valueType="num">
                                      <p:cBhvr>
                                        <p:cTn id="19" dur="1000" fill="hold"/>
                                        <p:tgtEl>
                                          <p:spTgt spid="48"/>
                                        </p:tgtEl>
                                        <p:attrNameLst>
                                          <p:attrName>ppt_x</p:attrName>
                                        </p:attrNameLst>
                                      </p:cBhvr>
                                      <p:tavLst>
                                        <p:tav tm="0">
                                          <p:val>
                                            <p:strVal val="#ppt_x-.2"/>
                                          </p:val>
                                        </p:tav>
                                        <p:tav tm="100000">
                                          <p:val>
                                            <p:strVal val="#ppt_x"/>
                                          </p:val>
                                        </p:tav>
                                      </p:tavLst>
                                    </p:anim>
                                    <p:anim calcmode="lin" valueType="num">
                                      <p:cBhvr>
                                        <p:cTn id="20" dur="1000" fill="hold"/>
                                        <p:tgtEl>
                                          <p:spTgt spid="48"/>
                                        </p:tgtEl>
                                        <p:attrNameLst>
                                          <p:attrName>ppt_y</p:attrName>
                                        </p:attrNameLst>
                                      </p:cBhvr>
                                      <p:tavLst>
                                        <p:tav tm="0">
                                          <p:val>
                                            <p:strVal val="#ppt_y"/>
                                          </p:val>
                                        </p:tav>
                                        <p:tav tm="100000">
                                          <p:val>
                                            <p:strVal val="#ppt_y"/>
                                          </p:val>
                                        </p:tav>
                                      </p:tavLst>
                                    </p:anim>
                                    <p:animEffect transition="in" filter="wipe(right)" prLst="gradientSize: 0.1">
                                      <p:cBhvr>
                                        <p:cTn id="21" dur="1000"/>
                                        <p:tgtEl>
                                          <p:spTgt spid="48"/>
                                        </p:tgtEl>
                                      </p:cBhvr>
                                    </p:animEffect>
                                  </p:childTnLst>
                                </p:cTn>
                              </p:par>
                            </p:childTnLst>
                          </p:cTn>
                        </p:par>
                        <p:par>
                          <p:cTn id="22" fill="hold">
                            <p:stCondLst>
                              <p:cond delay="3000"/>
                            </p:stCondLst>
                            <p:childTnLst>
                              <p:par>
                                <p:cTn id="23" presetID="0" presetClass="path" presetSubtype="0" accel="50000" decel="50000" fill="hold" nodeType="afterEffect">
                                  <p:stCondLst>
                                    <p:cond delay="0"/>
                                  </p:stCondLst>
                                  <p:childTnLst>
                                    <p:animMotion origin="layout" path="M 0.03984 -0.24838 C 0.03346 -0.25232 0.02799 -0.25787 0.02213 -0.2625 C 0.01888 -0.26505 0.01549 -0.26597 0.01237 -0.26783 C 0.0112 -0.26852 0.01041 -0.27084 0.00937 -0.27153 C 0.0082 -0.27222 -0.00065 -0.27477 -0.00143 -0.275 C -0.00834 -0.27732 -0.01393 -0.28079 -0.0211 -0.28195 C -0.02539 -0.28403 -0.02956 -0.28634 -0.03386 -0.28912 C -0.03711 -0.29097 -0.03867 -0.29005 -0.04167 -0.29259 C -0.04714 -0.29746 -0.05222 -0.30232 -0.05834 -0.30486 C -0.05925 -0.30602 -0.06016 -0.30764 -0.0612 -0.30857 C -0.06224 -0.30949 -0.06328 -0.30949 -0.06419 -0.31019 C -0.07031 -0.31644 -0.07513 -0.32384 -0.0819 -0.32801 C -0.08477 -0.3331 -0.08776 -0.33843 -0.09076 -0.34375 C -0.09232 -0.34676 -0.09479 -0.34699 -0.09662 -0.34908 C -0.09948 -0.35695 -0.10456 -0.36343 -0.10834 -0.37037 C -0.11406 -0.38056 -0.11979 -0.39074 -0.125 -0.40209 C -0.13268 -0.41829 -0.13607 -0.44236 -0.13972 -0.46204 C -0.14063 -0.47315 -0.14219 -0.4831 -0.14362 -0.49375 C -0.14388 -0.51945 -0.14102 -0.57824 -0.14753 -0.61389 C -0.15026 -0.65695 -0.14948 -0.69468 -0.16029 -0.7338 C -0.16224 -0.74028 -0.1638 -0.74954 -0.16628 -0.75509 C -0.17318 -0.7713 -0.16966 -0.76088 -0.175 -0.76921 C -0.17865 -0.77431 -0.18229 -0.78241 -0.18685 -0.78496 C -0.19935 -0.79259 -0.21068 -0.79584 -0.22409 -0.79746 C -0.25052 -0.8132 -0.28073 -0.79977 -0.30847 -0.7956 C -0.32891 -0.78334 -0.34271 -0.79769 -0.35847 -0.8132 C -0.36107 -0.81574 -0.36432 -0.81644 -0.36641 -0.82037 C -0.36979 -0.82639 -0.3724 -0.82871 -0.37709 -0.83079 C -0.38099 -0.83773 -0.38568 -0.83889 -0.38985 -0.84491 C -0.39375 -0.85093 -0.39714 -0.85371 -0.40169 -0.85903 C -0.40365 -0.86158 -0.40638 -0.86065 -0.40847 -0.86273 C -0.41472 -0.86875 -0.41745 -0.87199 -0.42422 -0.875 C -0.4293 -0.88102 -0.43594 -0.88287 -0.44193 -0.88565 C -0.45143 -0.89699 -0.48125 -0.89236 -0.48503 -0.89259 C -0.49518 -0.89884 -0.48386 -0.89259 -0.50951 -0.89259 C -0.55573 -0.89259 -0.60182 -0.89375 -0.64792 -0.89445 C -0.65742 -0.90023 -0.66589 -0.91088 -0.67539 -0.91736 C -0.67852 -0.91968 -0.68073 -0.92431 -0.68412 -0.92431 " pathEditMode="relative" rAng="0" ptsTypes="fffffffffffffffffffffffffffffffffffffA">
                                      <p:cBhvr>
                                        <p:cTn id="24" dur="2000" fill="hold"/>
                                        <p:tgtEl>
                                          <p:spTgt spid="47"/>
                                        </p:tgtEl>
                                        <p:attrNameLst>
                                          <p:attrName>ppt_x</p:attrName>
                                          <p:attrName>ppt_y</p:attrName>
                                        </p:attrNameLst>
                                      </p:cBhvr>
                                      <p:rCtr x="-362" y="-338"/>
                                    </p:animMotion>
                                  </p:childTnLst>
                                </p:cTn>
                              </p:par>
                            </p:childTnLst>
                          </p:cTn>
                        </p:par>
                        <p:par>
                          <p:cTn id="25" fill="hold">
                            <p:stCondLst>
                              <p:cond delay="5000"/>
                            </p:stCondLst>
                            <p:childTnLst>
                              <p:par>
                                <p:cTn id="26" presetID="23" presetClass="entr" presetSubtype="16" fill="hold" nodeType="afterEffect">
                                  <p:stCondLst>
                                    <p:cond delay="0"/>
                                  </p:stCondLst>
                                  <p:childTnLst>
                                    <p:set>
                                      <p:cBhvr>
                                        <p:cTn id="27" dur="1" fill="hold">
                                          <p:stCondLst>
                                            <p:cond delay="0"/>
                                          </p:stCondLst>
                                        </p:cTn>
                                        <p:tgtEl>
                                          <p:spTgt spid="49"/>
                                        </p:tgtEl>
                                        <p:attrNameLst>
                                          <p:attrName>style.visibility</p:attrName>
                                        </p:attrNameLst>
                                      </p:cBhvr>
                                      <p:to>
                                        <p:strVal val="visible"/>
                                      </p:to>
                                    </p:set>
                                    <p:anim calcmode="lin" valueType="num">
                                      <p:cBhvr>
                                        <p:cTn id="28" dur="500" fill="hold"/>
                                        <p:tgtEl>
                                          <p:spTgt spid="49"/>
                                        </p:tgtEl>
                                        <p:attrNameLst>
                                          <p:attrName>ppt_w</p:attrName>
                                        </p:attrNameLst>
                                      </p:cBhvr>
                                      <p:tavLst>
                                        <p:tav tm="0">
                                          <p:val>
                                            <p:fltVal val="0"/>
                                          </p:val>
                                        </p:tav>
                                        <p:tav tm="100000">
                                          <p:val>
                                            <p:strVal val="#ppt_w"/>
                                          </p:val>
                                        </p:tav>
                                      </p:tavLst>
                                    </p:anim>
                                    <p:anim calcmode="lin" valueType="num">
                                      <p:cBhvr>
                                        <p:cTn id="29" dur="500" fill="hold"/>
                                        <p:tgtEl>
                                          <p:spTgt spid="49"/>
                                        </p:tgtEl>
                                        <p:attrNameLst>
                                          <p:attrName>ppt_h</p:attrName>
                                        </p:attrNameLst>
                                      </p:cBhvr>
                                      <p:tavLst>
                                        <p:tav tm="0">
                                          <p:val>
                                            <p:fltVal val="0"/>
                                          </p:val>
                                        </p:tav>
                                        <p:tav tm="100000">
                                          <p:val>
                                            <p:strVal val="#ppt_h"/>
                                          </p:val>
                                        </p:tav>
                                      </p:tavLst>
                                    </p:anim>
                                  </p:childTnLst>
                                </p:cTn>
                              </p:par>
                              <p:par>
                                <p:cTn id="30" presetID="1" presetClass="entr" presetSubtype="0" fill="hold" nodeType="withEffect">
                                  <p:stCondLst>
                                    <p:cond delay="0"/>
                                  </p:stCondLst>
                                  <p:childTnLst>
                                    <p:set>
                                      <p:cBhvr>
                                        <p:cTn id="31" dur="1" fill="hold">
                                          <p:stCondLst>
                                            <p:cond delay="0"/>
                                          </p:stCondLst>
                                        </p:cTn>
                                        <p:tgtEl>
                                          <p:spTgt spid="50"/>
                                        </p:tgtEl>
                                        <p:attrNameLst>
                                          <p:attrName>style.visibility</p:attrName>
                                        </p:attrNameLst>
                                      </p:cBhvr>
                                      <p:to>
                                        <p:strVal val="visible"/>
                                      </p:to>
                                    </p:set>
                                  </p:childTnLst>
                                </p:cTn>
                              </p:par>
                              <p:par>
                                <p:cTn id="32" presetID="0" presetClass="path" presetSubtype="0" accel="50000" decel="50000" fill="hold" nodeType="withEffect">
                                  <p:stCondLst>
                                    <p:cond delay="0"/>
                                  </p:stCondLst>
                                  <p:childTnLst>
                                    <p:animMotion origin="layout" path="M -0.05104 0.01759 C -0.05638 0.01134 -0.05586 0.00416 -0.05938 -0.00463 C -0.06029 -0.00671 -0.06159 -0.0081 -0.0625 -0.01019 C -0.06706 -0.0206 -0.06836 -0.03033 -0.075 -0.03611 C -0.08464 -0.03033 -0.09271 -0.02685 -0.1 -0.01389 C -0.10195 -0.00324 -0.10039 0.00926 -0.10313 0.01944 C -0.10404 0.02291 -0.10938 0.02315 -0.10938 0.02338 C -0.11498 0.02199 -0.1207 0.02222 -0.12604 0.01944 C -0.12722 0.01875 -0.12761 0.01597 -0.12813 0.01389 C -0.13307 -0.00671 -0.12266 0.02407 -0.13333 -0.00463 C -0.13477 -0.00857 -0.13503 -0.01366 -0.13646 -0.01759 C -0.13867 -0.02338 -0.14154 -0.02847 -0.14375 -0.03426 C -0.1444 -0.03611 -0.14466 -0.03912 -0.14583 -0.03982 C -0.15013 -0.04236 -0.14805 -0.04051 -0.15208 -0.04537 C -0.16315 -0.04468 -0.17435 -0.04584 -0.18542 -0.04352 C -0.18672 -0.04329 -0.18724 -0.04005 -0.1875 -0.03796 C -0.18841 -0.02871 -0.18737 -0.01921 -0.18854 -0.01019 C -0.18906 -0.00579 -0.19128 -0.00278 -0.19271 0.00092 C -0.1957 0.00879 -0.19623 0.01643 -0.2 0.02315 C -0.20169 0.03241 -0.20534 0.0368 -0.21042 0.03981 C -0.21862 0.03773 -0.22214 0.03704 -0.22917 0.0287 C -0.23125 0.02616 -0.23542 0.02129 -0.23542 0.02153 C -0.23685 0.01759 -0.23815 0.01389 -0.23958 0.01018 C -0.24505 -0.00417 -0.24219 -0.02477 -0.25104 -0.03611 C -0.25404 -0.03982 -0.25599 -0.04028 -0.25938 -0.04167 C -0.26914 -0.04097 -0.27891 -0.04213 -0.28854 -0.03982 C -0.29219 -0.03889 -0.2918 -0.03056 -0.29271 -0.02685 C -0.29518 -0.0169 -0.29857 -0.01412 -0.30208 -0.00463 C -0.30352 -0.00093 -0.3043 0.0037 -0.30625 0.00648 C -0.31133 0.01342 -0.31693 0.01597 -0.32292 0.01944 C -0.32852 0.02268 -0.33281 0.03079 -0.33854 0.03426 C -0.34037 0.03403 -0.34974 0.0331 -0.35313 0.03055 C -0.35625 0.02824 -0.35768 0.025 -0.36146 0.025 " pathEditMode="relative" rAng="0" ptsTypes="ffffffffffffffffffffffffffffffffA">
                                      <p:cBhvr>
                                        <p:cTn id="33" dur="2000" fill="hold"/>
                                        <p:tgtEl>
                                          <p:spTgt spid="50"/>
                                        </p:tgtEl>
                                        <p:attrNameLst>
                                          <p:attrName>ppt_x</p:attrName>
                                          <p:attrName>ppt_y</p:attrName>
                                        </p:attrNameLst>
                                      </p:cBhvr>
                                      <p:rCtr x="-155" y="-21"/>
                                    </p:animMotion>
                                  </p:childTnLst>
                                </p:cTn>
                              </p:par>
                            </p:childTnLst>
                          </p:cTn>
                        </p:par>
                        <p:par>
                          <p:cTn id="34" fill="hold">
                            <p:stCondLst>
                              <p:cond delay="7000"/>
                            </p:stCondLst>
                            <p:childTnLst>
                              <p:par>
                                <p:cTn id="35" presetID="26" presetClass="entr" presetSubtype="0" fill="hold" grpId="0" nodeType="afterEffect">
                                  <p:stCondLst>
                                    <p:cond delay="0"/>
                                  </p:stCondLst>
                                  <p:childTnLst>
                                    <p:set>
                                      <p:cBhvr>
                                        <p:cTn id="36" dur="1" fill="hold">
                                          <p:stCondLst>
                                            <p:cond delay="0"/>
                                          </p:stCondLst>
                                        </p:cTn>
                                        <p:tgtEl>
                                          <p:spTgt spid="64"/>
                                        </p:tgtEl>
                                        <p:attrNameLst>
                                          <p:attrName>style.visibility</p:attrName>
                                        </p:attrNameLst>
                                      </p:cBhvr>
                                      <p:to>
                                        <p:strVal val="visible"/>
                                      </p:to>
                                    </p:set>
                                    <p:animEffect transition="in" filter="wipe(down)">
                                      <p:cBhvr>
                                        <p:cTn id="37" dur="580">
                                          <p:stCondLst>
                                            <p:cond delay="0"/>
                                          </p:stCondLst>
                                        </p:cTn>
                                        <p:tgtEl>
                                          <p:spTgt spid="64"/>
                                        </p:tgtEl>
                                      </p:cBhvr>
                                    </p:animEffect>
                                    <p:anim calcmode="lin" valueType="num">
                                      <p:cBhvr>
                                        <p:cTn id="38" dur="1822" tmFilter="0,0; 0.14,0.36; 0.43,0.73; 0.71,0.91; 1.0,1.0">
                                          <p:stCondLst>
                                            <p:cond delay="0"/>
                                          </p:stCondLst>
                                        </p:cTn>
                                        <p:tgtEl>
                                          <p:spTgt spid="64"/>
                                        </p:tgtEl>
                                        <p:attrNameLst>
                                          <p:attrName>ppt_x</p:attrName>
                                        </p:attrNameLst>
                                      </p:cBhvr>
                                      <p:tavLst>
                                        <p:tav tm="0">
                                          <p:val>
                                            <p:strVal val="#ppt_x-0.25"/>
                                          </p:val>
                                        </p:tav>
                                        <p:tav tm="100000">
                                          <p:val>
                                            <p:strVal val="#ppt_x"/>
                                          </p:val>
                                        </p:tav>
                                      </p:tavLst>
                                    </p:anim>
                                    <p:anim calcmode="lin" valueType="num">
                                      <p:cBhvr>
                                        <p:cTn id="39" dur="664" tmFilter="0.0,0.0; 0.25,0.07; 0.50,0.2; 0.75,0.467; 1.0,1.0">
                                          <p:stCondLst>
                                            <p:cond delay="0"/>
                                          </p:stCondLst>
                                        </p:cTn>
                                        <p:tgtEl>
                                          <p:spTgt spid="64"/>
                                        </p:tgtEl>
                                        <p:attrNameLst>
                                          <p:attrName>ppt_y</p:attrName>
                                        </p:attrNameLst>
                                      </p:cBhvr>
                                      <p:tavLst>
                                        <p:tav tm="0" fmla="#ppt_y-sin(pi*$)/3">
                                          <p:val>
                                            <p:fltVal val="0.5"/>
                                          </p:val>
                                        </p:tav>
                                        <p:tav tm="100000">
                                          <p:val>
                                            <p:fltVal val="1"/>
                                          </p:val>
                                        </p:tav>
                                      </p:tavLst>
                                    </p:anim>
                                    <p:anim calcmode="lin" valueType="num">
                                      <p:cBhvr>
                                        <p:cTn id="40" dur="664" tmFilter="0, 0; 0.125,0.2665; 0.25,0.4; 0.375,0.465; 0.5,0.5;  0.625,0.535; 0.75,0.6; 0.875,0.7335; 1,1">
                                          <p:stCondLst>
                                            <p:cond delay="664"/>
                                          </p:stCondLst>
                                        </p:cTn>
                                        <p:tgtEl>
                                          <p:spTgt spid="64"/>
                                        </p:tgtEl>
                                        <p:attrNameLst>
                                          <p:attrName>ppt_y</p:attrName>
                                        </p:attrNameLst>
                                      </p:cBhvr>
                                      <p:tavLst>
                                        <p:tav tm="0" fmla="#ppt_y-sin(pi*$)/9">
                                          <p:val>
                                            <p:fltVal val="0"/>
                                          </p:val>
                                        </p:tav>
                                        <p:tav tm="100000">
                                          <p:val>
                                            <p:fltVal val="1"/>
                                          </p:val>
                                        </p:tav>
                                      </p:tavLst>
                                    </p:anim>
                                    <p:anim calcmode="lin" valueType="num">
                                      <p:cBhvr>
                                        <p:cTn id="41" dur="332" tmFilter="0, 0; 0.125,0.2665; 0.25,0.4; 0.375,0.465; 0.5,0.5;  0.625,0.535; 0.75,0.6; 0.875,0.7335; 1,1">
                                          <p:stCondLst>
                                            <p:cond delay="1324"/>
                                          </p:stCondLst>
                                        </p:cTn>
                                        <p:tgtEl>
                                          <p:spTgt spid="64"/>
                                        </p:tgtEl>
                                        <p:attrNameLst>
                                          <p:attrName>ppt_y</p:attrName>
                                        </p:attrNameLst>
                                      </p:cBhvr>
                                      <p:tavLst>
                                        <p:tav tm="0" fmla="#ppt_y-sin(pi*$)/27">
                                          <p:val>
                                            <p:fltVal val="0"/>
                                          </p:val>
                                        </p:tav>
                                        <p:tav tm="100000">
                                          <p:val>
                                            <p:fltVal val="1"/>
                                          </p:val>
                                        </p:tav>
                                      </p:tavLst>
                                    </p:anim>
                                    <p:anim calcmode="lin" valueType="num">
                                      <p:cBhvr>
                                        <p:cTn id="42" dur="164" tmFilter="0, 0; 0.125,0.2665; 0.25,0.4; 0.375,0.465; 0.5,0.5;  0.625,0.535; 0.75,0.6; 0.875,0.7335; 1,1">
                                          <p:stCondLst>
                                            <p:cond delay="1656"/>
                                          </p:stCondLst>
                                        </p:cTn>
                                        <p:tgtEl>
                                          <p:spTgt spid="64"/>
                                        </p:tgtEl>
                                        <p:attrNameLst>
                                          <p:attrName>ppt_y</p:attrName>
                                        </p:attrNameLst>
                                      </p:cBhvr>
                                      <p:tavLst>
                                        <p:tav tm="0" fmla="#ppt_y-sin(pi*$)/81">
                                          <p:val>
                                            <p:fltVal val="0"/>
                                          </p:val>
                                        </p:tav>
                                        <p:tav tm="100000">
                                          <p:val>
                                            <p:fltVal val="1"/>
                                          </p:val>
                                        </p:tav>
                                      </p:tavLst>
                                    </p:anim>
                                    <p:animScale>
                                      <p:cBhvr>
                                        <p:cTn id="43" dur="26">
                                          <p:stCondLst>
                                            <p:cond delay="650"/>
                                          </p:stCondLst>
                                        </p:cTn>
                                        <p:tgtEl>
                                          <p:spTgt spid="64"/>
                                        </p:tgtEl>
                                      </p:cBhvr>
                                      <p:to x="100000" y="60000"/>
                                    </p:animScale>
                                    <p:animScale>
                                      <p:cBhvr>
                                        <p:cTn id="44" dur="166" decel="50000">
                                          <p:stCondLst>
                                            <p:cond delay="676"/>
                                          </p:stCondLst>
                                        </p:cTn>
                                        <p:tgtEl>
                                          <p:spTgt spid="64"/>
                                        </p:tgtEl>
                                      </p:cBhvr>
                                      <p:to x="100000" y="100000"/>
                                    </p:animScale>
                                    <p:animScale>
                                      <p:cBhvr>
                                        <p:cTn id="45" dur="26">
                                          <p:stCondLst>
                                            <p:cond delay="1312"/>
                                          </p:stCondLst>
                                        </p:cTn>
                                        <p:tgtEl>
                                          <p:spTgt spid="64"/>
                                        </p:tgtEl>
                                      </p:cBhvr>
                                      <p:to x="100000" y="80000"/>
                                    </p:animScale>
                                    <p:animScale>
                                      <p:cBhvr>
                                        <p:cTn id="46" dur="166" decel="50000">
                                          <p:stCondLst>
                                            <p:cond delay="1338"/>
                                          </p:stCondLst>
                                        </p:cTn>
                                        <p:tgtEl>
                                          <p:spTgt spid="64"/>
                                        </p:tgtEl>
                                      </p:cBhvr>
                                      <p:to x="100000" y="100000"/>
                                    </p:animScale>
                                    <p:animScale>
                                      <p:cBhvr>
                                        <p:cTn id="47" dur="26">
                                          <p:stCondLst>
                                            <p:cond delay="1642"/>
                                          </p:stCondLst>
                                        </p:cTn>
                                        <p:tgtEl>
                                          <p:spTgt spid="64"/>
                                        </p:tgtEl>
                                      </p:cBhvr>
                                      <p:to x="100000" y="90000"/>
                                    </p:animScale>
                                    <p:animScale>
                                      <p:cBhvr>
                                        <p:cTn id="48" dur="166" decel="50000">
                                          <p:stCondLst>
                                            <p:cond delay="1668"/>
                                          </p:stCondLst>
                                        </p:cTn>
                                        <p:tgtEl>
                                          <p:spTgt spid="64"/>
                                        </p:tgtEl>
                                      </p:cBhvr>
                                      <p:to x="100000" y="100000"/>
                                    </p:animScale>
                                    <p:animScale>
                                      <p:cBhvr>
                                        <p:cTn id="49" dur="26">
                                          <p:stCondLst>
                                            <p:cond delay="1808"/>
                                          </p:stCondLst>
                                        </p:cTn>
                                        <p:tgtEl>
                                          <p:spTgt spid="64"/>
                                        </p:tgtEl>
                                      </p:cBhvr>
                                      <p:to x="100000" y="95000"/>
                                    </p:animScale>
                                    <p:animScale>
                                      <p:cBhvr>
                                        <p:cTn id="50" dur="166" decel="50000">
                                          <p:stCondLst>
                                            <p:cond delay="1834"/>
                                          </p:stCondLst>
                                        </p:cTn>
                                        <p:tgtEl>
                                          <p:spTgt spid="6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2" cstate="print"/>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3" cstate="print"/>
          <a:srcRect t="65517"/>
          <a:stretch>
            <a:fillRect/>
          </a:stretch>
        </p:blipFill>
        <p:spPr>
          <a:xfrm>
            <a:off x="3967844" y="4653643"/>
            <a:ext cx="1894113" cy="489857"/>
          </a:xfrm>
          <a:prstGeom prst="rect">
            <a:avLst/>
          </a:prstGeom>
        </p:spPr>
      </p:pic>
      <p:pic>
        <p:nvPicPr>
          <p:cNvPr id="16" name="图片 15" descr="图片5.png"/>
          <p:cNvPicPr>
            <a:picLocks noChangeAspect="1"/>
          </p:cNvPicPr>
          <p:nvPr/>
        </p:nvPicPr>
        <p:blipFill>
          <a:blip r:embed="rId4" cstate="print"/>
          <a:stretch>
            <a:fillRect/>
          </a:stretch>
        </p:blipFill>
        <p:spPr>
          <a:xfrm>
            <a:off x="453111" y="1100644"/>
            <a:ext cx="1188561" cy="519996"/>
          </a:xfrm>
          <a:prstGeom prst="rect">
            <a:avLst/>
          </a:prstGeom>
        </p:spPr>
      </p:pic>
      <p:grpSp>
        <p:nvGrpSpPr>
          <p:cNvPr id="2" name="组合 18"/>
          <p:cNvGrpSpPr/>
          <p:nvPr/>
        </p:nvGrpSpPr>
        <p:grpSpPr>
          <a:xfrm>
            <a:off x="253094" y="0"/>
            <a:ext cx="2754057" cy="81855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2664832"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认识压力</a:t>
            </a:r>
          </a:p>
        </p:txBody>
      </p:sp>
      <p:sp>
        <p:nvSpPr>
          <p:cNvPr id="14" name="矩形 13"/>
          <p:cNvSpPr/>
          <p:nvPr/>
        </p:nvSpPr>
        <p:spPr>
          <a:xfrm>
            <a:off x="1680735" y="1859618"/>
            <a:ext cx="5709879" cy="1915909"/>
          </a:xfrm>
          <a:prstGeom prst="rect">
            <a:avLst/>
          </a:prstGeom>
        </p:spPr>
        <p:txBody>
          <a:bodyPr wrap="square" lIns="68580" tIns="34290" rIns="68580" bIns="34290">
            <a:spAutoFit/>
          </a:bodyPr>
          <a:lstStyle/>
          <a:p>
            <a:pPr>
              <a:lnSpc>
                <a:spcPct val="150000"/>
              </a:lnSpc>
            </a:pPr>
            <a:r>
              <a:rPr lang="zh-CN" altLang="en-US" sz="2000" dirty="0" smtClean="0">
                <a:latin typeface="微软雅黑" pitchFamily="34" charset="-122"/>
                <a:ea typeface="微软雅黑" pitchFamily="34" charset="-122"/>
              </a:rPr>
              <a:t>压力简析</a:t>
            </a:r>
            <a:r>
              <a:rPr lang="en-US" altLang="zh-CN" sz="2000" dirty="0" smtClean="0">
                <a:latin typeface="微软雅黑" pitchFamily="34" charset="-122"/>
                <a:ea typeface="微软雅黑" pitchFamily="34" charset="-122"/>
              </a:rPr>
              <a:t>:</a:t>
            </a:r>
          </a:p>
          <a:p>
            <a:pPr>
              <a:lnSpc>
                <a:spcPct val="150000"/>
              </a:lnSpc>
            </a:pPr>
            <a:r>
              <a:rPr lang="en-US" altLang="zh-CN" sz="2000" dirty="0" smtClean="0">
                <a:latin typeface="微软雅黑" pitchFamily="34" charset="-122"/>
                <a:ea typeface="微软雅黑" pitchFamily="34" charset="-122"/>
              </a:rPr>
              <a:t>1.</a:t>
            </a:r>
            <a:r>
              <a:rPr lang="zh-CN" altLang="en-US" sz="2000" dirty="0" smtClean="0">
                <a:latin typeface="微软雅黑" pitchFamily="34" charset="-122"/>
                <a:ea typeface="微软雅黑" pitchFamily="34" charset="-122"/>
              </a:rPr>
              <a:t>压力并不都是由重力引起的</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通常把物体放在水平桌面上时</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如果物体不受其他力</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则压力</a:t>
            </a:r>
            <a:r>
              <a:rPr lang="en-US" altLang="zh-CN" sz="2000" i="1" dirty="0" smtClean="0">
                <a:latin typeface="Times New Roman" pitchFamily="18" charset="0"/>
                <a:ea typeface="微软雅黑" pitchFamily="34" charset="-122"/>
                <a:cs typeface="Times New Roman" pitchFamily="18" charset="0"/>
              </a:rPr>
              <a:t>F</a:t>
            </a:r>
            <a:r>
              <a:rPr lang="en-US" altLang="zh-CN" sz="2000" dirty="0" smtClean="0">
                <a:latin typeface="微软雅黑" pitchFamily="34" charset="-122"/>
                <a:ea typeface="微软雅黑" pitchFamily="34" charset="-122"/>
              </a:rPr>
              <a:t>=</a:t>
            </a:r>
            <a:r>
              <a:rPr lang="en-US" altLang="zh-CN" sz="2000" i="1" dirty="0" smtClean="0">
                <a:latin typeface="Times New Roman" pitchFamily="18" charset="0"/>
                <a:ea typeface="微软雅黑" pitchFamily="34" charset="-122"/>
                <a:cs typeface="Times New Roman" pitchFamily="18" charset="0"/>
              </a:rPr>
              <a:t>G</a:t>
            </a:r>
            <a:r>
              <a:rPr lang="en-US" altLang="zh-CN" sz="2000" dirty="0" smtClean="0">
                <a:latin typeface="微软雅黑" pitchFamily="34" charset="-122"/>
                <a:ea typeface="微软雅黑" pitchFamily="34" charset="-122"/>
              </a:rPr>
              <a:t>.</a:t>
            </a:r>
          </a:p>
          <a:p>
            <a:pPr>
              <a:lnSpc>
                <a:spcPct val="150000"/>
              </a:lnSpc>
            </a:pPr>
            <a:r>
              <a:rPr lang="en-US" altLang="zh-CN" sz="2000" dirty="0" smtClean="0">
                <a:latin typeface="微软雅黑" pitchFamily="34" charset="-122"/>
                <a:ea typeface="微软雅黑" pitchFamily="34" charset="-122"/>
              </a:rPr>
              <a:t>2.</a:t>
            </a:r>
            <a:r>
              <a:rPr lang="zh-CN" altLang="en-US" sz="2000" dirty="0" smtClean="0">
                <a:latin typeface="微软雅黑" pitchFamily="34" charset="-122"/>
                <a:ea typeface="微软雅黑" pitchFamily="34" charset="-122"/>
              </a:rPr>
              <a:t>固体可以大小方向不变地传递压力</a:t>
            </a:r>
            <a:r>
              <a:rPr lang="en-US" altLang="zh-CN" sz="2000" dirty="0" smtClean="0">
                <a:latin typeface="微软雅黑" pitchFamily="34" charset="-122"/>
                <a:ea typeface="微软雅黑" pitchFamily="3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5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4" y="0"/>
            <a:ext cx="2185248" cy="81855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2" cstate="print"/>
          <a:stretch>
            <a:fillRect/>
          </a:stretch>
        </p:blipFill>
        <p:spPr>
          <a:xfrm>
            <a:off x="499805" y="1115228"/>
            <a:ext cx="1245834" cy="528535"/>
          </a:xfrm>
          <a:prstGeom prst="rect">
            <a:avLst/>
          </a:prstGeom>
        </p:spPr>
      </p:pic>
      <p:pic>
        <p:nvPicPr>
          <p:cNvPr id="21" name="图片 20" descr="book3.png"/>
          <p:cNvPicPr>
            <a:picLocks noChangeAspect="1"/>
          </p:cNvPicPr>
          <p:nvPr/>
        </p:nvPicPr>
        <p:blipFill>
          <a:blip r:embed="rId3" cstate="print"/>
          <a:srcRect l="10980" t="7891" r="17050" b="13779"/>
          <a:stretch>
            <a:fillRect/>
          </a:stretch>
        </p:blipFill>
        <p:spPr>
          <a:xfrm>
            <a:off x="7968343" y="3947300"/>
            <a:ext cx="971550" cy="1057407"/>
          </a:xfrm>
          <a:prstGeom prst="rect">
            <a:avLst/>
          </a:prstGeom>
        </p:spPr>
      </p:pic>
      <p:sp>
        <p:nvSpPr>
          <p:cNvPr id="9" name="矩形 8"/>
          <p:cNvSpPr/>
          <p:nvPr/>
        </p:nvSpPr>
        <p:spPr>
          <a:xfrm>
            <a:off x="307017" y="348923"/>
            <a:ext cx="1972335"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压强</a:t>
            </a:r>
          </a:p>
        </p:txBody>
      </p:sp>
      <p:sp>
        <p:nvSpPr>
          <p:cNvPr id="23" name="矩形 22"/>
          <p:cNvSpPr/>
          <p:nvPr/>
        </p:nvSpPr>
        <p:spPr>
          <a:xfrm>
            <a:off x="1781664" y="3786385"/>
            <a:ext cx="5222452" cy="992579"/>
          </a:xfrm>
          <a:prstGeom prst="rect">
            <a:avLst/>
          </a:prstGeom>
        </p:spPr>
        <p:txBody>
          <a:bodyPr wrap="square" lIns="68580" tIns="34290" rIns="68580" bIns="34290">
            <a:spAutoFit/>
          </a:bodyPr>
          <a:lstStyle/>
          <a:p>
            <a:pPr algn="just">
              <a:lnSpc>
                <a:spcPct val="150000"/>
              </a:lnSpc>
            </a:pPr>
            <a:r>
              <a:rPr lang="zh-CN" altLang="en-US" sz="2000" dirty="0" smtClean="0">
                <a:latin typeface="微软雅黑" pitchFamily="34" charset="-122"/>
                <a:ea typeface="微软雅黑" pitchFamily="34" charset="-122"/>
              </a:rPr>
              <a:t>“山回路转不见君</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雪上空留马行处”</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雪地上深浅不一的马蹄印是压力的作用效果</a:t>
            </a:r>
            <a:r>
              <a:rPr lang="en-US" altLang="zh-CN" sz="2000" dirty="0" smtClean="0">
                <a:latin typeface="微软雅黑" pitchFamily="34" charset="-122"/>
                <a:ea typeface="微软雅黑" pitchFamily="34" charset="-122"/>
              </a:rPr>
              <a:t>.</a:t>
            </a:r>
          </a:p>
        </p:txBody>
      </p:sp>
      <p:pic>
        <p:nvPicPr>
          <p:cNvPr id="11" name="cc315.jpg" descr="id:2147509084;FounderCES"/>
          <p:cNvPicPr/>
          <p:nvPr/>
        </p:nvPicPr>
        <p:blipFill>
          <a:blip r:embed="rId4" cstate="print"/>
          <a:stretch>
            <a:fillRect/>
          </a:stretch>
        </p:blipFill>
        <p:spPr>
          <a:xfrm>
            <a:off x="2834627" y="1635895"/>
            <a:ext cx="2939500" cy="193686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par>
                                <p:cTn id="18" presetID="12" presetClass="entr" presetSubtype="4" fill="hold"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slide(fromBottom)">
                                      <p:cBhvr>
                                        <p:cTn id="20" dur="500"/>
                                        <p:tgtEl>
                                          <p:spTgt spid="11"/>
                                        </p:tgtEl>
                                      </p:cBhvr>
                                    </p:animEffect>
                                  </p:childTnLst>
                                </p:cTn>
                              </p:par>
                            </p:childTnLst>
                          </p:cTn>
                        </p:par>
                        <p:par>
                          <p:cTn id="21" fill="hold">
                            <p:stCondLst>
                              <p:cond delay="500"/>
                            </p:stCondLst>
                            <p:childTnLst>
                              <p:par>
                                <p:cTn id="22" presetID="12" presetClass="entr" presetSubtype="4" fill="hold" grpId="0" nodeType="after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slide(fromBottom)">
                                      <p:cBhvr>
                                        <p:cTn id="2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2" cstate="print"/>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3" cstate="print"/>
          <a:srcRect t="65517"/>
          <a:stretch>
            <a:fillRect/>
          </a:stretch>
        </p:blipFill>
        <p:spPr>
          <a:xfrm>
            <a:off x="3967844" y="4653643"/>
            <a:ext cx="1894113" cy="489857"/>
          </a:xfrm>
          <a:prstGeom prst="rect">
            <a:avLst/>
          </a:prstGeom>
        </p:spPr>
      </p:pic>
      <p:pic>
        <p:nvPicPr>
          <p:cNvPr id="16" name="图片 15" descr="图片5.png"/>
          <p:cNvPicPr>
            <a:picLocks noChangeAspect="1"/>
          </p:cNvPicPr>
          <p:nvPr/>
        </p:nvPicPr>
        <p:blipFill>
          <a:blip r:embed="rId4" cstate="print"/>
          <a:stretch>
            <a:fillRect/>
          </a:stretch>
        </p:blipFill>
        <p:spPr>
          <a:xfrm>
            <a:off x="453112" y="1108523"/>
            <a:ext cx="1188560" cy="504238"/>
          </a:xfrm>
          <a:prstGeom prst="rect">
            <a:avLst/>
          </a:prstGeom>
        </p:spPr>
      </p:pic>
      <p:grpSp>
        <p:nvGrpSpPr>
          <p:cNvPr id="2" name="组合 18"/>
          <p:cNvGrpSpPr/>
          <p:nvPr/>
        </p:nvGrpSpPr>
        <p:grpSpPr>
          <a:xfrm>
            <a:off x="253093" y="0"/>
            <a:ext cx="2094181" cy="81855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1972335"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压强</a:t>
            </a:r>
          </a:p>
        </p:txBody>
      </p:sp>
      <p:sp>
        <p:nvSpPr>
          <p:cNvPr id="14" name="矩形 13"/>
          <p:cNvSpPr/>
          <p:nvPr/>
        </p:nvSpPr>
        <p:spPr>
          <a:xfrm>
            <a:off x="1404039" y="3715593"/>
            <a:ext cx="6316513" cy="992579"/>
          </a:xfrm>
          <a:prstGeom prst="rect">
            <a:avLst/>
          </a:prstGeom>
        </p:spPr>
        <p:txBody>
          <a:bodyPr wrap="square" lIns="68580" tIns="34290" rIns="68580" bIns="34290">
            <a:spAutoFit/>
          </a:bodyPr>
          <a:lstStyle/>
          <a:p>
            <a:pPr>
              <a:lnSpc>
                <a:spcPct val="150000"/>
              </a:lnSpc>
            </a:pPr>
            <a:r>
              <a:rPr lang="zh-CN" altLang="en-US" sz="2000" dirty="0" smtClean="0">
                <a:latin typeface="微软雅黑" pitchFamily="34" charset="-122"/>
                <a:ea typeface="微软雅黑" pitchFamily="34" charset="-122"/>
              </a:rPr>
              <a:t>啄木鸟有尖尖的喙</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有利于啄破树皮</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找到昆虫</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这是因为在压力一定时</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受力面积越小</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压力的作用效果越明显</a:t>
            </a:r>
            <a:r>
              <a:rPr lang="en-US" altLang="zh-CN" sz="2000" dirty="0" smtClean="0">
                <a:latin typeface="微软雅黑" pitchFamily="34" charset="-122"/>
                <a:ea typeface="微软雅黑" pitchFamily="34" charset="-122"/>
              </a:rPr>
              <a:t>.</a:t>
            </a:r>
          </a:p>
        </p:txBody>
      </p:sp>
      <p:pic>
        <p:nvPicPr>
          <p:cNvPr id="11" name="cc316.jpg" descr="id:2147509098;FounderCES"/>
          <p:cNvPicPr/>
          <p:nvPr/>
        </p:nvPicPr>
        <p:blipFill>
          <a:blip r:embed="rId5" cstate="print"/>
          <a:stretch>
            <a:fillRect/>
          </a:stretch>
        </p:blipFill>
        <p:spPr>
          <a:xfrm>
            <a:off x="3548974" y="1410602"/>
            <a:ext cx="2095495" cy="226585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5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par>
                                <p:cTn id="34" presetID="12" presetClass="entr" presetSubtype="4" fill="hold"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slide(fromBottom)">
                                      <p:cBhvr>
                                        <p:cTn id="3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1" y="0"/>
            <a:ext cx="2128689" cy="81855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2" cstate="print"/>
          <a:stretch>
            <a:fillRect/>
          </a:stretch>
        </p:blipFill>
        <p:spPr>
          <a:xfrm>
            <a:off x="493625" y="835229"/>
            <a:ext cx="1277047" cy="541778"/>
          </a:xfrm>
          <a:prstGeom prst="rect">
            <a:avLst/>
          </a:prstGeom>
        </p:spPr>
      </p:pic>
      <p:pic>
        <p:nvPicPr>
          <p:cNvPr id="21" name="图片 20" descr="book3.png"/>
          <p:cNvPicPr>
            <a:picLocks noChangeAspect="1"/>
          </p:cNvPicPr>
          <p:nvPr/>
        </p:nvPicPr>
        <p:blipFill>
          <a:blip r:embed="rId3" cstate="print"/>
          <a:stretch>
            <a:fillRect/>
          </a:stretch>
        </p:blipFill>
        <p:spPr>
          <a:xfrm>
            <a:off x="7968343" y="3990228"/>
            <a:ext cx="971550" cy="971550"/>
          </a:xfrm>
          <a:prstGeom prst="rect">
            <a:avLst/>
          </a:prstGeom>
        </p:spPr>
      </p:pic>
      <p:sp>
        <p:nvSpPr>
          <p:cNvPr id="9" name="矩形 8"/>
          <p:cNvSpPr/>
          <p:nvPr/>
        </p:nvSpPr>
        <p:spPr>
          <a:xfrm>
            <a:off x="307017" y="348923"/>
            <a:ext cx="1972335"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压强</a:t>
            </a:r>
          </a:p>
        </p:txBody>
      </p:sp>
      <p:sp>
        <p:nvSpPr>
          <p:cNvPr id="11" name="矩形 10"/>
          <p:cNvSpPr/>
          <p:nvPr/>
        </p:nvSpPr>
        <p:spPr>
          <a:xfrm>
            <a:off x="1749742" y="3813047"/>
            <a:ext cx="5207240" cy="992579"/>
          </a:xfrm>
          <a:prstGeom prst="rect">
            <a:avLst/>
          </a:prstGeom>
        </p:spPr>
        <p:txBody>
          <a:bodyPr wrap="square" lIns="68580" tIns="34290" rIns="68580" bIns="34290">
            <a:spAutoFit/>
          </a:bodyPr>
          <a:lstStyle/>
          <a:p>
            <a:pPr algn="just">
              <a:lnSpc>
                <a:spcPct val="150000"/>
              </a:lnSpc>
            </a:pPr>
            <a:r>
              <a:rPr lang="zh-CN" altLang="en-US" sz="2000" dirty="0" smtClean="0">
                <a:latin typeface="微软雅黑" pitchFamily="34" charset="-122"/>
                <a:ea typeface="微软雅黑" pitchFamily="34" charset="-122"/>
              </a:rPr>
              <a:t>饮料的吸管一端做成尖形</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在压力一定时</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减小受力面积来增大吸管对瓶盖的压强</a:t>
            </a:r>
            <a:r>
              <a:rPr lang="en-US" altLang="zh-CN" sz="2000" dirty="0" smtClean="0">
                <a:latin typeface="微软雅黑" pitchFamily="34" charset="-122"/>
                <a:ea typeface="微软雅黑" pitchFamily="34" charset="-122"/>
              </a:rPr>
              <a:t>.</a:t>
            </a:r>
          </a:p>
        </p:txBody>
      </p:sp>
      <p:pic>
        <p:nvPicPr>
          <p:cNvPr id="13" name="cc318.jpg" descr="id:2147509112;FounderCES"/>
          <p:cNvPicPr/>
          <p:nvPr/>
        </p:nvPicPr>
        <p:blipFill>
          <a:blip r:embed="rId4" cstate="print"/>
          <a:stretch>
            <a:fillRect/>
          </a:stretch>
        </p:blipFill>
        <p:spPr>
          <a:xfrm>
            <a:off x="3145709" y="1429457"/>
            <a:ext cx="2359544" cy="232470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par>
                                <p:cTn id="18" presetID="12" presetClass="entr" presetSubtype="4" fill="hold"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slide(fromBottom)">
                                      <p:cBhvr>
                                        <p:cTn id="20" dur="500"/>
                                        <p:tgtEl>
                                          <p:spTgt spid="13"/>
                                        </p:tgtEl>
                                      </p:cBhvr>
                                    </p:animEffect>
                                  </p:childTnLst>
                                </p:cTn>
                              </p:par>
                            </p:childTnLst>
                          </p:cTn>
                        </p:par>
                        <p:par>
                          <p:cTn id="21" fill="hold">
                            <p:stCondLst>
                              <p:cond delay="500"/>
                            </p:stCondLst>
                            <p:childTnLst>
                              <p:par>
                                <p:cTn id="22" presetID="12" presetClass="entr" presetSubtype="4"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slide(fromBottom)">
                                      <p:cBhvr>
                                        <p:cTn id="2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2" cstate="print"/>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3" cstate="print"/>
          <a:srcRect t="65517"/>
          <a:stretch>
            <a:fillRect/>
          </a:stretch>
        </p:blipFill>
        <p:spPr>
          <a:xfrm>
            <a:off x="3967844" y="4653643"/>
            <a:ext cx="1894113" cy="489857"/>
          </a:xfrm>
          <a:prstGeom prst="rect">
            <a:avLst/>
          </a:prstGeom>
        </p:spPr>
      </p:pic>
      <p:pic>
        <p:nvPicPr>
          <p:cNvPr id="16" name="图片 15" descr="图片5.png"/>
          <p:cNvPicPr>
            <a:picLocks noChangeAspect="1"/>
          </p:cNvPicPr>
          <p:nvPr/>
        </p:nvPicPr>
        <p:blipFill>
          <a:blip r:embed="rId4" cstate="print"/>
          <a:stretch>
            <a:fillRect/>
          </a:stretch>
        </p:blipFill>
        <p:spPr>
          <a:xfrm>
            <a:off x="431887" y="1099518"/>
            <a:ext cx="1231010" cy="522246"/>
          </a:xfrm>
          <a:prstGeom prst="rect">
            <a:avLst/>
          </a:prstGeom>
        </p:spPr>
      </p:pic>
      <p:grpSp>
        <p:nvGrpSpPr>
          <p:cNvPr id="2" name="组合 18"/>
          <p:cNvGrpSpPr/>
          <p:nvPr/>
        </p:nvGrpSpPr>
        <p:grpSpPr>
          <a:xfrm>
            <a:off x="253093" y="0"/>
            <a:ext cx="2179022" cy="81855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1972335"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压强</a:t>
            </a:r>
          </a:p>
        </p:txBody>
      </p:sp>
      <p:sp>
        <p:nvSpPr>
          <p:cNvPr id="13" name="矩形 12"/>
          <p:cNvSpPr/>
          <p:nvPr/>
        </p:nvSpPr>
        <p:spPr>
          <a:xfrm>
            <a:off x="1537586" y="2237156"/>
            <a:ext cx="5796468" cy="938206"/>
          </a:xfrm>
          <a:prstGeom prst="rect">
            <a:avLst/>
          </a:prstGeom>
        </p:spPr>
        <p:txBody>
          <a:bodyPr wrap="square" lIns="68580" tIns="34290" rIns="68580" bIns="34290">
            <a:spAutoFit/>
          </a:bodyPr>
          <a:lstStyle/>
          <a:p>
            <a:pPr>
              <a:lnSpc>
                <a:spcPct val="150000"/>
              </a:lnSpc>
            </a:pPr>
            <a:r>
              <a:rPr lang="zh-CN" altLang="en-US" sz="2000" dirty="0" smtClean="0">
                <a:latin typeface="微软雅黑" pitchFamily="34" charset="-122"/>
                <a:ea typeface="微软雅黑" pitchFamily="34" charset="-122"/>
              </a:rPr>
              <a:t>探究“压力的作用效果跟什么因素有关”的实验时</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注意控制变量法及转换法的应用</a:t>
            </a:r>
            <a:r>
              <a:rPr lang="en-US" altLang="zh-CN" sz="2000" dirty="0" smtClean="0">
                <a:latin typeface="微软雅黑" pitchFamily="34" charset="-122"/>
                <a:ea typeface="微软雅黑" pitchFamily="3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childTnLst>
                    </p:cTn>
                  </p:par>
                  <p:par>
                    <p:cTn id="30" fill="hold">
                      <p:stCondLst>
                        <p:cond delay="indefinite"/>
                      </p:stCondLst>
                      <p:childTnLst>
                        <p:par>
                          <p:cTn id="31" fill="hold">
                            <p:stCondLst>
                              <p:cond delay="0"/>
                            </p:stCondLst>
                            <p:childTnLst>
                              <p:par>
                                <p:cTn id="32" presetID="12" presetClass="entr" presetSubtype="4" fill="hold" grpId="0" nodeType="click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slide(fromBottom)">
                                      <p:cBhvr>
                                        <p:cTn id="3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3" grpId="0"/>
    </p:bldLst>
  </p:timing>
</p:sld>
</file>

<file path=ppt/theme/theme1.xml><?xml version="1.0" encoding="utf-8"?>
<a:theme xmlns:a="http://schemas.openxmlformats.org/drawingml/2006/main" name="Office 主题">
  <a:themeElements>
    <a:clrScheme name="自定义 33">
      <a:dk1>
        <a:sysClr val="windowText" lastClr="000000"/>
      </a:dk1>
      <a:lt1>
        <a:sysClr val="window" lastClr="FFFFFF"/>
      </a:lt1>
      <a:dk2>
        <a:srgbClr val="44546A"/>
      </a:dk2>
      <a:lt2>
        <a:srgbClr val="E7E6E6"/>
      </a:lt2>
      <a:accent1>
        <a:srgbClr val="826C4A"/>
      </a:accent1>
      <a:accent2>
        <a:srgbClr val="5FCACB"/>
      </a:accent2>
      <a:accent3>
        <a:srgbClr val="A0BF0D"/>
      </a:accent3>
      <a:accent4>
        <a:srgbClr val="FDB900"/>
      </a:accent4>
      <a:accent5>
        <a:srgbClr val="319095"/>
      </a:accent5>
      <a:accent6>
        <a:srgbClr val="F5841C"/>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3329</TotalTime>
  <Words>2243</Words>
  <Application>Microsoft Office PowerPoint</Application>
  <PresentationFormat>全屏显示(16:9)</PresentationFormat>
  <Paragraphs>131</Paragraphs>
  <Slides>48</Slides>
  <Notes>6</Notes>
  <HiddenSlides>0</HiddenSlides>
  <MMClips>0</MMClips>
  <ScaleCrop>false</ScaleCrop>
  <HeadingPairs>
    <vt:vector size="4" baseType="variant">
      <vt:variant>
        <vt:lpstr>主题</vt:lpstr>
      </vt:variant>
      <vt:variant>
        <vt:i4>1</vt:i4>
      </vt:variant>
      <vt:variant>
        <vt:lpstr>幻灯片标题</vt:lpstr>
      </vt:variant>
      <vt:variant>
        <vt:i4>48</vt:i4>
      </vt:variant>
    </vt:vector>
  </HeadingPairs>
  <TitlesOfParts>
    <vt:vector size="49"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vector>
  </TitlesOfParts>
  <Manager>唐华</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教学设计</dc:subject>
  <dc:creator>th8154</dc:creator>
  <cp:lastModifiedBy>admin</cp:lastModifiedBy>
  <cp:revision>558</cp:revision>
  <dcterms:created xsi:type="dcterms:W3CDTF">2015-03-10T09:38:31Z</dcterms:created>
  <dcterms:modified xsi:type="dcterms:W3CDTF">2019-12-11T07:29:52Z</dcterms:modified>
</cp:coreProperties>
</file>