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notesSlides/notesSlide6.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4"/>
  </p:notesMasterIdLst>
  <p:sldIdLst>
    <p:sldId id="400" r:id="rId2"/>
    <p:sldId id="401" r:id="rId3"/>
    <p:sldId id="363" r:id="rId4"/>
    <p:sldId id="477" r:id="rId5"/>
    <p:sldId id="418" r:id="rId6"/>
    <p:sldId id="413" r:id="rId7"/>
    <p:sldId id="491" r:id="rId8"/>
    <p:sldId id="492" r:id="rId9"/>
    <p:sldId id="432" r:id="rId10"/>
    <p:sldId id="414" r:id="rId11"/>
    <p:sldId id="493" r:id="rId12"/>
    <p:sldId id="415" r:id="rId13"/>
    <p:sldId id="420" r:id="rId14"/>
    <p:sldId id="314" r:id="rId15"/>
    <p:sldId id="417" r:id="rId16"/>
    <p:sldId id="472" r:id="rId17"/>
    <p:sldId id="422" r:id="rId18"/>
    <p:sldId id="479" r:id="rId19"/>
    <p:sldId id="494" r:id="rId20"/>
    <p:sldId id="426" r:id="rId21"/>
    <p:sldId id="427" r:id="rId22"/>
    <p:sldId id="495" r:id="rId23"/>
    <p:sldId id="496" r:id="rId24"/>
    <p:sldId id="475" r:id="rId25"/>
    <p:sldId id="497" r:id="rId26"/>
    <p:sldId id="498" r:id="rId27"/>
    <p:sldId id="499" r:id="rId28"/>
    <p:sldId id="500" r:id="rId29"/>
    <p:sldId id="501" r:id="rId30"/>
    <p:sldId id="502" r:id="rId31"/>
    <p:sldId id="503" r:id="rId32"/>
    <p:sldId id="430" r:id="rId33"/>
    <p:sldId id="476" r:id="rId34"/>
    <p:sldId id="429" r:id="rId35"/>
    <p:sldId id="486" r:id="rId36"/>
    <p:sldId id="504" r:id="rId37"/>
    <p:sldId id="505" r:id="rId38"/>
    <p:sldId id="506" r:id="rId39"/>
    <p:sldId id="507" r:id="rId40"/>
    <p:sldId id="508" r:id="rId41"/>
    <p:sldId id="509" r:id="rId42"/>
    <p:sldId id="302" r:id="rId43"/>
  </p:sldIdLst>
  <p:sldSz cx="9144000" cy="5143500" type="screen16x9"/>
  <p:notesSz cx="6858000" cy="9144000"/>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0000"/>
    <a:srgbClr val="1C1C1C"/>
    <a:srgbClr val="FF00FF"/>
    <a:srgbClr val="319095"/>
    <a:srgbClr val="D16809"/>
    <a:srgbClr val="F3F3F3"/>
    <a:srgbClr val="F5F5F5"/>
    <a:srgbClr val="5FCACB"/>
    <a:srgbClr val="F5841C"/>
    <a:srgbClr val="A0BF0D"/>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25" autoAdjust="0"/>
    <p:restoredTop sz="99816" autoAdjust="0"/>
  </p:normalViewPr>
  <p:slideViewPr>
    <p:cSldViewPr snapToGrid="0" showGuides="1">
      <p:cViewPr varScale="1">
        <p:scale>
          <a:sx n="101" d="100"/>
          <a:sy n="101" d="100"/>
        </p:scale>
        <p:origin x="-96" y="-372"/>
      </p:cViewPr>
      <p:guideLst>
        <p:guide orient="horz" pos="1620"/>
        <p:guide pos="2880"/>
      </p:guideLst>
    </p:cSldViewPr>
  </p:slideViewPr>
  <p:notesTextViewPr>
    <p:cViewPr>
      <p:scale>
        <a:sx n="1" d="1"/>
        <a:sy n="1" d="1"/>
      </p:scale>
      <p:origin x="0" y="0"/>
    </p:cViewPr>
  </p:notesTextViewPr>
  <p:sorterViewPr>
    <p:cViewPr>
      <p:scale>
        <a:sx n="100" d="100"/>
        <a:sy n="100" d="100"/>
      </p:scale>
      <p:origin x="0" y="5118"/>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1CC1E6C-1C7A-46AD-9DE2-C229C9E19362}" type="datetimeFigureOut">
              <a:rPr lang="zh-CN" altLang="en-US" smtClean="0"/>
              <a:pPr/>
              <a:t>2019/12/11</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EE45790-5B6F-4904-B224-7CB9223085AA}" type="slidenum">
              <a:rPr lang="zh-CN" altLang="en-US" smtClean="0"/>
              <a:pPr/>
              <a:t>‹#›</a:t>
            </a:fld>
            <a:endParaRPr lang="zh-CN" altLang="en-US"/>
          </a:p>
        </p:txBody>
      </p:sp>
    </p:spTree>
    <p:extLst>
      <p:ext uri="{BB962C8B-B14F-4D97-AF65-F5344CB8AC3E}">
        <p14:creationId xmlns:p14="http://schemas.microsoft.com/office/powerpoint/2010/main" xmlns="" val="4285783725"/>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pPr/>
              <a:t>1</a:t>
            </a:fld>
            <a:endParaRPr lang="zh-CN" altLang="en-US"/>
          </a:p>
        </p:txBody>
      </p:sp>
    </p:spTree>
    <p:extLst>
      <p:ext uri="{BB962C8B-B14F-4D97-AF65-F5344CB8AC3E}">
        <p14:creationId xmlns="" xmlns:p14="http://schemas.microsoft.com/office/powerpoint/2010/main" val="30352475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pPr/>
              <a:t>2</a:t>
            </a:fld>
            <a:endParaRPr lang="zh-CN" altLang="en-US"/>
          </a:p>
        </p:txBody>
      </p:sp>
    </p:spTree>
    <p:extLst>
      <p:ext uri="{BB962C8B-B14F-4D97-AF65-F5344CB8AC3E}">
        <p14:creationId xmlns="" xmlns:p14="http://schemas.microsoft.com/office/powerpoint/2010/main" val="8236610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pPr/>
              <a:t>11</a:t>
            </a:fld>
            <a:endParaRPr lang="zh-CN" altLang="en-US"/>
          </a:p>
        </p:txBody>
      </p:sp>
    </p:spTree>
    <p:extLst>
      <p:ext uri="{BB962C8B-B14F-4D97-AF65-F5344CB8AC3E}">
        <p14:creationId xmlns="" xmlns:p14="http://schemas.microsoft.com/office/powerpoint/2010/main" val="8236610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pPr/>
              <a:t>19</a:t>
            </a:fld>
            <a:endParaRPr lang="zh-CN" altLang="en-US"/>
          </a:p>
        </p:txBody>
      </p:sp>
    </p:spTree>
    <p:extLst>
      <p:ext uri="{BB962C8B-B14F-4D97-AF65-F5344CB8AC3E}">
        <p14:creationId xmlns="" xmlns:p14="http://schemas.microsoft.com/office/powerpoint/2010/main" val="8236610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pPr/>
              <a:t>31</a:t>
            </a:fld>
            <a:endParaRPr lang="zh-CN" altLang="en-US"/>
          </a:p>
        </p:txBody>
      </p:sp>
    </p:spTree>
    <p:extLst>
      <p:ext uri="{BB962C8B-B14F-4D97-AF65-F5344CB8AC3E}">
        <p14:creationId xmlns="" xmlns:p14="http://schemas.microsoft.com/office/powerpoint/2010/main" val="8236610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pPr/>
              <a:t>42</a:t>
            </a:fld>
            <a:endParaRPr lang="zh-CN" altLang="en-US"/>
          </a:p>
        </p:txBody>
      </p:sp>
    </p:spTree>
    <p:extLst>
      <p:ext uri="{BB962C8B-B14F-4D97-AF65-F5344CB8AC3E}">
        <p14:creationId xmlns:p14="http://schemas.microsoft.com/office/powerpoint/2010/main" xmlns="" val="23455985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pattFill prst="lgGrid">
          <a:fgClr>
            <a:srgbClr val="F3F3F3"/>
          </a:fgClr>
          <a:bgClr>
            <a:schemeClr val="bg1"/>
          </a:bgClr>
        </a:patt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00598803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778108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教学分析">
    <p:spTree>
      <p:nvGrpSpPr>
        <p:cNvPr id="1" name=""/>
        <p:cNvGrpSpPr/>
        <p:nvPr/>
      </p:nvGrpSpPr>
      <p:grpSpPr>
        <a:xfrm>
          <a:off x="0" y="0"/>
          <a:ext cx="0" cy="0"/>
          <a:chOff x="0" y="0"/>
          <a:chExt cx="0" cy="0"/>
        </a:xfrm>
      </p:grpSpPr>
      <p:sp>
        <p:nvSpPr>
          <p:cNvPr id="8" name="矩形 7"/>
          <p:cNvSpPr/>
          <p:nvPr userDrawn="1"/>
        </p:nvSpPr>
        <p:spPr>
          <a:xfrm>
            <a:off x="4104245"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800" b="1" dirty="0">
                <a:solidFill>
                  <a:srgbClr val="C00000"/>
                </a:solidFill>
                <a:latin typeface="微软雅黑" pitchFamily="34" charset="-122"/>
                <a:ea typeface="微软雅黑" pitchFamily="34" charset="-122"/>
              </a:rPr>
              <a:t>教学分析</a:t>
            </a:r>
          </a:p>
        </p:txBody>
      </p:sp>
      <p:cxnSp>
        <p:nvCxnSpPr>
          <p:cNvPr id="12" name="直接连接符 11"/>
          <p:cNvCxnSpPr/>
          <p:nvPr userDrawn="1"/>
        </p:nvCxnSpPr>
        <p:spPr>
          <a:xfrm>
            <a:off x="5338700"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657314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781817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5338691"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itchFamily="34" charset="-122"/>
                <a:ea typeface="微软雅黑" pitchFamily="34" charset="-122"/>
              </a:rPr>
              <a:t>教学设计</a:t>
            </a:r>
          </a:p>
        </p:txBody>
      </p:sp>
      <p:sp>
        <p:nvSpPr>
          <p:cNvPr id="16" name="矩形 15"/>
          <p:cNvSpPr/>
          <p:nvPr userDrawn="1"/>
        </p:nvSpPr>
        <p:spPr>
          <a:xfrm>
            <a:off x="6573147"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itchFamily="34" charset="-122"/>
                <a:ea typeface="微软雅黑" pitchFamily="34" charset="-122"/>
              </a:rPr>
              <a:t>教学过程</a:t>
            </a:r>
          </a:p>
        </p:txBody>
      </p:sp>
      <p:sp>
        <p:nvSpPr>
          <p:cNvPr id="17" name="矩形 16"/>
          <p:cNvSpPr/>
          <p:nvPr userDrawn="1"/>
        </p:nvSpPr>
        <p:spPr>
          <a:xfrm>
            <a:off x="7807602"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itchFamily="34" charset="-122"/>
                <a:ea typeface="微软雅黑" pitchFamily="34" charset="-122"/>
              </a:rPr>
              <a:t>教学反思</a:t>
            </a:r>
          </a:p>
        </p:txBody>
      </p:sp>
    </p:spTree>
    <p:extLst>
      <p:ext uri="{BB962C8B-B14F-4D97-AF65-F5344CB8AC3E}">
        <p14:creationId xmlns:p14="http://schemas.microsoft.com/office/powerpoint/2010/main" xmlns="" val="30879677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教学设计">
    <p:spTree>
      <p:nvGrpSpPr>
        <p:cNvPr id="1" name=""/>
        <p:cNvGrpSpPr/>
        <p:nvPr/>
      </p:nvGrpSpPr>
      <p:grpSpPr>
        <a:xfrm>
          <a:off x="0" y="0"/>
          <a:ext cx="0" cy="0"/>
          <a:chOff x="0" y="0"/>
          <a:chExt cx="0" cy="0"/>
        </a:xfrm>
      </p:grpSpPr>
      <p:sp>
        <p:nvSpPr>
          <p:cNvPr id="8" name="矩形 7"/>
          <p:cNvSpPr/>
          <p:nvPr userDrawn="1"/>
        </p:nvSpPr>
        <p:spPr>
          <a:xfrm>
            <a:off x="4104245"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itchFamily="34" charset="-122"/>
                <a:ea typeface="微软雅黑" pitchFamily="34" charset="-122"/>
              </a:rPr>
              <a:t>教学分析</a:t>
            </a:r>
          </a:p>
        </p:txBody>
      </p:sp>
      <p:cxnSp>
        <p:nvCxnSpPr>
          <p:cNvPr id="12" name="直接连接符 11"/>
          <p:cNvCxnSpPr/>
          <p:nvPr userDrawn="1"/>
        </p:nvCxnSpPr>
        <p:spPr>
          <a:xfrm>
            <a:off x="5338700"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657314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781817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5338691"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r>
              <a:rPr lang="zh-CN" altLang="en-US" sz="1800" b="1" dirty="0">
                <a:solidFill>
                  <a:srgbClr val="C00000"/>
                </a:solidFill>
                <a:latin typeface="微软雅黑" pitchFamily="34" charset="-122"/>
                <a:ea typeface="微软雅黑" pitchFamily="34" charset="-122"/>
              </a:rPr>
              <a:t>教学设计</a:t>
            </a:r>
          </a:p>
        </p:txBody>
      </p:sp>
      <p:sp>
        <p:nvSpPr>
          <p:cNvPr id="16" name="矩形 15"/>
          <p:cNvSpPr/>
          <p:nvPr userDrawn="1"/>
        </p:nvSpPr>
        <p:spPr>
          <a:xfrm>
            <a:off x="6573147"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itchFamily="34" charset="-122"/>
                <a:ea typeface="微软雅黑" pitchFamily="34" charset="-122"/>
              </a:rPr>
              <a:t>教学过程</a:t>
            </a:r>
          </a:p>
        </p:txBody>
      </p:sp>
      <p:sp>
        <p:nvSpPr>
          <p:cNvPr id="17" name="矩形 16"/>
          <p:cNvSpPr/>
          <p:nvPr userDrawn="1"/>
        </p:nvSpPr>
        <p:spPr>
          <a:xfrm>
            <a:off x="7807602"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itchFamily="34" charset="-122"/>
                <a:ea typeface="微软雅黑" pitchFamily="34" charset="-122"/>
              </a:rPr>
              <a:t>教学反思</a:t>
            </a:r>
          </a:p>
        </p:txBody>
      </p:sp>
    </p:spTree>
    <p:extLst>
      <p:ext uri="{BB962C8B-B14F-4D97-AF65-F5344CB8AC3E}">
        <p14:creationId xmlns:p14="http://schemas.microsoft.com/office/powerpoint/2010/main" xmlns="" val="29180047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学过程">
    <p:spTree>
      <p:nvGrpSpPr>
        <p:cNvPr id="1" name=""/>
        <p:cNvGrpSpPr/>
        <p:nvPr/>
      </p:nvGrpSpPr>
      <p:grpSpPr>
        <a:xfrm>
          <a:off x="0" y="0"/>
          <a:ext cx="0" cy="0"/>
          <a:chOff x="0" y="0"/>
          <a:chExt cx="0" cy="0"/>
        </a:xfrm>
      </p:grpSpPr>
      <p:sp>
        <p:nvSpPr>
          <p:cNvPr id="8" name="矩形 7"/>
          <p:cNvSpPr/>
          <p:nvPr userDrawn="1"/>
        </p:nvSpPr>
        <p:spPr>
          <a:xfrm>
            <a:off x="4104245"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itchFamily="34" charset="-122"/>
                <a:ea typeface="微软雅黑" pitchFamily="34" charset="-122"/>
              </a:rPr>
              <a:t>教学分析</a:t>
            </a:r>
          </a:p>
        </p:txBody>
      </p:sp>
      <p:cxnSp>
        <p:nvCxnSpPr>
          <p:cNvPr id="12" name="直接连接符 11"/>
          <p:cNvCxnSpPr/>
          <p:nvPr userDrawn="1"/>
        </p:nvCxnSpPr>
        <p:spPr>
          <a:xfrm>
            <a:off x="5338700"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657314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781817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5338691"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itchFamily="34" charset="-122"/>
                <a:ea typeface="微软雅黑" pitchFamily="34" charset="-122"/>
              </a:rPr>
              <a:t>教学设计</a:t>
            </a:r>
          </a:p>
        </p:txBody>
      </p:sp>
      <p:sp>
        <p:nvSpPr>
          <p:cNvPr id="16" name="矩形 15"/>
          <p:cNvSpPr/>
          <p:nvPr userDrawn="1"/>
        </p:nvSpPr>
        <p:spPr>
          <a:xfrm>
            <a:off x="6573147"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r>
              <a:rPr lang="zh-CN" altLang="en-US" sz="1800" b="1" dirty="0">
                <a:solidFill>
                  <a:srgbClr val="C00000"/>
                </a:solidFill>
                <a:latin typeface="微软雅黑" pitchFamily="34" charset="-122"/>
                <a:ea typeface="微软雅黑" pitchFamily="34" charset="-122"/>
              </a:rPr>
              <a:t>教学过程</a:t>
            </a:r>
          </a:p>
        </p:txBody>
      </p:sp>
      <p:sp>
        <p:nvSpPr>
          <p:cNvPr id="17" name="矩形 16"/>
          <p:cNvSpPr/>
          <p:nvPr userDrawn="1"/>
        </p:nvSpPr>
        <p:spPr>
          <a:xfrm>
            <a:off x="7807602"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itchFamily="34" charset="-122"/>
                <a:ea typeface="微软雅黑" pitchFamily="34" charset="-122"/>
              </a:rPr>
              <a:t>教学反思</a:t>
            </a:r>
          </a:p>
        </p:txBody>
      </p:sp>
    </p:spTree>
    <p:extLst>
      <p:ext uri="{BB962C8B-B14F-4D97-AF65-F5344CB8AC3E}">
        <p14:creationId xmlns:p14="http://schemas.microsoft.com/office/powerpoint/2010/main" xmlns="" val="25368643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学反思">
    <p:spTree>
      <p:nvGrpSpPr>
        <p:cNvPr id="1" name=""/>
        <p:cNvGrpSpPr/>
        <p:nvPr/>
      </p:nvGrpSpPr>
      <p:grpSpPr>
        <a:xfrm>
          <a:off x="0" y="0"/>
          <a:ext cx="0" cy="0"/>
          <a:chOff x="0" y="0"/>
          <a:chExt cx="0" cy="0"/>
        </a:xfrm>
      </p:grpSpPr>
      <p:sp>
        <p:nvSpPr>
          <p:cNvPr id="8" name="矩形 7"/>
          <p:cNvSpPr/>
          <p:nvPr userDrawn="1"/>
        </p:nvSpPr>
        <p:spPr>
          <a:xfrm>
            <a:off x="4104245"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itchFamily="34" charset="-122"/>
                <a:ea typeface="微软雅黑" pitchFamily="34" charset="-122"/>
              </a:rPr>
              <a:t>教学分析</a:t>
            </a:r>
          </a:p>
        </p:txBody>
      </p:sp>
      <p:cxnSp>
        <p:nvCxnSpPr>
          <p:cNvPr id="12" name="直接连接符 11"/>
          <p:cNvCxnSpPr/>
          <p:nvPr userDrawn="1"/>
        </p:nvCxnSpPr>
        <p:spPr>
          <a:xfrm>
            <a:off x="5338700"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657314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781817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5338691"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itchFamily="34" charset="-122"/>
                <a:ea typeface="微软雅黑" pitchFamily="34" charset="-122"/>
              </a:rPr>
              <a:t>教学设计</a:t>
            </a:r>
          </a:p>
        </p:txBody>
      </p:sp>
      <p:sp>
        <p:nvSpPr>
          <p:cNvPr id="16" name="矩形 15"/>
          <p:cNvSpPr/>
          <p:nvPr userDrawn="1"/>
        </p:nvSpPr>
        <p:spPr>
          <a:xfrm>
            <a:off x="6573147"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itchFamily="34" charset="-122"/>
                <a:ea typeface="微软雅黑" pitchFamily="34" charset="-122"/>
              </a:rPr>
              <a:t>教学过程</a:t>
            </a:r>
          </a:p>
        </p:txBody>
      </p:sp>
      <p:sp>
        <p:nvSpPr>
          <p:cNvPr id="17" name="矩形 16"/>
          <p:cNvSpPr/>
          <p:nvPr userDrawn="1"/>
        </p:nvSpPr>
        <p:spPr>
          <a:xfrm>
            <a:off x="7807602"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r>
              <a:rPr lang="zh-CN" altLang="en-US" sz="1800" b="1" dirty="0">
                <a:solidFill>
                  <a:srgbClr val="C00000"/>
                </a:solidFill>
                <a:latin typeface="微软雅黑" pitchFamily="34" charset="-122"/>
                <a:ea typeface="微软雅黑" pitchFamily="34" charset="-122"/>
              </a:rPr>
              <a:t>教学反思</a:t>
            </a:r>
          </a:p>
        </p:txBody>
      </p:sp>
    </p:spTree>
    <p:extLst>
      <p:ext uri="{BB962C8B-B14F-4D97-AF65-F5344CB8AC3E}">
        <p14:creationId xmlns:p14="http://schemas.microsoft.com/office/powerpoint/2010/main" xmlns="" val="25368643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8" cstate="print">
            <a:alphaModFix amt="70000"/>
            <a:lum/>
          </a:blip>
          <a:srcRect/>
          <a:tile tx="0" ty="0" sx="100000" sy="100000" flip="none" algn="tl"/>
        </a:blipFill>
        <a:effectLst/>
      </p:bgPr>
    </p:bg>
    <p:spTree>
      <p:nvGrpSpPr>
        <p:cNvPr id="1" name=""/>
        <p:cNvGrpSpPr/>
        <p:nvPr/>
      </p:nvGrpSpPr>
      <p:grpSpPr>
        <a:xfrm>
          <a:off x="0" y="0"/>
          <a:ext cx="0" cy="0"/>
          <a:chOff x="0" y="0"/>
          <a:chExt cx="0" cy="0"/>
        </a:xfrm>
      </p:grpSpPr>
      <p:cxnSp>
        <p:nvCxnSpPr>
          <p:cNvPr id="7" name="直接连接符 6"/>
          <p:cNvCxnSpPr/>
          <p:nvPr/>
        </p:nvCxnSpPr>
        <p:spPr>
          <a:xfrm>
            <a:off x="20171" y="490140"/>
            <a:ext cx="9153000" cy="0"/>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rot="13450455">
            <a:off x="8682067" y="4439898"/>
            <a:ext cx="496115" cy="1260894"/>
            <a:chOff x="11762339" y="3746221"/>
            <a:chExt cx="406107" cy="1155987"/>
          </a:xfrm>
        </p:grpSpPr>
        <p:sp>
          <p:nvSpPr>
            <p:cNvPr id="9" name="Freeform 16"/>
            <p:cNvSpPr>
              <a:spLocks/>
            </p:cNvSpPr>
            <p:nvPr/>
          </p:nvSpPr>
          <p:spPr bwMode="auto">
            <a:xfrm flipV="1">
              <a:off x="11767353" y="3746221"/>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30"/>
            <p:cNvSpPr>
              <a:spLocks/>
            </p:cNvSpPr>
            <p:nvPr/>
          </p:nvSpPr>
          <p:spPr bwMode="auto">
            <a:xfrm rot="15296182">
              <a:off x="11830602" y="4196908"/>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2"/>
            <p:cNvSpPr>
              <a:spLocks/>
            </p:cNvSpPr>
            <p:nvPr/>
          </p:nvSpPr>
          <p:spPr bwMode="auto">
            <a:xfrm rot="7160246">
              <a:off x="11692179" y="4425941"/>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 name="组合 11"/>
          <p:cNvGrpSpPr/>
          <p:nvPr/>
        </p:nvGrpSpPr>
        <p:grpSpPr>
          <a:xfrm rot="2731254">
            <a:off x="259471" y="-270342"/>
            <a:ext cx="424636" cy="1208734"/>
            <a:chOff x="4454660" y="3810474"/>
            <a:chExt cx="406107" cy="1155987"/>
          </a:xfrm>
        </p:grpSpPr>
        <p:sp>
          <p:nvSpPr>
            <p:cNvPr id="13" name="Freeform 16"/>
            <p:cNvSpPr>
              <a:spLocks/>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30"/>
            <p:cNvSpPr>
              <a:spLocks/>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2"/>
            <p:cNvSpPr>
              <a:spLocks/>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6" name="组合 15"/>
          <p:cNvGrpSpPr/>
          <p:nvPr/>
        </p:nvGrpSpPr>
        <p:grpSpPr>
          <a:xfrm rot="23880000" flipV="1">
            <a:off x="73789" y="-26610"/>
            <a:ext cx="159482" cy="453968"/>
            <a:chOff x="4454660" y="3810474"/>
            <a:chExt cx="406107" cy="1155987"/>
          </a:xfrm>
        </p:grpSpPr>
        <p:sp>
          <p:nvSpPr>
            <p:cNvPr id="17" name="Freeform 16"/>
            <p:cNvSpPr>
              <a:spLocks/>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30"/>
            <p:cNvSpPr>
              <a:spLocks/>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2"/>
            <p:cNvSpPr>
              <a:spLocks/>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4" name="组合 23"/>
          <p:cNvGrpSpPr/>
          <p:nvPr/>
        </p:nvGrpSpPr>
        <p:grpSpPr>
          <a:xfrm rot="19500000" flipH="1" flipV="1">
            <a:off x="9013919" y="291600"/>
            <a:ext cx="159482" cy="453968"/>
            <a:chOff x="4454660" y="3810474"/>
            <a:chExt cx="406107" cy="1155987"/>
          </a:xfrm>
        </p:grpSpPr>
        <p:sp>
          <p:nvSpPr>
            <p:cNvPr id="25" name="Freeform 16"/>
            <p:cNvSpPr>
              <a:spLocks/>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30"/>
            <p:cNvSpPr>
              <a:spLocks/>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2"/>
            <p:cNvSpPr>
              <a:spLocks/>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xmlns="" val="12644826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54" r:id="rId5"/>
    <p:sldLayoutId id="2147483655" r:id="rId6"/>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23.jpeg"/></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1.png"/><Relationship Id="rId1" Type="http://schemas.openxmlformats.org/officeDocument/2006/relationships/slideLayout" Target="../slideLayouts/slideLayout1.xml"/><Relationship Id="rId5" Type="http://schemas.openxmlformats.org/officeDocument/2006/relationships/image" Target="../media/image25.jpeg"/><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1.png"/><Relationship Id="rId1" Type="http://schemas.openxmlformats.org/officeDocument/2006/relationships/slideLayout" Target="../slideLayouts/slideLayout1.xml"/><Relationship Id="rId4" Type="http://schemas.openxmlformats.org/officeDocument/2006/relationships/image" Target="../media/image26.png"/></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1.png"/><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27.jpeg"/></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6.png"/><Relationship Id="rId1" Type="http://schemas.openxmlformats.org/officeDocument/2006/relationships/slideLayout" Target="../slideLayouts/slideLayout1.xml"/><Relationship Id="rId4" Type="http://schemas.openxmlformats.org/officeDocument/2006/relationships/image" Target="../media/image28.jpeg"/></Relationships>
</file>

<file path=ppt/slides/_rels/slide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9.png"/><Relationship Id="rId1" Type="http://schemas.openxmlformats.org/officeDocument/2006/relationships/slideLayout" Target="../slideLayouts/slideLayout1.xml"/><Relationship Id="rId4" Type="http://schemas.openxmlformats.org/officeDocument/2006/relationships/image" Target="../media/image29.jpeg"/></Relationships>
</file>

<file path=ppt/slides/_rels/slide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12.jpeg"/></Relationships>
</file>

<file path=ppt/slides/_rels/slide3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3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1.png"/><Relationship Id="rId1" Type="http://schemas.openxmlformats.org/officeDocument/2006/relationships/slideLayout" Target="../slideLayouts/slideLayout1.xml"/><Relationship Id="rId4" Type="http://schemas.openxmlformats.org/officeDocument/2006/relationships/image" Target="../media/image24.png"/></Relationships>
</file>

<file path=ppt/slides/_rels/slide3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1.png"/><Relationship Id="rId1" Type="http://schemas.openxmlformats.org/officeDocument/2006/relationships/slideLayout" Target="../slideLayouts/slideLayout1.xml"/><Relationship Id="rId4" Type="http://schemas.openxmlformats.org/officeDocument/2006/relationships/image" Target="../media/image30.png"/></Relationships>
</file>

<file path=ppt/slides/_rels/slide3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1.png"/><Relationship Id="rId1" Type="http://schemas.openxmlformats.org/officeDocument/2006/relationships/slideLayout" Target="../slideLayouts/slideLayout1.xml"/><Relationship Id="rId5" Type="http://schemas.openxmlformats.org/officeDocument/2006/relationships/image" Target="../media/image31.jpeg"/><Relationship Id="rId4" Type="http://schemas.openxmlformats.org/officeDocument/2006/relationships/image" Target="../media/image10.png"/></Relationships>
</file>

<file path=ppt/slides/_rels/slide3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6.png"/><Relationship Id="rId1" Type="http://schemas.openxmlformats.org/officeDocument/2006/relationships/slideLayout" Target="../slideLayouts/slideLayout1.xml"/><Relationship Id="rId4" Type="http://schemas.openxmlformats.org/officeDocument/2006/relationships/image" Target="../media/image32.jpeg"/></Relationships>
</file>

<file path=ppt/slides/_rels/slide3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0.png"/><Relationship Id="rId1" Type="http://schemas.openxmlformats.org/officeDocument/2006/relationships/slideLayout" Target="../slideLayouts/slideLayout1.xml"/><Relationship Id="rId4" Type="http://schemas.openxmlformats.org/officeDocument/2006/relationships/image" Target="../media/image33.jpeg"/></Relationships>
</file>

<file path=ppt/slides/_rels/slide3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13.jpeg"/></Relationships>
</file>

<file path=ppt/slides/_rels/slide4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image" Target="../media/image37.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36.png"/><Relationship Id="rId5" Type="http://schemas.openxmlformats.org/officeDocument/2006/relationships/image" Target="../media/image5.png"/><Relationship Id="rId4" Type="http://schemas.openxmlformats.org/officeDocument/2006/relationships/image" Target="../media/image35.pn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1.png"/><Relationship Id="rId1" Type="http://schemas.openxmlformats.org/officeDocument/2006/relationships/slideLayout" Target="../slideLayouts/slideLayout1.xml"/><Relationship Id="rId5" Type="http://schemas.openxmlformats.org/officeDocument/2006/relationships/image" Target="../media/image15.jpe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6.png"/><Relationship Id="rId1" Type="http://schemas.openxmlformats.org/officeDocument/2006/relationships/slideLayout" Target="../slideLayouts/slideLayout1.xml"/><Relationship Id="rId4" Type="http://schemas.openxmlformats.org/officeDocument/2006/relationships/image" Target="../media/image17.jpe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18.jpe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1.png"/><Relationship Id="rId1" Type="http://schemas.openxmlformats.org/officeDocument/2006/relationships/slideLayout" Target="../slideLayouts/slideLayout1.xml"/><Relationship Id="rId5" Type="http://schemas.openxmlformats.org/officeDocument/2006/relationships/image" Target="../media/image21.jpeg"/><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Picture 3" descr="road.png"/>
          <p:cNvPicPr>
            <a:picLocks noChangeAspect="1"/>
          </p:cNvPicPr>
          <p:nvPr/>
        </p:nvPicPr>
        <p:blipFill>
          <a:blip r:embed="rId3" cstate="print"/>
          <a:stretch>
            <a:fillRect/>
          </a:stretch>
        </p:blipFill>
        <p:spPr>
          <a:xfrm>
            <a:off x="0" y="2139802"/>
            <a:ext cx="9144001" cy="3003698"/>
          </a:xfrm>
          <a:prstGeom prst="rect">
            <a:avLst/>
          </a:prstGeom>
        </p:spPr>
      </p:pic>
      <p:pic>
        <p:nvPicPr>
          <p:cNvPr id="1026" name="Picture 2"/>
          <p:cNvPicPr>
            <a:picLocks noChangeAspect="1" noChangeArrowheads="1"/>
          </p:cNvPicPr>
          <p:nvPr/>
        </p:nvPicPr>
        <p:blipFill>
          <a:blip r:embed="rId4" cstate="print">
            <a:clrChange>
              <a:clrFrom>
                <a:srgbClr val="00B1C5"/>
              </a:clrFrom>
              <a:clrTo>
                <a:srgbClr val="00B1C5">
                  <a:alpha val="0"/>
                </a:srgbClr>
              </a:clrTo>
            </a:clrChange>
          </a:blip>
          <a:srcRect/>
          <a:stretch>
            <a:fillRect/>
          </a:stretch>
        </p:blipFill>
        <p:spPr bwMode="auto">
          <a:xfrm>
            <a:off x="164100" y="171942"/>
            <a:ext cx="735806" cy="835819"/>
          </a:xfrm>
          <a:prstGeom prst="rect">
            <a:avLst/>
          </a:prstGeom>
          <a:noFill/>
          <a:ln w="9525">
            <a:noFill/>
            <a:miter lim="800000"/>
            <a:headEnd/>
            <a:tailEnd/>
          </a:ln>
        </p:spPr>
      </p:pic>
      <p:grpSp>
        <p:nvGrpSpPr>
          <p:cNvPr id="2" name="组合 87"/>
          <p:cNvGrpSpPr/>
          <p:nvPr/>
        </p:nvGrpSpPr>
        <p:grpSpPr>
          <a:xfrm>
            <a:off x="2589452" y="3034515"/>
            <a:ext cx="3778980" cy="1578944"/>
            <a:chOff x="6240567" y="2900570"/>
            <a:chExt cx="3915294" cy="1916713"/>
          </a:xfrm>
        </p:grpSpPr>
        <p:grpSp>
          <p:nvGrpSpPr>
            <p:cNvPr id="3" name="组合 72"/>
            <p:cNvGrpSpPr/>
            <p:nvPr/>
          </p:nvGrpSpPr>
          <p:grpSpPr>
            <a:xfrm>
              <a:off x="6341196" y="2900570"/>
              <a:ext cx="3814665" cy="1916713"/>
              <a:chOff x="6341196" y="2900570"/>
              <a:chExt cx="3814665" cy="1916713"/>
            </a:xfrm>
          </p:grpSpPr>
          <p:sp>
            <p:nvSpPr>
              <p:cNvPr id="94" name="文本框 79"/>
              <p:cNvSpPr txBox="1"/>
              <p:nvPr/>
            </p:nvSpPr>
            <p:spPr>
              <a:xfrm>
                <a:off x="6341196" y="2900570"/>
                <a:ext cx="3814665" cy="1905443"/>
              </a:xfrm>
              <a:prstGeom prst="rect">
                <a:avLst/>
              </a:prstGeom>
              <a:noFill/>
            </p:spPr>
            <p:txBody>
              <a:bodyPr wrap="squar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pPr>
                  <a:lnSpc>
                    <a:spcPct val="150000"/>
                  </a:lnSpc>
                </a:pPr>
                <a:r>
                  <a:rPr lang="zh-CN" altLang="en-US" dirty="0" smtClean="0">
                    <a:solidFill>
                      <a:schemeClr val="accent3"/>
                    </a:solidFill>
                  </a:rPr>
                  <a:t>新课标教科版</a:t>
                </a:r>
                <a:r>
                  <a:rPr lang="en-US" altLang="zh-CN" dirty="0" smtClean="0">
                    <a:solidFill>
                      <a:schemeClr val="accent3"/>
                    </a:solidFill>
                  </a:rPr>
                  <a:t>·</a:t>
                </a:r>
                <a:r>
                  <a:rPr lang="zh-CN" altLang="en-US" dirty="0" smtClean="0">
                    <a:solidFill>
                      <a:schemeClr val="accent3"/>
                    </a:solidFill>
                  </a:rPr>
                  <a:t>物理</a:t>
                </a:r>
                <a:endParaRPr lang="en-US" altLang="zh-CN" dirty="0" smtClean="0">
                  <a:solidFill>
                    <a:schemeClr val="accent3"/>
                  </a:solidFill>
                </a:endParaRPr>
              </a:p>
              <a:p>
                <a:pPr algn="ctr">
                  <a:lnSpc>
                    <a:spcPct val="150000"/>
                  </a:lnSpc>
                </a:pPr>
                <a:r>
                  <a:rPr lang="zh-CN" altLang="en-US" dirty="0" smtClean="0">
                    <a:solidFill>
                      <a:schemeClr val="accent3"/>
                    </a:solidFill>
                  </a:rPr>
                  <a:t> </a:t>
                </a:r>
                <a:r>
                  <a:rPr lang="zh-CN" altLang="en-US" dirty="0" smtClean="0">
                    <a:solidFill>
                      <a:srgbClr val="D16809"/>
                    </a:solidFill>
                  </a:rPr>
                  <a:t>八年级下</a:t>
                </a:r>
                <a:endParaRPr lang="zh-CN" altLang="en-US" dirty="0">
                  <a:solidFill>
                    <a:srgbClr val="D16809"/>
                  </a:solidFill>
                </a:endParaRPr>
              </a:p>
            </p:txBody>
          </p:sp>
          <p:sp>
            <p:nvSpPr>
              <p:cNvPr id="95" name="圆角矩形 94"/>
              <p:cNvSpPr/>
              <p:nvPr/>
            </p:nvSpPr>
            <p:spPr>
              <a:xfrm>
                <a:off x="6409827" y="3087476"/>
                <a:ext cx="3695730" cy="1729807"/>
              </a:xfrm>
              <a:prstGeom prst="roundRect">
                <a:avLst/>
              </a:prstGeom>
              <a:noFill/>
              <a:ln w="6350">
                <a:solidFill>
                  <a:srgbClr val="A0BF0D"/>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45"/>
            <p:cNvGrpSpPr/>
            <p:nvPr/>
          </p:nvGrpSpPr>
          <p:grpSpPr>
            <a:xfrm rot="2731254">
              <a:off x="6341934" y="2879007"/>
              <a:ext cx="109793" cy="312528"/>
              <a:chOff x="4454660" y="3810474"/>
              <a:chExt cx="406107" cy="1155987"/>
            </a:xfrm>
          </p:grpSpPr>
          <p:sp>
            <p:nvSpPr>
              <p:cNvPr id="91" name="Freeform 16"/>
              <p:cNvSpPr>
                <a:spLocks/>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30"/>
              <p:cNvSpPr>
                <a:spLocks/>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12"/>
              <p:cNvSpPr>
                <a:spLocks/>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96" name="文本框 78"/>
          <p:cNvSpPr txBox="1"/>
          <p:nvPr/>
        </p:nvSpPr>
        <p:spPr>
          <a:xfrm>
            <a:off x="3018172" y="2343420"/>
            <a:ext cx="2908489" cy="623248"/>
          </a:xfrm>
          <a:prstGeom prst="rect">
            <a:avLst/>
          </a:prstGeom>
          <a:noFill/>
        </p:spPr>
        <p:txBody>
          <a:bodyPr wrap="none" lIns="68580" tIns="34290" rIns="68580" bIns="34290"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3600" dirty="0" smtClean="0">
                <a:solidFill>
                  <a:schemeClr val="accent1">
                    <a:lumMod val="75000"/>
                  </a:schemeClr>
                </a:solidFill>
              </a:rPr>
              <a:t>学科素养课件</a:t>
            </a:r>
            <a:endParaRPr lang="zh-CN" altLang="en-US" sz="3600" dirty="0">
              <a:solidFill>
                <a:schemeClr val="accent1">
                  <a:lumMod val="75000"/>
                </a:schemeClr>
              </a:solidFill>
            </a:endParaRPr>
          </a:p>
        </p:txBody>
      </p:sp>
      <p:pic>
        <p:nvPicPr>
          <p:cNvPr id="54" name="Picture 5" descr="cloudandb.png"/>
          <p:cNvPicPr>
            <a:picLocks noChangeAspect="1"/>
          </p:cNvPicPr>
          <p:nvPr/>
        </p:nvPicPr>
        <p:blipFill>
          <a:blip r:embed="rId5" cstate="print"/>
          <a:stretch>
            <a:fillRect/>
          </a:stretch>
        </p:blipFill>
        <p:spPr>
          <a:xfrm>
            <a:off x="2892786" y="39705"/>
            <a:ext cx="6225455" cy="998520"/>
          </a:xfrm>
          <a:prstGeom prst="rect">
            <a:avLst/>
          </a:prstGeom>
        </p:spPr>
      </p:pic>
      <p:pic>
        <p:nvPicPr>
          <p:cNvPr id="97" name="Picture 4" descr="cloud_ballon.png"/>
          <p:cNvPicPr>
            <a:picLocks noChangeAspect="1"/>
          </p:cNvPicPr>
          <p:nvPr/>
        </p:nvPicPr>
        <p:blipFill>
          <a:blip r:embed="rId6" cstate="print"/>
          <a:stretch>
            <a:fillRect/>
          </a:stretch>
        </p:blipFill>
        <p:spPr>
          <a:xfrm>
            <a:off x="7796518" y="5143500"/>
            <a:ext cx="842657" cy="689895"/>
          </a:xfrm>
          <a:prstGeom prst="rect">
            <a:avLst/>
          </a:prstGeom>
        </p:spPr>
      </p:pic>
      <p:pic>
        <p:nvPicPr>
          <p:cNvPr id="98" name="图片 97" descr="图片1.png"/>
          <p:cNvPicPr>
            <a:picLocks noChangeAspect="1"/>
          </p:cNvPicPr>
          <p:nvPr/>
        </p:nvPicPr>
        <p:blipFill>
          <a:blip r:embed="rId7" cstate="print"/>
          <a:stretch>
            <a:fillRect/>
          </a:stretch>
        </p:blipFill>
        <p:spPr>
          <a:xfrm>
            <a:off x="2215711" y="1129337"/>
            <a:ext cx="4731629" cy="1284626"/>
          </a:xfrm>
          <a:prstGeom prst="rect">
            <a:avLst/>
          </a:prstGeom>
        </p:spPr>
      </p:pic>
    </p:spTree>
    <p:extLst>
      <p:ext uri="{BB962C8B-B14F-4D97-AF65-F5344CB8AC3E}">
        <p14:creationId xmlns="" xmlns:p14="http://schemas.microsoft.com/office/powerpoint/2010/main" val="25264010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p:cTn id="7" dur="500" fill="hold"/>
                                        <p:tgtEl>
                                          <p:spTgt spid="62"/>
                                        </p:tgtEl>
                                        <p:attrNameLst>
                                          <p:attrName>ppt_w</p:attrName>
                                        </p:attrNameLst>
                                      </p:cBhvr>
                                      <p:tavLst>
                                        <p:tav tm="0">
                                          <p:val>
                                            <p:fltVal val="0"/>
                                          </p:val>
                                        </p:tav>
                                        <p:tav tm="100000">
                                          <p:val>
                                            <p:strVal val="#ppt_w"/>
                                          </p:val>
                                        </p:tav>
                                      </p:tavLst>
                                    </p:anim>
                                    <p:anim calcmode="lin" valueType="num">
                                      <p:cBhvr>
                                        <p:cTn id="8" dur="500" fill="hold"/>
                                        <p:tgtEl>
                                          <p:spTgt spid="6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9" presetClass="entr" presetSubtype="0" fill="hold" nodeType="afterEffect">
                                  <p:stCondLst>
                                    <p:cond delay="0"/>
                                  </p:stCondLst>
                                  <p:childTnLst>
                                    <p:set>
                                      <p:cBhvr>
                                        <p:cTn id="11" dur="1" fill="hold">
                                          <p:stCondLst>
                                            <p:cond delay="0"/>
                                          </p:stCondLst>
                                        </p:cTn>
                                        <p:tgtEl>
                                          <p:spTgt spid="98"/>
                                        </p:tgtEl>
                                        <p:attrNameLst>
                                          <p:attrName>style.visibility</p:attrName>
                                        </p:attrNameLst>
                                      </p:cBhvr>
                                      <p:to>
                                        <p:strVal val="visible"/>
                                      </p:to>
                                    </p:set>
                                    <p:anim calcmode="lin" valueType="num">
                                      <p:cBhvr>
                                        <p:cTn id="12" dur="1000" fill="hold"/>
                                        <p:tgtEl>
                                          <p:spTgt spid="98"/>
                                        </p:tgtEl>
                                        <p:attrNameLst>
                                          <p:attrName>ppt_x</p:attrName>
                                        </p:attrNameLst>
                                      </p:cBhvr>
                                      <p:tavLst>
                                        <p:tav tm="0">
                                          <p:val>
                                            <p:strVal val="#ppt_x-.2"/>
                                          </p:val>
                                        </p:tav>
                                        <p:tav tm="100000">
                                          <p:val>
                                            <p:strVal val="#ppt_x"/>
                                          </p:val>
                                        </p:tav>
                                      </p:tavLst>
                                    </p:anim>
                                    <p:anim calcmode="lin" valueType="num">
                                      <p:cBhvr>
                                        <p:cTn id="13" dur="1000" fill="hold"/>
                                        <p:tgtEl>
                                          <p:spTgt spid="98"/>
                                        </p:tgtEl>
                                        <p:attrNameLst>
                                          <p:attrName>ppt_y</p:attrName>
                                        </p:attrNameLst>
                                      </p:cBhvr>
                                      <p:tavLst>
                                        <p:tav tm="0">
                                          <p:val>
                                            <p:strVal val="#ppt_y"/>
                                          </p:val>
                                        </p:tav>
                                        <p:tav tm="100000">
                                          <p:val>
                                            <p:strVal val="#ppt_y"/>
                                          </p:val>
                                        </p:tav>
                                      </p:tavLst>
                                    </p:anim>
                                    <p:animEffect transition="in" filter="wipe(right)" prLst="gradientSize: 0.1">
                                      <p:cBhvr>
                                        <p:cTn id="14" dur="1000"/>
                                        <p:tgtEl>
                                          <p:spTgt spid="98"/>
                                        </p:tgtEl>
                                      </p:cBhvr>
                                    </p:animEffect>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96"/>
                                        </p:tgtEl>
                                        <p:attrNameLst>
                                          <p:attrName>style.visibility</p:attrName>
                                        </p:attrNameLst>
                                      </p:cBhvr>
                                      <p:to>
                                        <p:strVal val="visible"/>
                                      </p:to>
                                    </p:set>
                                    <p:animEffect transition="in" filter="fade">
                                      <p:cBhvr>
                                        <p:cTn id="18" dur="1000"/>
                                        <p:tgtEl>
                                          <p:spTgt spid="96"/>
                                        </p:tgtEl>
                                      </p:cBhvr>
                                    </p:animEffect>
                                    <p:anim calcmode="lin" valueType="num">
                                      <p:cBhvr>
                                        <p:cTn id="19" dur="1000" fill="hold"/>
                                        <p:tgtEl>
                                          <p:spTgt spid="96"/>
                                        </p:tgtEl>
                                        <p:attrNameLst>
                                          <p:attrName>ppt_x</p:attrName>
                                        </p:attrNameLst>
                                      </p:cBhvr>
                                      <p:tavLst>
                                        <p:tav tm="0">
                                          <p:val>
                                            <p:strVal val="#ppt_x"/>
                                          </p:val>
                                        </p:tav>
                                        <p:tav tm="100000">
                                          <p:val>
                                            <p:strVal val="#ppt_x"/>
                                          </p:val>
                                        </p:tav>
                                      </p:tavLst>
                                    </p:anim>
                                    <p:anim calcmode="lin" valueType="num">
                                      <p:cBhvr>
                                        <p:cTn id="20" dur="1000" fill="hold"/>
                                        <p:tgtEl>
                                          <p:spTgt spid="96"/>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1000"/>
                                        <p:tgtEl>
                                          <p:spTgt spid="2"/>
                                        </p:tgtEl>
                                      </p:cBhvr>
                                    </p:animEffect>
                                    <p:anim calcmode="lin" valueType="num">
                                      <p:cBhvr>
                                        <p:cTn id="24" dur="1000" fill="hold"/>
                                        <p:tgtEl>
                                          <p:spTgt spid="2"/>
                                        </p:tgtEl>
                                        <p:attrNameLst>
                                          <p:attrName>ppt_x</p:attrName>
                                        </p:attrNameLst>
                                      </p:cBhvr>
                                      <p:tavLst>
                                        <p:tav tm="0">
                                          <p:val>
                                            <p:strVal val="#ppt_x"/>
                                          </p:val>
                                        </p:tav>
                                        <p:tav tm="100000">
                                          <p:val>
                                            <p:strVal val="#ppt_x"/>
                                          </p:val>
                                        </p:tav>
                                      </p:tavLst>
                                    </p:anim>
                                    <p:anim calcmode="lin" valueType="num">
                                      <p:cBhvr>
                                        <p:cTn id="25" dur="1000" fill="hold"/>
                                        <p:tgtEl>
                                          <p:spTgt spid="2"/>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1" presetClass="entr" presetSubtype="0" fill="hold" nodeType="afterEffect">
                                  <p:stCondLst>
                                    <p:cond delay="0"/>
                                  </p:stCondLst>
                                  <p:childTnLst>
                                    <p:set>
                                      <p:cBhvr>
                                        <p:cTn id="28" dur="1" fill="hold">
                                          <p:stCondLst>
                                            <p:cond delay="0"/>
                                          </p:stCondLst>
                                        </p:cTn>
                                        <p:tgtEl>
                                          <p:spTgt spid="54"/>
                                        </p:tgtEl>
                                        <p:attrNameLst>
                                          <p:attrName>style.visibility</p:attrName>
                                        </p:attrNameLst>
                                      </p:cBhvr>
                                      <p:to>
                                        <p:strVal val="visible"/>
                                      </p:to>
                                    </p:set>
                                  </p:childTnLst>
                                </p:cTn>
                              </p:par>
                            </p:childTnLst>
                          </p:cTn>
                        </p:par>
                        <p:par>
                          <p:cTn id="29" fill="hold">
                            <p:stCondLst>
                              <p:cond delay="2500"/>
                            </p:stCondLst>
                            <p:childTnLst>
                              <p:par>
                                <p:cTn id="30" presetID="0" presetClass="path" presetSubtype="0" accel="50000" decel="50000" fill="hold" nodeType="afterEffect">
                                  <p:stCondLst>
                                    <p:cond delay="0"/>
                                  </p:stCondLst>
                                  <p:childTnLst>
                                    <p:animMotion origin="layout" path="M -0.02057 -0.10209 C -0.02722 -0.10602 -0.03307 -0.11204 -0.03932 -0.1169 C -0.04271 -0.11945 -0.04636 -0.12037 -0.04974 -0.12246 C -0.05091 -0.12315 -0.05169 -0.12546 -0.05287 -0.12616 C -0.05417 -0.12709 -0.06354 -0.12963 -0.06432 -0.12986 C -0.07162 -0.13241 -0.07761 -0.13588 -0.08516 -0.13727 C -0.08972 -0.13935 -0.09414 -0.1419 -0.0987 -0.14468 C -0.10222 -0.14676 -0.10391 -0.1456 -0.10703 -0.14838 C -0.11289 -0.15347 -0.11823 -0.15857 -0.12474 -0.16134 C -0.12578 -0.1625 -0.12669 -0.16412 -0.12787 -0.16505 C -0.12891 -0.16597 -0.13008 -0.16597 -0.13099 -0.1669 C -0.1375 -0.17338 -0.14258 -0.18125 -0.14974 -0.18542 C -0.15287 -0.19097 -0.15599 -0.19653 -0.15912 -0.20209 C -0.16081 -0.20509 -0.16341 -0.20533 -0.16537 -0.20764 C -0.16849 -0.21597 -0.17383 -0.22269 -0.17787 -0.22986 C -0.18399 -0.24074 -0.18998 -0.25139 -0.19557 -0.2632 C -0.20365 -0.28033 -0.20729 -0.30556 -0.2112 -0.32616 C -0.21211 -0.33773 -0.2138 -0.34815 -0.21537 -0.35949 C -0.21563 -0.38634 -0.2125 -0.44815 -0.21953 -0.48542 C -0.2224 -0.53079 -0.22149 -0.57037 -0.23307 -0.61134 C -0.23503 -0.61806 -0.23672 -0.62778 -0.23932 -0.63357 C -0.24675 -0.6507 -0.24297 -0.63982 -0.2487 -0.64838 C -0.25248 -0.65394 -0.25638 -0.66227 -0.2612 -0.66505 C -0.27448 -0.67292 -0.28659 -0.67639 -0.30078 -0.67801 C -0.32878 -0.69468 -0.36094 -0.68056 -0.39037 -0.67616 C -0.41211 -0.6632 -0.42669 -0.67824 -0.44349 -0.69468 C -0.44623 -0.69722 -0.44961 -0.69815 -0.45182 -0.70209 C -0.45547 -0.70857 -0.45821 -0.71088 -0.46328 -0.7132 C -0.46732 -0.72037 -0.4724 -0.72153 -0.47682 -0.72801 C -0.48099 -0.73426 -0.48451 -0.73704 -0.48932 -0.74283 C -0.49141 -0.74537 -0.4944 -0.74445 -0.49662 -0.74653 C -0.50313 -0.75301 -0.50612 -0.75625 -0.51328 -0.75949 C -0.51862 -0.76574 -0.52578 -0.76783 -0.53203 -0.7706 C -0.54219 -0.78264 -0.57383 -0.77778 -0.57787 -0.77801 C -0.58867 -0.78449 -0.57656 -0.77801 -0.60391 -0.77801 C -0.65287 -0.77801 -0.70182 -0.77917 -0.75078 -0.77986 C -0.76094 -0.78588 -0.76992 -0.79722 -0.77995 -0.80394 C -0.78334 -0.80625 -0.78568 -0.81134 -0.78932 -0.81134 " pathEditMode="relative" ptsTypes="fffffffffffffffffffffffffffffffffffffA">
                                      <p:cBhvr>
                                        <p:cTn id="31" dur="2000" fill="hold"/>
                                        <p:tgtEl>
                                          <p:spTgt spid="97"/>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1" y="0"/>
            <a:ext cx="3552137" cy="81855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2" cstate="print"/>
          <a:stretch>
            <a:fillRect/>
          </a:stretch>
        </p:blipFill>
        <p:spPr>
          <a:xfrm>
            <a:off x="496878" y="986058"/>
            <a:ext cx="1270541" cy="541778"/>
          </a:xfrm>
          <a:prstGeom prst="rect">
            <a:avLst/>
          </a:prstGeom>
        </p:spPr>
      </p:pic>
      <p:pic>
        <p:nvPicPr>
          <p:cNvPr id="21" name="图片 20" descr="book3.png"/>
          <p:cNvPicPr>
            <a:picLocks noChangeAspect="1"/>
          </p:cNvPicPr>
          <p:nvPr/>
        </p:nvPicPr>
        <p:blipFill>
          <a:blip r:embed="rId3" cstate="print"/>
          <a:stretch>
            <a:fillRect/>
          </a:stretch>
        </p:blipFill>
        <p:spPr>
          <a:xfrm>
            <a:off x="7968343" y="3990228"/>
            <a:ext cx="971550" cy="971550"/>
          </a:xfrm>
          <a:prstGeom prst="rect">
            <a:avLst/>
          </a:prstGeom>
        </p:spPr>
      </p:pic>
      <p:sp>
        <p:nvSpPr>
          <p:cNvPr id="9" name="矩形 8"/>
          <p:cNvSpPr/>
          <p:nvPr/>
        </p:nvSpPr>
        <p:spPr>
          <a:xfrm>
            <a:off x="307017" y="348923"/>
            <a:ext cx="3357329"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伯努利的发现</a:t>
            </a:r>
          </a:p>
        </p:txBody>
      </p:sp>
      <p:sp>
        <p:nvSpPr>
          <p:cNvPr id="11" name="矩形 10"/>
          <p:cNvSpPr/>
          <p:nvPr/>
        </p:nvSpPr>
        <p:spPr>
          <a:xfrm>
            <a:off x="1391522" y="2153930"/>
            <a:ext cx="5867116" cy="1454244"/>
          </a:xfrm>
          <a:prstGeom prst="rect">
            <a:avLst/>
          </a:prstGeom>
        </p:spPr>
        <p:txBody>
          <a:bodyPr wrap="square" lIns="68580" tIns="34290" rIns="68580" bIns="34290">
            <a:spAutoFit/>
          </a:bodyPr>
          <a:lstStyle/>
          <a:p>
            <a:pPr algn="just">
              <a:lnSpc>
                <a:spcPct val="150000"/>
              </a:lnSpc>
            </a:pPr>
            <a:r>
              <a:rPr lang="zh-CN" altLang="en-US" sz="2000" dirty="0" smtClean="0">
                <a:latin typeface="微软雅黑" pitchFamily="34" charset="-122"/>
                <a:ea typeface="微软雅黑" pitchFamily="34" charset="-122"/>
              </a:rPr>
              <a:t>对于流速和流体压强的问题</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一定要明确被研究的物体的两个面的流体流速</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用流速来分析流体压强</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用压强来分析压力</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通过压力差来分析物体受到的作用</a:t>
            </a:r>
            <a:r>
              <a:rPr lang="en-US" altLang="zh-CN" sz="2000" dirty="0" smtClean="0">
                <a:latin typeface="微软雅黑" pitchFamily="34" charset="-122"/>
                <a:ea typeface="微软雅黑" pitchFamily="3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slide(fromBottom)">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TextBox 61"/>
          <p:cNvSpPr txBox="1"/>
          <p:nvPr/>
        </p:nvSpPr>
        <p:spPr>
          <a:xfrm>
            <a:off x="1216058" y="515090"/>
            <a:ext cx="6815580" cy="900246"/>
          </a:xfrm>
          <a:prstGeom prst="rect">
            <a:avLst/>
          </a:prstGeom>
          <a:noFill/>
        </p:spPr>
        <p:txBody>
          <a:bodyPr wrap="square" lIns="68580" tIns="34290" rIns="68580" bIns="34290" rtlCol="0">
            <a:spAutoFit/>
          </a:bodyPr>
          <a:lstStyle>
            <a:defPPr>
              <a:defRPr lang="zh-CN"/>
            </a:defPPr>
            <a:lvl1pPr>
              <a:defRPr sz="19900" b="1">
                <a:solidFill>
                  <a:srgbClr val="5FCACB"/>
                </a:solidFill>
              </a:defRPr>
            </a:lvl1pPr>
          </a:lstStyle>
          <a:p>
            <a:r>
              <a:rPr lang="zh-CN" altLang="en-US" sz="5400" dirty="0" smtClean="0">
                <a:solidFill>
                  <a:schemeClr val="accent1"/>
                </a:solidFill>
                <a:latin typeface="隶书" pitchFamily="49" charset="-122"/>
                <a:ea typeface="隶书" pitchFamily="49" charset="-122"/>
              </a:rPr>
              <a:t>第十章 流体的力现象</a:t>
            </a:r>
            <a:endParaRPr lang="zh-CN" altLang="en-US" sz="5400" dirty="0">
              <a:solidFill>
                <a:schemeClr val="accent1"/>
              </a:solidFill>
              <a:latin typeface="隶书" pitchFamily="49" charset="-122"/>
              <a:ea typeface="隶书" pitchFamily="49" charset="-122"/>
            </a:endParaRPr>
          </a:p>
        </p:txBody>
      </p:sp>
      <p:sp>
        <p:nvSpPr>
          <p:cNvPr id="64" name="文本框 78"/>
          <p:cNvSpPr txBox="1"/>
          <p:nvPr/>
        </p:nvSpPr>
        <p:spPr>
          <a:xfrm>
            <a:off x="2870799" y="1873889"/>
            <a:ext cx="3362139" cy="577081"/>
          </a:xfrm>
          <a:prstGeom prst="rect">
            <a:avLst/>
          </a:prstGeom>
          <a:noFill/>
        </p:spPr>
        <p:txBody>
          <a:bodyPr wrap="none" lIns="68580" tIns="34290" rIns="68580" bIns="34290"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3300" dirty="0" smtClean="0">
                <a:solidFill>
                  <a:schemeClr val="accent1"/>
                </a:solidFill>
              </a:rPr>
              <a:t>第</a:t>
            </a:r>
            <a:r>
              <a:rPr lang="en-US" altLang="zh-CN" sz="3300" dirty="0" smtClean="0">
                <a:solidFill>
                  <a:schemeClr val="accent1"/>
                </a:solidFill>
              </a:rPr>
              <a:t>2</a:t>
            </a:r>
            <a:r>
              <a:rPr lang="zh-CN" altLang="en-US" sz="3300" dirty="0" smtClean="0">
                <a:solidFill>
                  <a:schemeClr val="accent1"/>
                </a:solidFill>
              </a:rPr>
              <a:t>节　认识浮力</a:t>
            </a:r>
          </a:p>
        </p:txBody>
      </p:sp>
      <p:pic>
        <p:nvPicPr>
          <p:cNvPr id="25" name="Picture 12" descr="clouds1.png"/>
          <p:cNvPicPr>
            <a:picLocks noChangeAspect="1"/>
          </p:cNvPicPr>
          <p:nvPr/>
        </p:nvPicPr>
        <p:blipFill>
          <a:blip r:embed="rId3" cstate="print"/>
          <a:stretch>
            <a:fillRect/>
          </a:stretch>
        </p:blipFill>
        <p:spPr>
          <a:xfrm>
            <a:off x="1821839" y="3102759"/>
            <a:ext cx="4771653" cy="827958"/>
          </a:xfrm>
          <a:prstGeom prst="rect">
            <a:avLst/>
          </a:prstGeom>
        </p:spPr>
      </p:pic>
      <p:pic>
        <p:nvPicPr>
          <p:cNvPr id="26" name="Picture 10" descr="field1.png"/>
          <p:cNvPicPr>
            <a:picLocks noChangeAspect="1"/>
          </p:cNvPicPr>
          <p:nvPr/>
        </p:nvPicPr>
        <p:blipFill>
          <a:blip r:embed="rId4" cstate="print"/>
          <a:stretch>
            <a:fillRect/>
          </a:stretch>
        </p:blipFill>
        <p:spPr>
          <a:xfrm>
            <a:off x="88457" y="3838045"/>
            <a:ext cx="8916747" cy="1354442"/>
          </a:xfrm>
          <a:prstGeom prst="rect">
            <a:avLst/>
          </a:prstGeom>
        </p:spPr>
      </p:pic>
      <p:pic>
        <p:nvPicPr>
          <p:cNvPr id="27" name="Picture 11" descr="server.png"/>
          <p:cNvPicPr>
            <a:picLocks noChangeAspect="1"/>
          </p:cNvPicPr>
          <p:nvPr/>
        </p:nvPicPr>
        <p:blipFill>
          <a:blip r:embed="rId5" cstate="print"/>
          <a:stretch>
            <a:fillRect/>
          </a:stretch>
        </p:blipFill>
        <p:spPr>
          <a:xfrm>
            <a:off x="2759528" y="3294761"/>
            <a:ext cx="3559629" cy="1954878"/>
          </a:xfrm>
          <a:prstGeom prst="rect">
            <a:avLst/>
          </a:prstGeom>
        </p:spPr>
      </p:pic>
    </p:spTree>
    <p:extLst>
      <p:ext uri="{BB962C8B-B14F-4D97-AF65-F5344CB8AC3E}">
        <p14:creationId xmlns="" xmlns:p14="http://schemas.microsoft.com/office/powerpoint/2010/main" val="4000769042"/>
      </p:ext>
    </p:extLst>
  </p:cSld>
  <p:clrMapOvr>
    <a:masterClrMapping/>
  </p:clrMapOvr>
  <mc:AlternateContent xmlns:mc="http://schemas.openxmlformats.org/markup-compatibility/2006">
    <mc:Choice xmlns="" xmlns:p14="http://schemas.microsoft.com/office/powerpoint/2010/main" Requires="p14">
      <p:transition spd="slow" p14:dur="1200">
        <p14:prism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ppt_x"/>
                                          </p:val>
                                        </p:tav>
                                        <p:tav tm="100000">
                                          <p:val>
                                            <p:strVal val="#ppt_x"/>
                                          </p:val>
                                        </p:tav>
                                      </p:tavLst>
                                    </p:anim>
                                    <p:anim calcmode="lin" valueType="num">
                                      <p:cBhvr additive="base">
                                        <p:cTn id="16" dur="500" fill="hold"/>
                                        <p:tgtEl>
                                          <p:spTgt spid="26"/>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9" presetClass="entr" presetSubtype="0" fill="hold" grpId="0" nodeType="afterEffect">
                                  <p:stCondLst>
                                    <p:cond delay="0"/>
                                  </p:stCondLst>
                                  <p:iterate type="lt">
                                    <p:tmPct val="0"/>
                                  </p:iterate>
                                  <p:childTnLst>
                                    <p:set>
                                      <p:cBhvr>
                                        <p:cTn id="19" dur="1" fill="hold">
                                          <p:stCondLst>
                                            <p:cond delay="0"/>
                                          </p:stCondLst>
                                        </p:cTn>
                                        <p:tgtEl>
                                          <p:spTgt spid="62"/>
                                        </p:tgtEl>
                                        <p:attrNameLst>
                                          <p:attrName>style.visibility</p:attrName>
                                        </p:attrNameLst>
                                      </p:cBhvr>
                                      <p:to>
                                        <p:strVal val="visible"/>
                                      </p:to>
                                    </p:set>
                                    <p:anim calcmode="lin" valueType="num">
                                      <p:cBhvr>
                                        <p:cTn id="20" dur="1000" fill="hold"/>
                                        <p:tgtEl>
                                          <p:spTgt spid="62"/>
                                        </p:tgtEl>
                                        <p:attrNameLst>
                                          <p:attrName>ppt_x</p:attrName>
                                        </p:attrNameLst>
                                      </p:cBhvr>
                                      <p:tavLst>
                                        <p:tav tm="0">
                                          <p:val>
                                            <p:strVal val="#ppt_x-.2"/>
                                          </p:val>
                                        </p:tav>
                                        <p:tav tm="100000">
                                          <p:val>
                                            <p:strVal val="#ppt_x"/>
                                          </p:val>
                                        </p:tav>
                                      </p:tavLst>
                                    </p:anim>
                                    <p:anim calcmode="lin" valueType="num">
                                      <p:cBhvr>
                                        <p:cTn id="21" dur="1000" fill="hold"/>
                                        <p:tgtEl>
                                          <p:spTgt spid="62"/>
                                        </p:tgtEl>
                                        <p:attrNameLst>
                                          <p:attrName>ppt_y</p:attrName>
                                        </p:attrNameLst>
                                      </p:cBhvr>
                                      <p:tavLst>
                                        <p:tav tm="0">
                                          <p:val>
                                            <p:strVal val="#ppt_y"/>
                                          </p:val>
                                        </p:tav>
                                        <p:tav tm="100000">
                                          <p:val>
                                            <p:strVal val="#ppt_y"/>
                                          </p:val>
                                        </p:tav>
                                      </p:tavLst>
                                    </p:anim>
                                    <p:animEffect transition="in" filter="wipe(right)" prLst="gradientSize: 0.1">
                                      <p:cBhvr>
                                        <p:cTn id="22" dur="1000"/>
                                        <p:tgtEl>
                                          <p:spTgt spid="62"/>
                                        </p:tgtEl>
                                      </p:cBhvr>
                                    </p:animEffect>
                                  </p:childTnLst>
                                </p:cTn>
                              </p:par>
                              <p:par>
                                <p:cTn id="23" presetID="29" presetClass="entr" presetSubtype="0" fill="hold" grpId="0" nodeType="withEffect">
                                  <p:stCondLst>
                                    <p:cond delay="0"/>
                                  </p:stCondLst>
                                  <p:iterate type="lt">
                                    <p:tmPct val="0"/>
                                  </p:iterate>
                                  <p:childTnLst>
                                    <p:set>
                                      <p:cBhvr>
                                        <p:cTn id="24" dur="1" fill="hold">
                                          <p:stCondLst>
                                            <p:cond delay="0"/>
                                          </p:stCondLst>
                                        </p:cTn>
                                        <p:tgtEl>
                                          <p:spTgt spid="64"/>
                                        </p:tgtEl>
                                        <p:attrNameLst>
                                          <p:attrName>style.visibility</p:attrName>
                                        </p:attrNameLst>
                                      </p:cBhvr>
                                      <p:to>
                                        <p:strVal val="visible"/>
                                      </p:to>
                                    </p:set>
                                    <p:anim calcmode="lin" valueType="num">
                                      <p:cBhvr>
                                        <p:cTn id="25" dur="1000" fill="hold"/>
                                        <p:tgtEl>
                                          <p:spTgt spid="64"/>
                                        </p:tgtEl>
                                        <p:attrNameLst>
                                          <p:attrName>ppt_x</p:attrName>
                                        </p:attrNameLst>
                                      </p:cBhvr>
                                      <p:tavLst>
                                        <p:tav tm="0">
                                          <p:val>
                                            <p:strVal val="#ppt_x-.2"/>
                                          </p:val>
                                        </p:tav>
                                        <p:tav tm="100000">
                                          <p:val>
                                            <p:strVal val="#ppt_x"/>
                                          </p:val>
                                        </p:tav>
                                      </p:tavLst>
                                    </p:anim>
                                    <p:anim calcmode="lin" valueType="num">
                                      <p:cBhvr>
                                        <p:cTn id="26" dur="1000" fill="hold"/>
                                        <p:tgtEl>
                                          <p:spTgt spid="64"/>
                                        </p:tgtEl>
                                        <p:attrNameLst>
                                          <p:attrName>ppt_y</p:attrName>
                                        </p:attrNameLst>
                                      </p:cBhvr>
                                      <p:tavLst>
                                        <p:tav tm="0">
                                          <p:val>
                                            <p:strVal val="#ppt_y"/>
                                          </p:val>
                                        </p:tav>
                                        <p:tav tm="100000">
                                          <p:val>
                                            <p:strVal val="#ppt_y"/>
                                          </p:val>
                                        </p:tav>
                                      </p:tavLst>
                                    </p:anim>
                                    <p:animEffect transition="in" filter="wipe(right)" prLst="gradientSize: 0.1">
                                      <p:cBhvr>
                                        <p:cTn id="27" dur="10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2" y="0"/>
            <a:ext cx="3193918" cy="81855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2" cstate="print"/>
          <a:stretch>
            <a:fillRect/>
          </a:stretch>
        </p:blipFill>
        <p:spPr>
          <a:xfrm>
            <a:off x="547515" y="897228"/>
            <a:ext cx="1206972" cy="512049"/>
          </a:xfrm>
          <a:prstGeom prst="rect">
            <a:avLst/>
          </a:prstGeom>
        </p:spPr>
      </p:pic>
      <p:pic>
        <p:nvPicPr>
          <p:cNvPr id="21" name="图片 20" descr="book3.png"/>
          <p:cNvPicPr>
            <a:picLocks noChangeAspect="1"/>
          </p:cNvPicPr>
          <p:nvPr/>
        </p:nvPicPr>
        <p:blipFill>
          <a:blip r:embed="rId3" cstate="print"/>
          <a:stretch>
            <a:fillRect/>
          </a:stretch>
        </p:blipFill>
        <p:spPr>
          <a:xfrm>
            <a:off x="7968343" y="3990228"/>
            <a:ext cx="971550" cy="971550"/>
          </a:xfrm>
          <a:prstGeom prst="rect">
            <a:avLst/>
          </a:prstGeom>
        </p:spPr>
      </p:pic>
      <p:sp>
        <p:nvSpPr>
          <p:cNvPr id="9" name="矩形 8"/>
          <p:cNvSpPr/>
          <p:nvPr/>
        </p:nvSpPr>
        <p:spPr>
          <a:xfrm>
            <a:off x="307017" y="348923"/>
            <a:ext cx="3011081"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什么是浮力</a:t>
            </a:r>
          </a:p>
        </p:txBody>
      </p:sp>
      <p:sp>
        <p:nvSpPr>
          <p:cNvPr id="11" name="矩形 10"/>
          <p:cNvSpPr/>
          <p:nvPr/>
        </p:nvSpPr>
        <p:spPr>
          <a:xfrm>
            <a:off x="1185109" y="3988350"/>
            <a:ext cx="7336722" cy="476541"/>
          </a:xfrm>
          <a:prstGeom prst="rect">
            <a:avLst/>
          </a:prstGeom>
        </p:spPr>
        <p:txBody>
          <a:bodyPr wrap="square" lIns="68580" tIns="34290" rIns="68580" bIns="34290">
            <a:spAutoFit/>
          </a:bodyPr>
          <a:lstStyle/>
          <a:p>
            <a:pPr algn="just">
              <a:lnSpc>
                <a:spcPct val="150000"/>
              </a:lnSpc>
            </a:pPr>
            <a:r>
              <a:rPr lang="zh-CN" altLang="en-US" sz="2000" dirty="0" smtClean="0">
                <a:latin typeface="微软雅黑" pitchFamily="34" charset="-122"/>
                <a:ea typeface="微软雅黑" pitchFamily="34" charset="-122"/>
              </a:rPr>
              <a:t>“白毛浮绿水</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红掌拨清波”</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鹅在水中受到向上的浮力</a:t>
            </a:r>
            <a:r>
              <a:rPr lang="en-US" altLang="zh-CN" sz="2000" dirty="0" smtClean="0">
                <a:latin typeface="微软雅黑" pitchFamily="34" charset="-122"/>
                <a:ea typeface="微软雅黑" pitchFamily="34" charset="-122"/>
              </a:rPr>
              <a:t>.</a:t>
            </a:r>
          </a:p>
        </p:txBody>
      </p:sp>
      <p:pic>
        <p:nvPicPr>
          <p:cNvPr id="10" name="cc568.jpg" descr="id:2147512184;FounderCES"/>
          <p:cNvPicPr/>
          <p:nvPr/>
        </p:nvPicPr>
        <p:blipFill>
          <a:blip r:embed="rId4" cstate="print"/>
          <a:stretch>
            <a:fillRect/>
          </a:stretch>
        </p:blipFill>
        <p:spPr>
          <a:xfrm>
            <a:off x="2919465" y="1804384"/>
            <a:ext cx="2764901" cy="186264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par>
                                <p:cTn id="18" presetID="12" presetClass="entr" presetSubtype="4" fill="hold"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slide(fromBottom)">
                                      <p:cBhvr>
                                        <p:cTn id="20" dur="500"/>
                                        <p:tgtEl>
                                          <p:spTgt spid="10"/>
                                        </p:tgtEl>
                                      </p:cBhvr>
                                    </p:animEffect>
                                  </p:childTnLst>
                                </p:cTn>
                              </p:par>
                            </p:childTnLst>
                          </p:cTn>
                        </p:par>
                        <p:par>
                          <p:cTn id="21" fill="hold">
                            <p:stCondLst>
                              <p:cond delay="500"/>
                            </p:stCondLst>
                            <p:childTnLst>
                              <p:par>
                                <p:cTn id="22" presetID="12" presetClass="entr" presetSubtype="4"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slide(fromBottom)">
                                      <p:cBhvr>
                                        <p:cTn id="2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1" y="0"/>
            <a:ext cx="3222198" cy="81855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2" cstate="print"/>
          <a:stretch>
            <a:fillRect/>
          </a:stretch>
        </p:blipFill>
        <p:spPr>
          <a:xfrm>
            <a:off x="497106" y="1114083"/>
            <a:ext cx="1251231" cy="530825"/>
          </a:xfrm>
          <a:prstGeom prst="rect">
            <a:avLst/>
          </a:prstGeom>
        </p:spPr>
      </p:pic>
      <p:pic>
        <p:nvPicPr>
          <p:cNvPr id="21" name="图片 20" descr="book3.png"/>
          <p:cNvPicPr>
            <a:picLocks noChangeAspect="1"/>
          </p:cNvPicPr>
          <p:nvPr/>
        </p:nvPicPr>
        <p:blipFill>
          <a:blip r:embed="rId3" cstate="print"/>
          <a:srcRect l="10980" t="7891" r="17050" b="13779"/>
          <a:stretch>
            <a:fillRect/>
          </a:stretch>
        </p:blipFill>
        <p:spPr>
          <a:xfrm>
            <a:off x="7968343" y="3947300"/>
            <a:ext cx="971550" cy="1057407"/>
          </a:xfrm>
          <a:prstGeom prst="rect">
            <a:avLst/>
          </a:prstGeom>
        </p:spPr>
      </p:pic>
      <p:sp>
        <p:nvSpPr>
          <p:cNvPr id="9" name="矩形 8"/>
          <p:cNvSpPr/>
          <p:nvPr/>
        </p:nvSpPr>
        <p:spPr>
          <a:xfrm>
            <a:off x="307017" y="348923"/>
            <a:ext cx="3011081"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什么是浮力</a:t>
            </a:r>
          </a:p>
        </p:txBody>
      </p:sp>
      <p:sp>
        <p:nvSpPr>
          <p:cNvPr id="23" name="矩形 22"/>
          <p:cNvSpPr/>
          <p:nvPr/>
        </p:nvSpPr>
        <p:spPr>
          <a:xfrm>
            <a:off x="1555422" y="2257525"/>
            <a:ext cx="5514681" cy="992579"/>
          </a:xfrm>
          <a:prstGeom prst="rect">
            <a:avLst/>
          </a:prstGeom>
        </p:spPr>
        <p:txBody>
          <a:bodyPr wrap="square" lIns="68580" tIns="34290" rIns="68580" bIns="34290">
            <a:spAutoFit/>
          </a:bodyPr>
          <a:lstStyle/>
          <a:p>
            <a:pPr algn="just">
              <a:lnSpc>
                <a:spcPct val="150000"/>
              </a:lnSpc>
            </a:pPr>
            <a:r>
              <a:rPr lang="zh-CN" altLang="en-US" sz="2000" dirty="0" smtClean="0">
                <a:latin typeface="微软雅黑" pitchFamily="34" charset="-122"/>
                <a:ea typeface="微软雅黑" pitchFamily="34" charset="-122"/>
              </a:rPr>
              <a:t>无论液体如何放置</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浸入液体中的物体的形状如何</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物体是否运动等</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浮力的方向总是竖直向上的</a:t>
            </a:r>
            <a:r>
              <a:rPr lang="en-US" altLang="zh-CN" sz="2000" dirty="0" smtClean="0">
                <a:latin typeface="微软雅黑" pitchFamily="34" charset="-122"/>
                <a:ea typeface="微软雅黑" pitchFamily="3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slide(fromBottom)">
                                      <p:cBhvr>
                                        <p:cTn id="2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2" cstate="print"/>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3" cstate="print"/>
          <a:srcRect t="65517"/>
          <a:stretch>
            <a:fillRect/>
          </a:stretch>
        </p:blipFill>
        <p:spPr>
          <a:xfrm>
            <a:off x="3967844" y="4653643"/>
            <a:ext cx="1894113" cy="489857"/>
          </a:xfrm>
          <a:prstGeom prst="rect">
            <a:avLst/>
          </a:prstGeom>
        </p:spPr>
      </p:pic>
      <p:pic>
        <p:nvPicPr>
          <p:cNvPr id="16" name="图片 15" descr="图片5.png"/>
          <p:cNvPicPr>
            <a:picLocks noChangeAspect="1"/>
          </p:cNvPicPr>
          <p:nvPr/>
        </p:nvPicPr>
        <p:blipFill>
          <a:blip r:embed="rId4" cstate="print"/>
          <a:stretch>
            <a:fillRect/>
          </a:stretch>
        </p:blipFill>
        <p:spPr>
          <a:xfrm>
            <a:off x="474992" y="911844"/>
            <a:ext cx="1182505" cy="501669"/>
          </a:xfrm>
          <a:prstGeom prst="rect">
            <a:avLst/>
          </a:prstGeom>
        </p:spPr>
      </p:pic>
      <p:grpSp>
        <p:nvGrpSpPr>
          <p:cNvPr id="19" name="组合 18"/>
          <p:cNvGrpSpPr/>
          <p:nvPr/>
        </p:nvGrpSpPr>
        <p:grpSpPr>
          <a:xfrm>
            <a:off x="253093" y="0"/>
            <a:ext cx="3725017" cy="81855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3703578"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浮力产生的原因</a:t>
            </a:r>
          </a:p>
        </p:txBody>
      </p:sp>
      <p:sp>
        <p:nvSpPr>
          <p:cNvPr id="12" name="矩形 11"/>
          <p:cNvSpPr/>
          <p:nvPr/>
        </p:nvSpPr>
        <p:spPr>
          <a:xfrm>
            <a:off x="1800518" y="3754868"/>
            <a:ext cx="5222452" cy="530915"/>
          </a:xfrm>
          <a:prstGeom prst="rect">
            <a:avLst/>
          </a:prstGeom>
        </p:spPr>
        <p:txBody>
          <a:bodyPr wrap="square" lIns="68580" tIns="34290" rIns="68580" bIns="34290">
            <a:spAutoFit/>
          </a:bodyPr>
          <a:lstStyle/>
          <a:p>
            <a:pPr>
              <a:lnSpc>
                <a:spcPct val="150000"/>
              </a:lnSpc>
            </a:pPr>
            <a:r>
              <a:rPr lang="zh-CN" altLang="en-US" sz="2000" dirty="0" smtClean="0">
                <a:latin typeface="微软雅黑" pitchFamily="34" charset="-122"/>
                <a:ea typeface="微软雅黑" pitchFamily="34" charset="-122"/>
              </a:rPr>
              <a:t>放飞的氢气球受到空气的浮力作用飞向高空</a:t>
            </a:r>
            <a:r>
              <a:rPr lang="en-US" altLang="zh-CN" sz="2000" dirty="0" smtClean="0">
                <a:latin typeface="微软雅黑" pitchFamily="34" charset="-122"/>
                <a:ea typeface="微软雅黑" pitchFamily="34" charset="-122"/>
              </a:rPr>
              <a:t>.</a:t>
            </a:r>
          </a:p>
        </p:txBody>
      </p:sp>
      <p:pic>
        <p:nvPicPr>
          <p:cNvPr id="11" name="cc569.jpg" descr="id:2147512235;FounderCES"/>
          <p:cNvPicPr/>
          <p:nvPr/>
        </p:nvPicPr>
        <p:blipFill>
          <a:blip r:embed="rId5" cstate="print"/>
          <a:stretch>
            <a:fillRect/>
          </a:stretch>
        </p:blipFill>
        <p:spPr>
          <a:xfrm>
            <a:off x="2796918" y="1687062"/>
            <a:ext cx="3089364" cy="173486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slide(fromTop)">
                                      <p:cBhvr>
                                        <p:cTn id="7" dur="500"/>
                                        <p:tgtEl>
                                          <p:spTgt spid="19"/>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par>
                                <p:cTn id="30" presetID="12" presetClass="entr" presetSubtype="4" fill="hold"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slide(fromBottom)">
                                      <p:cBhvr>
                                        <p:cTn id="32" dur="500"/>
                                        <p:tgtEl>
                                          <p:spTgt spid="11"/>
                                        </p:tgtEl>
                                      </p:cBhvr>
                                    </p:animEffect>
                                  </p:childTnLst>
                                </p:cTn>
                              </p:par>
                            </p:childTnLst>
                          </p:cTn>
                        </p:par>
                        <p:par>
                          <p:cTn id="33" fill="hold">
                            <p:stCondLst>
                              <p:cond delay="1500"/>
                            </p:stCondLst>
                            <p:childTnLst>
                              <p:par>
                                <p:cTn id="34" presetID="12" presetClass="entr" presetSubtype="4"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slide(fromBottom)">
                                      <p:cBhvr>
                                        <p:cTn id="3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2" cstate="print"/>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3" cstate="print"/>
          <a:srcRect t="65517"/>
          <a:stretch>
            <a:fillRect/>
          </a:stretch>
        </p:blipFill>
        <p:spPr>
          <a:xfrm>
            <a:off x="3967844" y="4653643"/>
            <a:ext cx="1894113" cy="489857"/>
          </a:xfrm>
          <a:prstGeom prst="rect">
            <a:avLst/>
          </a:prstGeom>
        </p:spPr>
      </p:pic>
      <p:pic>
        <p:nvPicPr>
          <p:cNvPr id="16" name="图片 15" descr="图片5.png"/>
          <p:cNvPicPr>
            <a:picLocks noChangeAspect="1"/>
          </p:cNvPicPr>
          <p:nvPr/>
        </p:nvPicPr>
        <p:blipFill>
          <a:blip r:embed="rId4" cstate="print"/>
          <a:stretch>
            <a:fillRect/>
          </a:stretch>
        </p:blipFill>
        <p:spPr>
          <a:xfrm>
            <a:off x="460404" y="1107431"/>
            <a:ext cx="1173975" cy="506421"/>
          </a:xfrm>
          <a:prstGeom prst="rect">
            <a:avLst/>
          </a:prstGeom>
        </p:spPr>
      </p:pic>
      <p:grpSp>
        <p:nvGrpSpPr>
          <p:cNvPr id="2" name="组合 18"/>
          <p:cNvGrpSpPr/>
          <p:nvPr/>
        </p:nvGrpSpPr>
        <p:grpSpPr>
          <a:xfrm>
            <a:off x="253094" y="0"/>
            <a:ext cx="3734444" cy="81855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3703578"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浮力产生的原因</a:t>
            </a:r>
          </a:p>
        </p:txBody>
      </p:sp>
      <p:sp>
        <p:nvSpPr>
          <p:cNvPr id="14" name="矩形 13"/>
          <p:cNvSpPr/>
          <p:nvPr/>
        </p:nvSpPr>
        <p:spPr>
          <a:xfrm>
            <a:off x="3553905" y="1998806"/>
            <a:ext cx="2403835" cy="1915909"/>
          </a:xfrm>
          <a:prstGeom prst="rect">
            <a:avLst/>
          </a:prstGeom>
        </p:spPr>
        <p:txBody>
          <a:bodyPr wrap="square" lIns="68580" tIns="34290" rIns="68580" bIns="34290">
            <a:spAutoFit/>
          </a:bodyPr>
          <a:lstStyle/>
          <a:p>
            <a:pPr>
              <a:lnSpc>
                <a:spcPct val="150000"/>
              </a:lnSpc>
            </a:pPr>
            <a:r>
              <a:rPr lang="zh-CN" altLang="en-US" sz="2000" dirty="0" smtClean="0">
                <a:latin typeface="微软雅黑" pitchFamily="34" charset="-122"/>
                <a:ea typeface="微软雅黑" pitchFamily="34" charset="-122"/>
              </a:rPr>
              <a:t>物体浸在气液中</a:t>
            </a:r>
            <a:r>
              <a:rPr lang="en-US" altLang="zh-CN" sz="2000" dirty="0" smtClean="0">
                <a:latin typeface="微软雅黑" pitchFamily="34" charset="-122"/>
                <a:ea typeface="微软雅黑" pitchFamily="34" charset="-122"/>
              </a:rPr>
              <a:t>,</a:t>
            </a:r>
          </a:p>
          <a:p>
            <a:pPr>
              <a:lnSpc>
                <a:spcPct val="150000"/>
              </a:lnSpc>
            </a:pPr>
            <a:r>
              <a:rPr lang="zh-CN" altLang="en-US" sz="2000" dirty="0" smtClean="0">
                <a:latin typeface="微软雅黑" pitchFamily="34" charset="-122"/>
                <a:ea typeface="微软雅黑" pitchFamily="34" charset="-122"/>
              </a:rPr>
              <a:t>压力之差浮力生</a:t>
            </a:r>
            <a:r>
              <a:rPr lang="en-US" altLang="zh-CN" sz="2000" dirty="0" smtClean="0">
                <a:latin typeface="微软雅黑" pitchFamily="34" charset="-122"/>
                <a:ea typeface="微软雅黑" pitchFamily="34" charset="-122"/>
              </a:rPr>
              <a:t>,</a:t>
            </a:r>
          </a:p>
          <a:p>
            <a:pPr>
              <a:lnSpc>
                <a:spcPct val="150000"/>
              </a:lnSpc>
            </a:pPr>
            <a:r>
              <a:rPr lang="zh-CN" altLang="en-US" sz="2000" dirty="0" smtClean="0">
                <a:latin typeface="微软雅黑" pitchFamily="34" charset="-122"/>
                <a:ea typeface="微软雅黑" pitchFamily="34" charset="-122"/>
              </a:rPr>
              <a:t>重力方向竖直下</a:t>
            </a:r>
            <a:r>
              <a:rPr lang="en-US" altLang="zh-CN" sz="2000" dirty="0" smtClean="0">
                <a:latin typeface="微软雅黑" pitchFamily="34" charset="-122"/>
                <a:ea typeface="微软雅黑" pitchFamily="34" charset="-122"/>
              </a:rPr>
              <a:t>,</a:t>
            </a:r>
          </a:p>
          <a:p>
            <a:pPr>
              <a:lnSpc>
                <a:spcPct val="150000"/>
              </a:lnSpc>
            </a:pPr>
            <a:r>
              <a:rPr lang="zh-CN" altLang="en-US" sz="2000" dirty="0" smtClean="0">
                <a:latin typeface="微软雅黑" pitchFamily="34" charset="-122"/>
                <a:ea typeface="微软雅黑" pitchFamily="34" charset="-122"/>
              </a:rPr>
              <a:t>浮力逆向往上升</a:t>
            </a:r>
            <a:r>
              <a:rPr lang="en-US" altLang="zh-CN" sz="2000" dirty="0" smtClean="0">
                <a:latin typeface="微软雅黑" pitchFamily="34" charset="-122"/>
                <a:ea typeface="微软雅黑" pitchFamily="3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5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2" cstate="print"/>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3" cstate="print"/>
          <a:srcRect t="65517"/>
          <a:stretch>
            <a:fillRect/>
          </a:stretch>
        </p:blipFill>
        <p:spPr>
          <a:xfrm>
            <a:off x="3967844" y="4653643"/>
            <a:ext cx="1894113" cy="489857"/>
          </a:xfrm>
          <a:prstGeom prst="rect">
            <a:avLst/>
          </a:prstGeom>
        </p:spPr>
      </p:pic>
      <p:pic>
        <p:nvPicPr>
          <p:cNvPr id="16" name="图片 15" descr="图片5.png"/>
          <p:cNvPicPr>
            <a:picLocks noChangeAspect="1"/>
          </p:cNvPicPr>
          <p:nvPr/>
        </p:nvPicPr>
        <p:blipFill>
          <a:blip r:embed="rId4" cstate="print"/>
          <a:stretch>
            <a:fillRect/>
          </a:stretch>
        </p:blipFill>
        <p:spPr>
          <a:xfrm>
            <a:off x="471120" y="1108523"/>
            <a:ext cx="1152543" cy="504238"/>
          </a:xfrm>
          <a:prstGeom prst="rect">
            <a:avLst/>
          </a:prstGeom>
        </p:spPr>
      </p:pic>
      <p:grpSp>
        <p:nvGrpSpPr>
          <p:cNvPr id="2" name="组合 18"/>
          <p:cNvGrpSpPr/>
          <p:nvPr/>
        </p:nvGrpSpPr>
        <p:grpSpPr>
          <a:xfrm>
            <a:off x="253093" y="0"/>
            <a:ext cx="3743872" cy="81855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3703578"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浮力产生的原因</a:t>
            </a:r>
          </a:p>
        </p:txBody>
      </p:sp>
      <p:sp>
        <p:nvSpPr>
          <p:cNvPr id="14" name="矩形 13"/>
          <p:cNvSpPr/>
          <p:nvPr/>
        </p:nvSpPr>
        <p:spPr>
          <a:xfrm>
            <a:off x="1300901" y="1602880"/>
            <a:ext cx="6193408" cy="2839239"/>
          </a:xfrm>
          <a:prstGeom prst="rect">
            <a:avLst/>
          </a:prstGeom>
        </p:spPr>
        <p:txBody>
          <a:bodyPr wrap="square" lIns="68580" tIns="34290" rIns="68580" bIns="34290">
            <a:spAutoFit/>
          </a:bodyPr>
          <a:lstStyle/>
          <a:p>
            <a:pPr>
              <a:lnSpc>
                <a:spcPct val="150000"/>
              </a:lnSpc>
            </a:pPr>
            <a:r>
              <a:rPr lang="zh-CN" altLang="zh-CN" sz="2000" dirty="0" smtClean="0">
                <a:latin typeface="微软雅黑" pitchFamily="34" charset="-122"/>
                <a:ea typeface="微软雅黑" pitchFamily="34" charset="-122"/>
              </a:rPr>
              <a:t>当物体部分浸入液体</a:t>
            </a:r>
            <a:r>
              <a:rPr lang="en-US" altLang="zh-CN" sz="2000"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漂浮</a:t>
            </a:r>
            <a:r>
              <a:rPr lang="en-US" altLang="zh-CN" sz="2000"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时</a:t>
            </a:r>
            <a:r>
              <a:rPr lang="en-US" altLang="zh-CN" sz="2000"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物体的上表面不受液体的作用</a:t>
            </a:r>
            <a:r>
              <a:rPr lang="en-US" altLang="zh-CN" sz="2000"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则</a:t>
            </a:r>
            <a:r>
              <a:rPr lang="en-US" altLang="zh-CN" sz="2000" i="1" dirty="0" smtClean="0">
                <a:latin typeface="Times New Roman" pitchFamily="18" charset="0"/>
                <a:ea typeface="微软雅黑" pitchFamily="34" charset="-122"/>
                <a:cs typeface="Times New Roman" pitchFamily="18" charset="0"/>
              </a:rPr>
              <a:t>F</a:t>
            </a:r>
            <a:r>
              <a:rPr lang="zh-CN" altLang="zh-CN" sz="2000" baseline="-25000" dirty="0" smtClean="0">
                <a:latin typeface="微软雅黑" pitchFamily="34" charset="-122"/>
                <a:ea typeface="微软雅黑" pitchFamily="34" charset="-122"/>
              </a:rPr>
              <a:t>浮</a:t>
            </a:r>
            <a:r>
              <a:rPr lang="en-US" altLang="zh-CN" sz="2000" dirty="0" smtClean="0">
                <a:latin typeface="微软雅黑" pitchFamily="34" charset="-122"/>
                <a:ea typeface="微软雅黑" pitchFamily="34" charset="-122"/>
              </a:rPr>
              <a:t>=</a:t>
            </a:r>
            <a:r>
              <a:rPr lang="en-US" altLang="zh-CN" sz="2000" i="1" dirty="0" smtClean="0">
                <a:latin typeface="Times New Roman" pitchFamily="18" charset="0"/>
                <a:ea typeface="微软雅黑" pitchFamily="34" charset="-122"/>
                <a:cs typeface="Times New Roman" pitchFamily="18" charset="0"/>
              </a:rPr>
              <a:t>F</a:t>
            </a:r>
            <a:r>
              <a:rPr lang="zh-CN" altLang="zh-CN" sz="2000" baseline="-25000" dirty="0" smtClean="0">
                <a:latin typeface="微软雅黑" pitchFamily="34" charset="-122"/>
                <a:ea typeface="微软雅黑" pitchFamily="34" charset="-122"/>
              </a:rPr>
              <a:t>向上</a:t>
            </a:r>
            <a:r>
              <a:rPr lang="en-US" altLang="zh-CN" sz="2000" i="1" dirty="0" smtClean="0">
                <a:latin typeface="微软雅黑" pitchFamily="34" charset="-122"/>
                <a:ea typeface="微软雅黑" pitchFamily="34" charset="-122"/>
              </a:rPr>
              <a:t>.</a:t>
            </a:r>
            <a:endParaRPr lang="zh-CN" altLang="zh-CN" sz="2000" dirty="0" smtClean="0">
              <a:latin typeface="微软雅黑" pitchFamily="34" charset="-122"/>
              <a:ea typeface="微软雅黑" pitchFamily="34" charset="-122"/>
            </a:endParaRPr>
          </a:p>
          <a:p>
            <a:pPr>
              <a:lnSpc>
                <a:spcPct val="150000"/>
              </a:lnSpc>
            </a:pPr>
            <a:r>
              <a:rPr lang="zh-CN" altLang="zh-CN" sz="2000" dirty="0" smtClean="0">
                <a:latin typeface="微软雅黑" pitchFamily="34" charset="-122"/>
                <a:ea typeface="微软雅黑" pitchFamily="34" charset="-122"/>
              </a:rPr>
              <a:t>当物体浸没在液体中</a:t>
            </a:r>
            <a:r>
              <a:rPr lang="en-US" altLang="zh-CN" sz="2000"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并且物体的下表面与容器底部紧密接触时</a:t>
            </a:r>
            <a:r>
              <a:rPr lang="en-US" altLang="zh-CN" sz="2000"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物体的下表面不受液体的作用</a:t>
            </a:r>
            <a:r>
              <a:rPr lang="en-US" altLang="zh-CN" sz="2000"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即</a:t>
            </a:r>
            <a:r>
              <a:rPr lang="en-US" altLang="zh-CN" sz="2000" i="1" dirty="0" smtClean="0">
                <a:latin typeface="Times New Roman" pitchFamily="18" charset="0"/>
                <a:ea typeface="微软雅黑" pitchFamily="34" charset="-122"/>
                <a:cs typeface="Times New Roman" pitchFamily="18" charset="0"/>
              </a:rPr>
              <a:t>F</a:t>
            </a:r>
            <a:r>
              <a:rPr lang="zh-CN" altLang="zh-CN" sz="2000" baseline="-25000" dirty="0" smtClean="0">
                <a:latin typeface="微软雅黑" pitchFamily="34" charset="-122"/>
                <a:ea typeface="微软雅黑" pitchFamily="34" charset="-122"/>
              </a:rPr>
              <a:t>向上</a:t>
            </a:r>
            <a:r>
              <a:rPr lang="zh-CN" altLang="zh-CN" sz="2000" dirty="0" smtClean="0">
                <a:latin typeface="微软雅黑" pitchFamily="34" charset="-122"/>
                <a:ea typeface="微软雅黑" pitchFamily="34" charset="-122"/>
              </a:rPr>
              <a:t>为</a:t>
            </a:r>
            <a:r>
              <a:rPr lang="en-US" altLang="zh-CN" sz="2000" dirty="0" smtClean="0">
                <a:latin typeface="微软雅黑" pitchFamily="34" charset="-122"/>
                <a:ea typeface="微软雅黑" pitchFamily="34" charset="-122"/>
              </a:rPr>
              <a:t>0,</a:t>
            </a:r>
            <a:r>
              <a:rPr lang="zh-CN" altLang="zh-CN" sz="2000" dirty="0" smtClean="0">
                <a:latin typeface="微软雅黑" pitchFamily="34" charset="-122"/>
                <a:ea typeface="微软雅黑" pitchFamily="34" charset="-122"/>
              </a:rPr>
              <a:t>此时物体不受浮力的作用</a:t>
            </a:r>
            <a:r>
              <a:rPr lang="en-US" altLang="zh-CN" sz="2000" i="1"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如</a:t>
            </a:r>
            <a:r>
              <a:rPr lang="en-US" altLang="zh-CN" sz="2000"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水中的桥墩、陷在淤泥中的物体等都不受浮力的作用</a:t>
            </a:r>
            <a:r>
              <a:rPr lang="en-US" altLang="zh-CN" sz="2000" i="1" dirty="0" smtClean="0">
                <a:latin typeface="微软雅黑" pitchFamily="34" charset="-122"/>
                <a:ea typeface="微软雅黑" pitchFamily="34" charset="-122"/>
              </a:rPr>
              <a:t>.</a:t>
            </a:r>
            <a:endParaRPr lang="zh-CN" altLang="zh-CN" sz="2000" dirty="0">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5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2" y="0"/>
            <a:ext cx="2826272" cy="81855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2" cstate="print"/>
          <a:stretch>
            <a:fillRect/>
          </a:stretch>
        </p:blipFill>
        <p:spPr>
          <a:xfrm>
            <a:off x="519234" y="1115470"/>
            <a:ext cx="1206972" cy="528051"/>
          </a:xfrm>
          <a:prstGeom prst="rect">
            <a:avLst/>
          </a:prstGeom>
        </p:spPr>
      </p:pic>
      <p:pic>
        <p:nvPicPr>
          <p:cNvPr id="21" name="图片 20" descr="book3.png"/>
          <p:cNvPicPr>
            <a:picLocks noChangeAspect="1"/>
          </p:cNvPicPr>
          <p:nvPr/>
        </p:nvPicPr>
        <p:blipFill>
          <a:blip r:embed="rId3" cstate="print"/>
          <a:stretch>
            <a:fillRect/>
          </a:stretch>
        </p:blipFill>
        <p:spPr>
          <a:xfrm>
            <a:off x="7968343" y="3990228"/>
            <a:ext cx="971550" cy="971550"/>
          </a:xfrm>
          <a:prstGeom prst="rect">
            <a:avLst/>
          </a:prstGeom>
        </p:spPr>
      </p:pic>
      <p:sp>
        <p:nvSpPr>
          <p:cNvPr id="9" name="矩形 8"/>
          <p:cNvSpPr/>
          <p:nvPr/>
        </p:nvSpPr>
        <p:spPr>
          <a:xfrm>
            <a:off x="307017" y="348923"/>
            <a:ext cx="2664832"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测量浮力</a:t>
            </a:r>
          </a:p>
        </p:txBody>
      </p:sp>
      <p:sp>
        <p:nvSpPr>
          <p:cNvPr id="11" name="矩形 10"/>
          <p:cNvSpPr/>
          <p:nvPr/>
        </p:nvSpPr>
        <p:spPr>
          <a:xfrm>
            <a:off x="2733772" y="1859762"/>
            <a:ext cx="3676455" cy="1915909"/>
          </a:xfrm>
          <a:prstGeom prst="rect">
            <a:avLst/>
          </a:prstGeom>
        </p:spPr>
        <p:txBody>
          <a:bodyPr wrap="square" lIns="68580" tIns="34290" rIns="68580" bIns="34290">
            <a:spAutoFit/>
          </a:bodyPr>
          <a:lstStyle/>
          <a:p>
            <a:pPr>
              <a:lnSpc>
                <a:spcPct val="150000"/>
              </a:lnSpc>
            </a:pPr>
            <a:r>
              <a:rPr lang="zh-CN" altLang="zh-CN" sz="2000" dirty="0" smtClean="0">
                <a:latin typeface="微软雅黑" pitchFamily="34" charset="-122"/>
                <a:ea typeface="微软雅黑" pitchFamily="34" charset="-122"/>
              </a:rPr>
              <a:t>称重法测浮力的步骤</a:t>
            </a:r>
            <a:r>
              <a:rPr lang="en-US" altLang="zh-CN" sz="2000" dirty="0" smtClean="0">
                <a:latin typeface="微软雅黑" pitchFamily="34" charset="-122"/>
                <a:ea typeface="微软雅黑" pitchFamily="34" charset="-122"/>
              </a:rPr>
              <a:t>:</a:t>
            </a:r>
            <a:endParaRPr lang="zh-CN" altLang="zh-CN" sz="2000" dirty="0" smtClean="0">
              <a:latin typeface="微软雅黑" pitchFamily="34" charset="-122"/>
              <a:ea typeface="微软雅黑" pitchFamily="34" charset="-122"/>
            </a:endParaRPr>
          </a:p>
          <a:p>
            <a:pPr>
              <a:lnSpc>
                <a:spcPct val="150000"/>
              </a:lnSpc>
            </a:pPr>
            <a:r>
              <a:rPr lang="en-US" altLang="zh-CN" sz="2000" dirty="0" smtClean="0">
                <a:latin typeface="微软雅黑" pitchFamily="34" charset="-122"/>
                <a:ea typeface="微软雅黑" pitchFamily="34" charset="-122"/>
              </a:rPr>
              <a:t>1</a:t>
            </a:r>
            <a:r>
              <a:rPr lang="en-US" altLang="zh-CN" sz="2000" i="1"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先测出石块的重力</a:t>
            </a:r>
            <a:r>
              <a:rPr lang="en-US" altLang="zh-CN" sz="2000" i="1" dirty="0" smtClean="0">
                <a:latin typeface="Times New Roman" pitchFamily="18" charset="0"/>
                <a:ea typeface="微软雅黑" pitchFamily="34" charset="-122"/>
                <a:cs typeface="Times New Roman" pitchFamily="18" charset="0"/>
              </a:rPr>
              <a:t>G</a:t>
            </a:r>
            <a:r>
              <a:rPr lang="en-US" altLang="zh-CN" sz="2000" i="1" dirty="0" smtClean="0">
                <a:latin typeface="微软雅黑" pitchFamily="34" charset="-122"/>
                <a:ea typeface="微软雅黑" pitchFamily="34" charset="-122"/>
              </a:rPr>
              <a:t>.</a:t>
            </a:r>
            <a:endParaRPr lang="zh-CN" altLang="zh-CN" sz="2000" dirty="0" smtClean="0">
              <a:latin typeface="微软雅黑" pitchFamily="34" charset="-122"/>
              <a:ea typeface="微软雅黑" pitchFamily="34" charset="-122"/>
            </a:endParaRPr>
          </a:p>
          <a:p>
            <a:pPr>
              <a:lnSpc>
                <a:spcPct val="150000"/>
              </a:lnSpc>
            </a:pPr>
            <a:r>
              <a:rPr lang="en-US" altLang="zh-CN" sz="2000" dirty="0" smtClean="0">
                <a:latin typeface="微软雅黑" pitchFamily="34" charset="-122"/>
                <a:ea typeface="微软雅黑" pitchFamily="34" charset="-122"/>
              </a:rPr>
              <a:t>2</a:t>
            </a:r>
            <a:r>
              <a:rPr lang="en-US" altLang="zh-CN" sz="2000" i="1"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再测出石块在水中的拉力</a:t>
            </a:r>
            <a:r>
              <a:rPr lang="en-US" altLang="zh-CN" sz="2000" i="1" dirty="0" smtClean="0">
                <a:latin typeface="微软雅黑" pitchFamily="34" charset="-122"/>
                <a:ea typeface="微软雅黑" pitchFamily="34" charset="-122"/>
              </a:rPr>
              <a:t>F.</a:t>
            </a:r>
            <a:endParaRPr lang="zh-CN" altLang="zh-CN" sz="2000" dirty="0" smtClean="0">
              <a:latin typeface="微软雅黑" pitchFamily="34" charset="-122"/>
              <a:ea typeface="微软雅黑" pitchFamily="34" charset="-122"/>
            </a:endParaRPr>
          </a:p>
          <a:p>
            <a:pPr>
              <a:lnSpc>
                <a:spcPct val="150000"/>
              </a:lnSpc>
            </a:pPr>
            <a:r>
              <a:rPr lang="en-US" altLang="zh-CN" sz="2000" dirty="0" smtClean="0">
                <a:latin typeface="微软雅黑" pitchFamily="34" charset="-122"/>
                <a:ea typeface="微软雅黑" pitchFamily="34" charset="-122"/>
              </a:rPr>
              <a:t>3</a:t>
            </a:r>
            <a:r>
              <a:rPr lang="en-US" altLang="zh-CN" sz="2000" i="1" dirty="0" smtClean="0">
                <a:latin typeface="微软雅黑" pitchFamily="34" charset="-122"/>
                <a:ea typeface="微软雅黑" pitchFamily="34" charset="-122"/>
              </a:rPr>
              <a:t>.</a:t>
            </a:r>
            <a:r>
              <a:rPr lang="en-US" altLang="zh-CN" sz="2000" i="1" dirty="0" smtClean="0">
                <a:latin typeface="Times New Roman" pitchFamily="18" charset="0"/>
                <a:ea typeface="微软雅黑" pitchFamily="34" charset="-122"/>
                <a:cs typeface="Times New Roman" pitchFamily="18" charset="0"/>
              </a:rPr>
              <a:t>F</a:t>
            </a:r>
            <a:r>
              <a:rPr lang="zh-CN" altLang="zh-CN" sz="2000" baseline="-25000" dirty="0" smtClean="0">
                <a:latin typeface="微软雅黑" pitchFamily="34" charset="-122"/>
                <a:ea typeface="微软雅黑" pitchFamily="34" charset="-122"/>
              </a:rPr>
              <a:t>浮</a:t>
            </a:r>
            <a:r>
              <a:rPr lang="en-US" altLang="zh-CN" sz="2000" dirty="0" smtClean="0">
                <a:latin typeface="微软雅黑" pitchFamily="34" charset="-122"/>
                <a:ea typeface="微软雅黑" pitchFamily="34" charset="-122"/>
              </a:rPr>
              <a:t>=</a:t>
            </a:r>
            <a:r>
              <a:rPr lang="en-US" altLang="zh-CN" sz="2000" i="1" dirty="0" smtClean="0">
                <a:latin typeface="Times New Roman" pitchFamily="18" charset="0"/>
                <a:ea typeface="微软雅黑" pitchFamily="34" charset="-122"/>
                <a:cs typeface="Times New Roman" pitchFamily="18" charset="0"/>
              </a:rPr>
              <a:t>G</a:t>
            </a:r>
            <a:r>
              <a:rPr lang="en-US" altLang="zh-CN" sz="2000" dirty="0" smtClean="0">
                <a:latin typeface="微软雅黑" pitchFamily="34" charset="-122"/>
                <a:ea typeface="微软雅黑" pitchFamily="34" charset="-122"/>
              </a:rPr>
              <a:t>-</a:t>
            </a:r>
            <a:r>
              <a:rPr lang="en-US" altLang="zh-CN" sz="2000" i="1" dirty="0" smtClean="0">
                <a:latin typeface="Times New Roman" pitchFamily="18" charset="0"/>
                <a:ea typeface="微软雅黑" pitchFamily="34" charset="-122"/>
                <a:cs typeface="Times New Roman" pitchFamily="18" charset="0"/>
              </a:rPr>
              <a:t>F.</a:t>
            </a:r>
            <a:endParaRPr lang="zh-CN" altLang="zh-CN" sz="2000" i="1" dirty="0" smtClean="0">
              <a:latin typeface="Times New Roman" pitchFamily="18" charset="0"/>
              <a:ea typeface="微软雅黑" pitchFamily="34" charset="-122"/>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slide(fromBottom)">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3" y="0"/>
            <a:ext cx="2920539" cy="81855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2" cstate="print"/>
          <a:stretch>
            <a:fillRect/>
          </a:stretch>
        </p:blipFill>
        <p:spPr>
          <a:xfrm>
            <a:off x="503545" y="1022547"/>
            <a:ext cx="1238350" cy="525360"/>
          </a:xfrm>
          <a:prstGeom prst="rect">
            <a:avLst/>
          </a:prstGeom>
        </p:spPr>
      </p:pic>
      <p:pic>
        <p:nvPicPr>
          <p:cNvPr id="21" name="图片 20" descr="book3.png"/>
          <p:cNvPicPr>
            <a:picLocks noChangeAspect="1"/>
          </p:cNvPicPr>
          <p:nvPr/>
        </p:nvPicPr>
        <p:blipFill>
          <a:blip r:embed="rId3" cstate="print"/>
          <a:stretch>
            <a:fillRect/>
          </a:stretch>
        </p:blipFill>
        <p:spPr>
          <a:xfrm>
            <a:off x="7968343" y="3990228"/>
            <a:ext cx="971550" cy="971550"/>
          </a:xfrm>
          <a:prstGeom prst="rect">
            <a:avLst/>
          </a:prstGeom>
        </p:spPr>
      </p:pic>
      <p:sp>
        <p:nvSpPr>
          <p:cNvPr id="9" name="矩形 8"/>
          <p:cNvSpPr/>
          <p:nvPr/>
        </p:nvSpPr>
        <p:spPr>
          <a:xfrm>
            <a:off x="307017" y="348923"/>
            <a:ext cx="2664832"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测量浮力</a:t>
            </a:r>
          </a:p>
        </p:txBody>
      </p:sp>
      <p:sp>
        <p:nvSpPr>
          <p:cNvPr id="11" name="矩形 10"/>
          <p:cNvSpPr/>
          <p:nvPr/>
        </p:nvSpPr>
        <p:spPr>
          <a:xfrm>
            <a:off x="1159497" y="1633517"/>
            <a:ext cx="6485641" cy="2784865"/>
          </a:xfrm>
          <a:prstGeom prst="rect">
            <a:avLst/>
          </a:prstGeom>
        </p:spPr>
        <p:txBody>
          <a:bodyPr wrap="square" lIns="68580" tIns="34290" rIns="68580" bIns="34290">
            <a:spAutoFit/>
          </a:bodyPr>
          <a:lstStyle/>
          <a:p>
            <a:pPr>
              <a:lnSpc>
                <a:spcPct val="150000"/>
              </a:lnSpc>
            </a:pPr>
            <a:r>
              <a:rPr lang="zh-CN" altLang="en-US" sz="2000" dirty="0" smtClean="0">
                <a:latin typeface="微软雅黑" pitchFamily="34" charset="-122"/>
                <a:ea typeface="微软雅黑" pitchFamily="34" charset="-122"/>
              </a:rPr>
              <a:t>称重法测浮力时</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不能让物体与容器底或侧壁接触</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让物体与容器底或侧壁接触时</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会产生向上的弹力或静摩擦力</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这样会使向上的拉力减小</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因为浮力</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重力</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向上的拉力</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所以这样测出来的浮力会比实际的浮力大</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实际的浮力一直存在</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且大小不变</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只是根据称重法计算出的浮力比实际值变大了</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不正确了</a:t>
            </a:r>
            <a:r>
              <a:rPr lang="en-US" altLang="zh-CN" sz="2000" dirty="0" smtClean="0">
                <a:latin typeface="微软雅黑" pitchFamily="34" charset="-122"/>
                <a:ea typeface="微软雅黑" pitchFamily="3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slide(fromBottom)">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TextBox 61"/>
          <p:cNvSpPr txBox="1"/>
          <p:nvPr/>
        </p:nvSpPr>
        <p:spPr>
          <a:xfrm>
            <a:off x="1216058" y="515090"/>
            <a:ext cx="6815580" cy="900246"/>
          </a:xfrm>
          <a:prstGeom prst="rect">
            <a:avLst/>
          </a:prstGeom>
          <a:noFill/>
        </p:spPr>
        <p:txBody>
          <a:bodyPr wrap="square" lIns="68580" tIns="34290" rIns="68580" bIns="34290" rtlCol="0">
            <a:spAutoFit/>
          </a:bodyPr>
          <a:lstStyle>
            <a:defPPr>
              <a:defRPr lang="zh-CN"/>
            </a:defPPr>
            <a:lvl1pPr>
              <a:defRPr sz="19900" b="1">
                <a:solidFill>
                  <a:srgbClr val="5FCACB"/>
                </a:solidFill>
              </a:defRPr>
            </a:lvl1pPr>
          </a:lstStyle>
          <a:p>
            <a:r>
              <a:rPr lang="zh-CN" altLang="en-US" sz="5400" dirty="0" smtClean="0">
                <a:solidFill>
                  <a:schemeClr val="accent1"/>
                </a:solidFill>
                <a:latin typeface="隶书" pitchFamily="49" charset="-122"/>
                <a:ea typeface="隶书" pitchFamily="49" charset="-122"/>
              </a:rPr>
              <a:t>第十章 流体的力现象</a:t>
            </a:r>
            <a:endParaRPr lang="zh-CN" altLang="en-US" sz="5400" dirty="0">
              <a:solidFill>
                <a:schemeClr val="accent1"/>
              </a:solidFill>
              <a:latin typeface="隶书" pitchFamily="49" charset="-122"/>
              <a:ea typeface="隶书" pitchFamily="49" charset="-122"/>
            </a:endParaRPr>
          </a:p>
        </p:txBody>
      </p:sp>
      <p:sp>
        <p:nvSpPr>
          <p:cNvPr id="64" name="文本框 78"/>
          <p:cNvSpPr txBox="1"/>
          <p:nvPr/>
        </p:nvSpPr>
        <p:spPr>
          <a:xfrm>
            <a:off x="1758436" y="1864462"/>
            <a:ext cx="5598327" cy="577081"/>
          </a:xfrm>
          <a:prstGeom prst="rect">
            <a:avLst/>
          </a:prstGeom>
          <a:noFill/>
        </p:spPr>
        <p:txBody>
          <a:bodyPr wrap="none" lIns="68580" tIns="34290" rIns="68580" bIns="34290"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3300" dirty="0" smtClean="0">
                <a:solidFill>
                  <a:schemeClr val="accent1"/>
                </a:solidFill>
              </a:rPr>
              <a:t>第</a:t>
            </a:r>
            <a:r>
              <a:rPr lang="en-US" altLang="zh-CN" sz="3300" dirty="0" smtClean="0">
                <a:solidFill>
                  <a:schemeClr val="accent1"/>
                </a:solidFill>
              </a:rPr>
              <a:t>3</a:t>
            </a:r>
            <a:r>
              <a:rPr lang="zh-CN" altLang="en-US" sz="3300" dirty="0" smtClean="0">
                <a:solidFill>
                  <a:schemeClr val="accent1"/>
                </a:solidFill>
              </a:rPr>
              <a:t>节　科学探究</a:t>
            </a:r>
            <a:r>
              <a:rPr lang="en-US" altLang="zh-CN" sz="3300" dirty="0" smtClean="0">
                <a:solidFill>
                  <a:schemeClr val="accent1"/>
                </a:solidFill>
              </a:rPr>
              <a:t>:</a:t>
            </a:r>
            <a:r>
              <a:rPr lang="zh-CN" altLang="en-US" sz="3300" dirty="0" smtClean="0">
                <a:solidFill>
                  <a:schemeClr val="accent1"/>
                </a:solidFill>
              </a:rPr>
              <a:t>浮力的大小</a:t>
            </a:r>
          </a:p>
        </p:txBody>
      </p:sp>
      <p:pic>
        <p:nvPicPr>
          <p:cNvPr id="25" name="Picture 12" descr="clouds1.png"/>
          <p:cNvPicPr>
            <a:picLocks noChangeAspect="1"/>
          </p:cNvPicPr>
          <p:nvPr/>
        </p:nvPicPr>
        <p:blipFill>
          <a:blip r:embed="rId3" cstate="print"/>
          <a:stretch>
            <a:fillRect/>
          </a:stretch>
        </p:blipFill>
        <p:spPr>
          <a:xfrm>
            <a:off x="1821839" y="3102759"/>
            <a:ext cx="4771653" cy="827958"/>
          </a:xfrm>
          <a:prstGeom prst="rect">
            <a:avLst/>
          </a:prstGeom>
        </p:spPr>
      </p:pic>
      <p:pic>
        <p:nvPicPr>
          <p:cNvPr id="26" name="Picture 10" descr="field1.png"/>
          <p:cNvPicPr>
            <a:picLocks noChangeAspect="1"/>
          </p:cNvPicPr>
          <p:nvPr/>
        </p:nvPicPr>
        <p:blipFill>
          <a:blip r:embed="rId4" cstate="print"/>
          <a:stretch>
            <a:fillRect/>
          </a:stretch>
        </p:blipFill>
        <p:spPr>
          <a:xfrm>
            <a:off x="88457" y="3838045"/>
            <a:ext cx="8916747" cy="1354442"/>
          </a:xfrm>
          <a:prstGeom prst="rect">
            <a:avLst/>
          </a:prstGeom>
        </p:spPr>
      </p:pic>
      <p:pic>
        <p:nvPicPr>
          <p:cNvPr id="27" name="Picture 11" descr="server.png"/>
          <p:cNvPicPr>
            <a:picLocks noChangeAspect="1"/>
          </p:cNvPicPr>
          <p:nvPr/>
        </p:nvPicPr>
        <p:blipFill>
          <a:blip r:embed="rId5" cstate="print"/>
          <a:stretch>
            <a:fillRect/>
          </a:stretch>
        </p:blipFill>
        <p:spPr>
          <a:xfrm>
            <a:off x="2759528" y="3294761"/>
            <a:ext cx="3559629" cy="1954878"/>
          </a:xfrm>
          <a:prstGeom prst="rect">
            <a:avLst/>
          </a:prstGeom>
        </p:spPr>
      </p:pic>
    </p:spTree>
    <p:extLst>
      <p:ext uri="{BB962C8B-B14F-4D97-AF65-F5344CB8AC3E}">
        <p14:creationId xmlns="" xmlns:p14="http://schemas.microsoft.com/office/powerpoint/2010/main" val="4000769042"/>
      </p:ext>
    </p:extLst>
  </p:cSld>
  <p:clrMapOvr>
    <a:masterClrMapping/>
  </p:clrMapOvr>
  <mc:AlternateContent xmlns:mc="http://schemas.openxmlformats.org/markup-compatibility/2006">
    <mc:Choice xmlns="" xmlns:p14="http://schemas.microsoft.com/office/powerpoint/2010/main" Requires="p14">
      <p:transition spd="slow" p14:dur="1200">
        <p14:prism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ppt_x"/>
                                          </p:val>
                                        </p:tav>
                                        <p:tav tm="100000">
                                          <p:val>
                                            <p:strVal val="#ppt_x"/>
                                          </p:val>
                                        </p:tav>
                                      </p:tavLst>
                                    </p:anim>
                                    <p:anim calcmode="lin" valueType="num">
                                      <p:cBhvr additive="base">
                                        <p:cTn id="16" dur="500" fill="hold"/>
                                        <p:tgtEl>
                                          <p:spTgt spid="26"/>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9" presetClass="entr" presetSubtype="0" fill="hold" grpId="0" nodeType="afterEffect">
                                  <p:stCondLst>
                                    <p:cond delay="0"/>
                                  </p:stCondLst>
                                  <p:iterate type="lt">
                                    <p:tmPct val="0"/>
                                  </p:iterate>
                                  <p:childTnLst>
                                    <p:set>
                                      <p:cBhvr>
                                        <p:cTn id="19" dur="1" fill="hold">
                                          <p:stCondLst>
                                            <p:cond delay="0"/>
                                          </p:stCondLst>
                                        </p:cTn>
                                        <p:tgtEl>
                                          <p:spTgt spid="62"/>
                                        </p:tgtEl>
                                        <p:attrNameLst>
                                          <p:attrName>style.visibility</p:attrName>
                                        </p:attrNameLst>
                                      </p:cBhvr>
                                      <p:to>
                                        <p:strVal val="visible"/>
                                      </p:to>
                                    </p:set>
                                    <p:anim calcmode="lin" valueType="num">
                                      <p:cBhvr>
                                        <p:cTn id="20" dur="1000" fill="hold"/>
                                        <p:tgtEl>
                                          <p:spTgt spid="62"/>
                                        </p:tgtEl>
                                        <p:attrNameLst>
                                          <p:attrName>ppt_x</p:attrName>
                                        </p:attrNameLst>
                                      </p:cBhvr>
                                      <p:tavLst>
                                        <p:tav tm="0">
                                          <p:val>
                                            <p:strVal val="#ppt_x-.2"/>
                                          </p:val>
                                        </p:tav>
                                        <p:tav tm="100000">
                                          <p:val>
                                            <p:strVal val="#ppt_x"/>
                                          </p:val>
                                        </p:tav>
                                      </p:tavLst>
                                    </p:anim>
                                    <p:anim calcmode="lin" valueType="num">
                                      <p:cBhvr>
                                        <p:cTn id="21" dur="1000" fill="hold"/>
                                        <p:tgtEl>
                                          <p:spTgt spid="62"/>
                                        </p:tgtEl>
                                        <p:attrNameLst>
                                          <p:attrName>ppt_y</p:attrName>
                                        </p:attrNameLst>
                                      </p:cBhvr>
                                      <p:tavLst>
                                        <p:tav tm="0">
                                          <p:val>
                                            <p:strVal val="#ppt_y"/>
                                          </p:val>
                                        </p:tav>
                                        <p:tav tm="100000">
                                          <p:val>
                                            <p:strVal val="#ppt_y"/>
                                          </p:val>
                                        </p:tav>
                                      </p:tavLst>
                                    </p:anim>
                                    <p:animEffect transition="in" filter="wipe(right)" prLst="gradientSize: 0.1">
                                      <p:cBhvr>
                                        <p:cTn id="22" dur="1000"/>
                                        <p:tgtEl>
                                          <p:spTgt spid="62"/>
                                        </p:tgtEl>
                                      </p:cBhvr>
                                    </p:animEffect>
                                  </p:childTnLst>
                                </p:cTn>
                              </p:par>
                              <p:par>
                                <p:cTn id="23" presetID="29" presetClass="entr" presetSubtype="0" fill="hold" grpId="0" nodeType="withEffect">
                                  <p:stCondLst>
                                    <p:cond delay="0"/>
                                  </p:stCondLst>
                                  <p:iterate type="lt">
                                    <p:tmPct val="0"/>
                                  </p:iterate>
                                  <p:childTnLst>
                                    <p:set>
                                      <p:cBhvr>
                                        <p:cTn id="24" dur="1" fill="hold">
                                          <p:stCondLst>
                                            <p:cond delay="0"/>
                                          </p:stCondLst>
                                        </p:cTn>
                                        <p:tgtEl>
                                          <p:spTgt spid="64"/>
                                        </p:tgtEl>
                                        <p:attrNameLst>
                                          <p:attrName>style.visibility</p:attrName>
                                        </p:attrNameLst>
                                      </p:cBhvr>
                                      <p:to>
                                        <p:strVal val="visible"/>
                                      </p:to>
                                    </p:set>
                                    <p:anim calcmode="lin" valueType="num">
                                      <p:cBhvr>
                                        <p:cTn id="25" dur="1000" fill="hold"/>
                                        <p:tgtEl>
                                          <p:spTgt spid="64"/>
                                        </p:tgtEl>
                                        <p:attrNameLst>
                                          <p:attrName>ppt_x</p:attrName>
                                        </p:attrNameLst>
                                      </p:cBhvr>
                                      <p:tavLst>
                                        <p:tav tm="0">
                                          <p:val>
                                            <p:strVal val="#ppt_x-.2"/>
                                          </p:val>
                                        </p:tav>
                                        <p:tav tm="100000">
                                          <p:val>
                                            <p:strVal val="#ppt_x"/>
                                          </p:val>
                                        </p:tav>
                                      </p:tavLst>
                                    </p:anim>
                                    <p:anim calcmode="lin" valueType="num">
                                      <p:cBhvr>
                                        <p:cTn id="26" dur="1000" fill="hold"/>
                                        <p:tgtEl>
                                          <p:spTgt spid="64"/>
                                        </p:tgtEl>
                                        <p:attrNameLst>
                                          <p:attrName>ppt_y</p:attrName>
                                        </p:attrNameLst>
                                      </p:cBhvr>
                                      <p:tavLst>
                                        <p:tav tm="0">
                                          <p:val>
                                            <p:strVal val="#ppt_y"/>
                                          </p:val>
                                        </p:tav>
                                        <p:tav tm="100000">
                                          <p:val>
                                            <p:strVal val="#ppt_y"/>
                                          </p:val>
                                        </p:tav>
                                      </p:tavLst>
                                    </p:anim>
                                    <p:animEffect transition="in" filter="wipe(right)" prLst="gradientSize: 0.1">
                                      <p:cBhvr>
                                        <p:cTn id="27" dur="10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TextBox 61"/>
          <p:cNvSpPr txBox="1"/>
          <p:nvPr/>
        </p:nvSpPr>
        <p:spPr>
          <a:xfrm>
            <a:off x="1216058" y="515090"/>
            <a:ext cx="6815580" cy="900246"/>
          </a:xfrm>
          <a:prstGeom prst="rect">
            <a:avLst/>
          </a:prstGeom>
          <a:noFill/>
        </p:spPr>
        <p:txBody>
          <a:bodyPr wrap="square" lIns="68580" tIns="34290" rIns="68580" bIns="34290" rtlCol="0">
            <a:spAutoFit/>
          </a:bodyPr>
          <a:lstStyle>
            <a:defPPr>
              <a:defRPr lang="zh-CN"/>
            </a:defPPr>
            <a:lvl1pPr>
              <a:defRPr sz="19900" b="1">
                <a:solidFill>
                  <a:srgbClr val="5FCACB"/>
                </a:solidFill>
              </a:defRPr>
            </a:lvl1pPr>
          </a:lstStyle>
          <a:p>
            <a:r>
              <a:rPr lang="zh-CN" altLang="en-US" sz="5400" dirty="0" smtClean="0">
                <a:solidFill>
                  <a:schemeClr val="accent1"/>
                </a:solidFill>
                <a:latin typeface="隶书" pitchFamily="49" charset="-122"/>
                <a:ea typeface="隶书" pitchFamily="49" charset="-122"/>
              </a:rPr>
              <a:t>第十章 流体的力现象</a:t>
            </a:r>
            <a:endParaRPr lang="zh-CN" altLang="en-US" sz="5400" dirty="0">
              <a:solidFill>
                <a:schemeClr val="accent1"/>
              </a:solidFill>
              <a:latin typeface="隶书" pitchFamily="49" charset="-122"/>
              <a:ea typeface="隶书" pitchFamily="49" charset="-122"/>
            </a:endParaRPr>
          </a:p>
        </p:txBody>
      </p:sp>
      <p:sp>
        <p:nvSpPr>
          <p:cNvPr id="64" name="文本框 78"/>
          <p:cNvSpPr txBox="1"/>
          <p:nvPr/>
        </p:nvSpPr>
        <p:spPr>
          <a:xfrm>
            <a:off x="2333471" y="1873889"/>
            <a:ext cx="4208524" cy="577081"/>
          </a:xfrm>
          <a:prstGeom prst="rect">
            <a:avLst/>
          </a:prstGeom>
          <a:noFill/>
        </p:spPr>
        <p:txBody>
          <a:bodyPr wrap="none" lIns="68580" tIns="34290" rIns="68580" bIns="34290"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3300" dirty="0" smtClean="0">
                <a:solidFill>
                  <a:schemeClr val="accent1"/>
                </a:solidFill>
              </a:rPr>
              <a:t>第</a:t>
            </a:r>
            <a:r>
              <a:rPr lang="en-US" altLang="zh-CN" sz="3300" dirty="0" smtClean="0">
                <a:solidFill>
                  <a:schemeClr val="accent1"/>
                </a:solidFill>
              </a:rPr>
              <a:t>1</a:t>
            </a:r>
            <a:r>
              <a:rPr lang="zh-CN" altLang="en-US" sz="3300" dirty="0" smtClean="0">
                <a:solidFill>
                  <a:schemeClr val="accent1"/>
                </a:solidFill>
              </a:rPr>
              <a:t>节　在流体中运动</a:t>
            </a:r>
          </a:p>
        </p:txBody>
      </p:sp>
      <p:pic>
        <p:nvPicPr>
          <p:cNvPr id="25" name="Picture 12" descr="clouds1.png"/>
          <p:cNvPicPr>
            <a:picLocks noChangeAspect="1"/>
          </p:cNvPicPr>
          <p:nvPr/>
        </p:nvPicPr>
        <p:blipFill>
          <a:blip r:embed="rId3" cstate="print"/>
          <a:stretch>
            <a:fillRect/>
          </a:stretch>
        </p:blipFill>
        <p:spPr>
          <a:xfrm>
            <a:off x="1821839" y="3102759"/>
            <a:ext cx="4771653" cy="827958"/>
          </a:xfrm>
          <a:prstGeom prst="rect">
            <a:avLst/>
          </a:prstGeom>
        </p:spPr>
      </p:pic>
      <p:pic>
        <p:nvPicPr>
          <p:cNvPr id="26" name="Picture 10" descr="field1.png"/>
          <p:cNvPicPr>
            <a:picLocks noChangeAspect="1"/>
          </p:cNvPicPr>
          <p:nvPr/>
        </p:nvPicPr>
        <p:blipFill>
          <a:blip r:embed="rId4" cstate="print"/>
          <a:stretch>
            <a:fillRect/>
          </a:stretch>
        </p:blipFill>
        <p:spPr>
          <a:xfrm>
            <a:off x="88457" y="3838045"/>
            <a:ext cx="8916747" cy="1354442"/>
          </a:xfrm>
          <a:prstGeom prst="rect">
            <a:avLst/>
          </a:prstGeom>
        </p:spPr>
      </p:pic>
      <p:pic>
        <p:nvPicPr>
          <p:cNvPr id="27" name="Picture 11" descr="server.png"/>
          <p:cNvPicPr>
            <a:picLocks noChangeAspect="1"/>
          </p:cNvPicPr>
          <p:nvPr/>
        </p:nvPicPr>
        <p:blipFill>
          <a:blip r:embed="rId5" cstate="print"/>
          <a:stretch>
            <a:fillRect/>
          </a:stretch>
        </p:blipFill>
        <p:spPr>
          <a:xfrm>
            <a:off x="2759528" y="3294761"/>
            <a:ext cx="3559629" cy="1954878"/>
          </a:xfrm>
          <a:prstGeom prst="rect">
            <a:avLst/>
          </a:prstGeom>
        </p:spPr>
      </p:pic>
    </p:spTree>
    <p:extLst>
      <p:ext uri="{BB962C8B-B14F-4D97-AF65-F5344CB8AC3E}">
        <p14:creationId xmlns="" xmlns:p14="http://schemas.microsoft.com/office/powerpoint/2010/main" val="4000769042"/>
      </p:ext>
    </p:extLst>
  </p:cSld>
  <p:clrMapOvr>
    <a:masterClrMapping/>
  </p:clrMapOvr>
  <mc:AlternateContent xmlns:mc="http://schemas.openxmlformats.org/markup-compatibility/2006">
    <mc:Choice xmlns="" xmlns:p14="http://schemas.microsoft.com/office/powerpoint/2010/main" Requires="p14">
      <p:transition spd="slow" p14:dur="1200">
        <p14:prism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ppt_x"/>
                                          </p:val>
                                        </p:tav>
                                        <p:tav tm="100000">
                                          <p:val>
                                            <p:strVal val="#ppt_x"/>
                                          </p:val>
                                        </p:tav>
                                      </p:tavLst>
                                    </p:anim>
                                    <p:anim calcmode="lin" valueType="num">
                                      <p:cBhvr additive="base">
                                        <p:cTn id="16" dur="500" fill="hold"/>
                                        <p:tgtEl>
                                          <p:spTgt spid="26"/>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9" presetClass="entr" presetSubtype="0" fill="hold" grpId="0" nodeType="afterEffect">
                                  <p:stCondLst>
                                    <p:cond delay="0"/>
                                  </p:stCondLst>
                                  <p:iterate type="lt">
                                    <p:tmPct val="0"/>
                                  </p:iterate>
                                  <p:childTnLst>
                                    <p:set>
                                      <p:cBhvr>
                                        <p:cTn id="19" dur="1" fill="hold">
                                          <p:stCondLst>
                                            <p:cond delay="0"/>
                                          </p:stCondLst>
                                        </p:cTn>
                                        <p:tgtEl>
                                          <p:spTgt spid="62"/>
                                        </p:tgtEl>
                                        <p:attrNameLst>
                                          <p:attrName>style.visibility</p:attrName>
                                        </p:attrNameLst>
                                      </p:cBhvr>
                                      <p:to>
                                        <p:strVal val="visible"/>
                                      </p:to>
                                    </p:set>
                                    <p:anim calcmode="lin" valueType="num">
                                      <p:cBhvr>
                                        <p:cTn id="20" dur="1000" fill="hold"/>
                                        <p:tgtEl>
                                          <p:spTgt spid="62"/>
                                        </p:tgtEl>
                                        <p:attrNameLst>
                                          <p:attrName>ppt_x</p:attrName>
                                        </p:attrNameLst>
                                      </p:cBhvr>
                                      <p:tavLst>
                                        <p:tav tm="0">
                                          <p:val>
                                            <p:strVal val="#ppt_x-.2"/>
                                          </p:val>
                                        </p:tav>
                                        <p:tav tm="100000">
                                          <p:val>
                                            <p:strVal val="#ppt_x"/>
                                          </p:val>
                                        </p:tav>
                                      </p:tavLst>
                                    </p:anim>
                                    <p:anim calcmode="lin" valueType="num">
                                      <p:cBhvr>
                                        <p:cTn id="21" dur="1000" fill="hold"/>
                                        <p:tgtEl>
                                          <p:spTgt spid="62"/>
                                        </p:tgtEl>
                                        <p:attrNameLst>
                                          <p:attrName>ppt_y</p:attrName>
                                        </p:attrNameLst>
                                      </p:cBhvr>
                                      <p:tavLst>
                                        <p:tav tm="0">
                                          <p:val>
                                            <p:strVal val="#ppt_y"/>
                                          </p:val>
                                        </p:tav>
                                        <p:tav tm="100000">
                                          <p:val>
                                            <p:strVal val="#ppt_y"/>
                                          </p:val>
                                        </p:tav>
                                      </p:tavLst>
                                    </p:anim>
                                    <p:animEffect transition="in" filter="wipe(right)" prLst="gradientSize: 0.1">
                                      <p:cBhvr>
                                        <p:cTn id="22" dur="1000"/>
                                        <p:tgtEl>
                                          <p:spTgt spid="62"/>
                                        </p:tgtEl>
                                      </p:cBhvr>
                                    </p:animEffect>
                                  </p:childTnLst>
                                </p:cTn>
                              </p:par>
                              <p:par>
                                <p:cTn id="23" presetID="29" presetClass="entr" presetSubtype="0" fill="hold" grpId="0" nodeType="withEffect">
                                  <p:stCondLst>
                                    <p:cond delay="0"/>
                                  </p:stCondLst>
                                  <p:iterate type="lt">
                                    <p:tmPct val="0"/>
                                  </p:iterate>
                                  <p:childTnLst>
                                    <p:set>
                                      <p:cBhvr>
                                        <p:cTn id="24" dur="1" fill="hold">
                                          <p:stCondLst>
                                            <p:cond delay="0"/>
                                          </p:stCondLst>
                                        </p:cTn>
                                        <p:tgtEl>
                                          <p:spTgt spid="64"/>
                                        </p:tgtEl>
                                        <p:attrNameLst>
                                          <p:attrName>style.visibility</p:attrName>
                                        </p:attrNameLst>
                                      </p:cBhvr>
                                      <p:to>
                                        <p:strVal val="visible"/>
                                      </p:to>
                                    </p:set>
                                    <p:anim calcmode="lin" valueType="num">
                                      <p:cBhvr>
                                        <p:cTn id="25" dur="1000" fill="hold"/>
                                        <p:tgtEl>
                                          <p:spTgt spid="64"/>
                                        </p:tgtEl>
                                        <p:attrNameLst>
                                          <p:attrName>ppt_x</p:attrName>
                                        </p:attrNameLst>
                                      </p:cBhvr>
                                      <p:tavLst>
                                        <p:tav tm="0">
                                          <p:val>
                                            <p:strVal val="#ppt_x-.2"/>
                                          </p:val>
                                        </p:tav>
                                        <p:tav tm="100000">
                                          <p:val>
                                            <p:strVal val="#ppt_x"/>
                                          </p:val>
                                        </p:tav>
                                      </p:tavLst>
                                    </p:anim>
                                    <p:anim calcmode="lin" valueType="num">
                                      <p:cBhvr>
                                        <p:cTn id="26" dur="1000" fill="hold"/>
                                        <p:tgtEl>
                                          <p:spTgt spid="64"/>
                                        </p:tgtEl>
                                        <p:attrNameLst>
                                          <p:attrName>ppt_y</p:attrName>
                                        </p:attrNameLst>
                                      </p:cBhvr>
                                      <p:tavLst>
                                        <p:tav tm="0">
                                          <p:val>
                                            <p:strVal val="#ppt_y"/>
                                          </p:val>
                                        </p:tav>
                                        <p:tav tm="100000">
                                          <p:val>
                                            <p:strVal val="#ppt_y"/>
                                          </p:val>
                                        </p:tav>
                                      </p:tavLst>
                                    </p:anim>
                                    <p:animEffect transition="in" filter="wipe(right)" prLst="gradientSize: 0.1">
                                      <p:cBhvr>
                                        <p:cTn id="27" dur="10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2" y="0"/>
            <a:ext cx="5239534" cy="81855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2" cstate="print"/>
          <a:stretch>
            <a:fillRect/>
          </a:stretch>
        </p:blipFill>
        <p:spPr>
          <a:xfrm>
            <a:off x="483694" y="1108393"/>
            <a:ext cx="1278053" cy="542205"/>
          </a:xfrm>
          <a:prstGeom prst="rect">
            <a:avLst/>
          </a:prstGeom>
        </p:spPr>
      </p:pic>
      <p:pic>
        <p:nvPicPr>
          <p:cNvPr id="21" name="图片 20" descr="book3.png"/>
          <p:cNvPicPr>
            <a:picLocks noChangeAspect="1"/>
          </p:cNvPicPr>
          <p:nvPr/>
        </p:nvPicPr>
        <p:blipFill>
          <a:blip r:embed="rId3" cstate="print"/>
          <a:stretch>
            <a:fillRect/>
          </a:stretch>
        </p:blipFill>
        <p:spPr>
          <a:xfrm>
            <a:off x="7968343" y="3990228"/>
            <a:ext cx="971550" cy="971550"/>
          </a:xfrm>
          <a:prstGeom prst="rect">
            <a:avLst/>
          </a:prstGeom>
        </p:spPr>
      </p:pic>
      <p:sp>
        <p:nvSpPr>
          <p:cNvPr id="9" name="矩形 8"/>
          <p:cNvSpPr/>
          <p:nvPr/>
        </p:nvSpPr>
        <p:spPr>
          <a:xfrm>
            <a:off x="307017" y="348923"/>
            <a:ext cx="5434821"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浮力大小与什么因素有关　</a:t>
            </a:r>
          </a:p>
        </p:txBody>
      </p:sp>
      <p:sp>
        <p:nvSpPr>
          <p:cNvPr id="11" name="矩形 10"/>
          <p:cNvSpPr/>
          <p:nvPr/>
        </p:nvSpPr>
        <p:spPr>
          <a:xfrm>
            <a:off x="1574277" y="3387761"/>
            <a:ext cx="5674935" cy="992579"/>
          </a:xfrm>
          <a:prstGeom prst="rect">
            <a:avLst/>
          </a:prstGeom>
        </p:spPr>
        <p:txBody>
          <a:bodyPr wrap="square" lIns="68580" tIns="34290" rIns="68580" bIns="34290">
            <a:spAutoFit/>
          </a:bodyPr>
          <a:lstStyle/>
          <a:p>
            <a:pPr>
              <a:lnSpc>
                <a:spcPct val="150000"/>
              </a:lnSpc>
            </a:pPr>
            <a:r>
              <a:rPr lang="zh-CN" altLang="en-US" sz="2000" dirty="0" smtClean="0">
                <a:latin typeface="微软雅黑" pitchFamily="34" charset="-122"/>
                <a:ea typeface="微软雅黑" pitchFamily="34" charset="-122"/>
              </a:rPr>
              <a:t>排开水的体积越大</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物体所受的浮力越大</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因此把空饮料罐用手按入水桶</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饮料罐进入水中越深越费力</a:t>
            </a:r>
            <a:r>
              <a:rPr lang="en-US" altLang="zh-CN" sz="2000" dirty="0" smtClean="0">
                <a:latin typeface="微软雅黑" pitchFamily="34" charset="-122"/>
                <a:ea typeface="微软雅黑" pitchFamily="34" charset="-122"/>
              </a:rPr>
              <a:t>.</a:t>
            </a:r>
          </a:p>
        </p:txBody>
      </p:sp>
      <p:pic>
        <p:nvPicPr>
          <p:cNvPr id="10" name="g82.jpg" descr="id:2147512549;FounderCES"/>
          <p:cNvPicPr/>
          <p:nvPr/>
        </p:nvPicPr>
        <p:blipFill>
          <a:blip r:embed="rId4" cstate="print"/>
          <a:stretch>
            <a:fillRect/>
          </a:stretch>
        </p:blipFill>
        <p:spPr>
          <a:xfrm>
            <a:off x="3523492" y="1569702"/>
            <a:ext cx="1896920" cy="18329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par>
                                <p:cTn id="18" presetID="12" presetClass="entr" presetSubtype="4" fill="hold"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slide(fromBottom)">
                                      <p:cBhvr>
                                        <p:cTn id="20" dur="500"/>
                                        <p:tgtEl>
                                          <p:spTgt spid="10"/>
                                        </p:tgtEl>
                                      </p:cBhvr>
                                    </p:animEffect>
                                  </p:childTnLst>
                                </p:cTn>
                              </p:par>
                            </p:childTnLst>
                          </p:cTn>
                        </p:par>
                        <p:par>
                          <p:cTn id="21" fill="hold">
                            <p:stCondLst>
                              <p:cond delay="500"/>
                            </p:stCondLst>
                            <p:childTnLst>
                              <p:par>
                                <p:cTn id="22" presetID="12" presetClass="entr" presetSubtype="4"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slide(fromBottom)">
                                      <p:cBhvr>
                                        <p:cTn id="2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1" y="0"/>
            <a:ext cx="5211253" cy="81855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2" cstate="print"/>
          <a:stretch>
            <a:fillRect/>
          </a:stretch>
        </p:blipFill>
        <p:spPr>
          <a:xfrm>
            <a:off x="495552" y="1113424"/>
            <a:ext cx="1254338" cy="532144"/>
          </a:xfrm>
          <a:prstGeom prst="rect">
            <a:avLst/>
          </a:prstGeom>
        </p:spPr>
      </p:pic>
      <p:pic>
        <p:nvPicPr>
          <p:cNvPr id="21" name="图片 20" descr="book3.png"/>
          <p:cNvPicPr>
            <a:picLocks noChangeAspect="1"/>
          </p:cNvPicPr>
          <p:nvPr/>
        </p:nvPicPr>
        <p:blipFill>
          <a:blip r:embed="rId3" cstate="print"/>
          <a:srcRect l="10980" t="7891" r="17050" b="13779"/>
          <a:stretch>
            <a:fillRect/>
          </a:stretch>
        </p:blipFill>
        <p:spPr>
          <a:xfrm>
            <a:off x="7968343" y="3947300"/>
            <a:ext cx="971550" cy="1057407"/>
          </a:xfrm>
          <a:prstGeom prst="rect">
            <a:avLst/>
          </a:prstGeom>
        </p:spPr>
      </p:pic>
      <p:sp>
        <p:nvSpPr>
          <p:cNvPr id="9" name="矩形 8"/>
          <p:cNvSpPr/>
          <p:nvPr/>
        </p:nvSpPr>
        <p:spPr>
          <a:xfrm>
            <a:off x="307017" y="348923"/>
            <a:ext cx="5434821"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浮力大小与什么因素有关　</a:t>
            </a:r>
          </a:p>
        </p:txBody>
      </p:sp>
      <p:sp>
        <p:nvSpPr>
          <p:cNvPr id="23" name="矩形 22"/>
          <p:cNvSpPr/>
          <p:nvPr/>
        </p:nvSpPr>
        <p:spPr>
          <a:xfrm>
            <a:off x="1287320" y="2367320"/>
            <a:ext cx="6037307" cy="992579"/>
          </a:xfrm>
          <a:prstGeom prst="rect">
            <a:avLst/>
          </a:prstGeom>
        </p:spPr>
        <p:txBody>
          <a:bodyPr wrap="square" lIns="68580" tIns="34290" rIns="68580" bIns="34290">
            <a:spAutoFit/>
          </a:bodyPr>
          <a:lstStyle/>
          <a:p>
            <a:pPr>
              <a:lnSpc>
                <a:spcPct val="150000"/>
              </a:lnSpc>
            </a:pPr>
            <a:r>
              <a:rPr lang="zh-CN" altLang="en-US" sz="2000" dirty="0" smtClean="0">
                <a:latin typeface="微软雅黑" pitchFamily="34" charset="-122"/>
                <a:ea typeface="微软雅黑" pitchFamily="34" charset="-122"/>
              </a:rPr>
              <a:t>在物体完全浸入液体之前</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讨论物体浸入液体的体积</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在完全浸入液体后</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才能讨论物体浸入液体的深度</a:t>
            </a:r>
            <a:r>
              <a:rPr lang="en-US" altLang="zh-CN" sz="2000" dirty="0" smtClean="0">
                <a:latin typeface="微软雅黑" pitchFamily="34" charset="-122"/>
                <a:ea typeface="微软雅黑" pitchFamily="3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slide(fromBottom)">
                                      <p:cBhvr>
                                        <p:cTn id="2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1" y="0"/>
            <a:ext cx="5211253" cy="81855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2" cstate="print"/>
          <a:stretch>
            <a:fillRect/>
          </a:stretch>
        </p:blipFill>
        <p:spPr>
          <a:xfrm>
            <a:off x="498747" y="1113424"/>
            <a:ext cx="1247948" cy="532144"/>
          </a:xfrm>
          <a:prstGeom prst="rect">
            <a:avLst/>
          </a:prstGeom>
        </p:spPr>
      </p:pic>
      <p:pic>
        <p:nvPicPr>
          <p:cNvPr id="21" name="图片 20" descr="book3.png"/>
          <p:cNvPicPr>
            <a:picLocks noChangeAspect="1"/>
          </p:cNvPicPr>
          <p:nvPr/>
        </p:nvPicPr>
        <p:blipFill>
          <a:blip r:embed="rId3" cstate="print"/>
          <a:srcRect l="10980" t="7891" r="17050" b="13779"/>
          <a:stretch>
            <a:fillRect/>
          </a:stretch>
        </p:blipFill>
        <p:spPr>
          <a:xfrm>
            <a:off x="7968343" y="3947300"/>
            <a:ext cx="971550" cy="1057407"/>
          </a:xfrm>
          <a:prstGeom prst="rect">
            <a:avLst/>
          </a:prstGeom>
        </p:spPr>
      </p:pic>
      <p:sp>
        <p:nvSpPr>
          <p:cNvPr id="9" name="矩形 8"/>
          <p:cNvSpPr/>
          <p:nvPr/>
        </p:nvSpPr>
        <p:spPr>
          <a:xfrm>
            <a:off x="307017" y="348923"/>
            <a:ext cx="5434821"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浮力大小与什么因素有关　</a:t>
            </a:r>
          </a:p>
        </p:txBody>
      </p:sp>
      <p:sp>
        <p:nvSpPr>
          <p:cNvPr id="23" name="矩形 22"/>
          <p:cNvSpPr/>
          <p:nvPr/>
        </p:nvSpPr>
        <p:spPr>
          <a:xfrm>
            <a:off x="1325027" y="2046809"/>
            <a:ext cx="6037307" cy="1861535"/>
          </a:xfrm>
          <a:prstGeom prst="rect">
            <a:avLst/>
          </a:prstGeom>
        </p:spPr>
        <p:txBody>
          <a:bodyPr wrap="square" lIns="68580" tIns="34290" rIns="68580" bIns="34290">
            <a:spAutoFit/>
          </a:bodyPr>
          <a:lstStyle/>
          <a:p>
            <a:pPr>
              <a:lnSpc>
                <a:spcPct val="150000"/>
              </a:lnSpc>
            </a:pPr>
            <a:r>
              <a:rPr lang="zh-CN" altLang="en-US" sz="2000" dirty="0" smtClean="0">
                <a:latin typeface="微软雅黑" pitchFamily="34" charset="-122"/>
                <a:ea typeface="微软雅黑" pitchFamily="34" charset="-122"/>
              </a:rPr>
              <a:t>探究浮力的大小跟哪些因素有关时</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用“控制变量法”的思想去分析和设计</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具体采用“称量法”来进行探究</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既能从弹簧测力计示数的变化中体验浮力</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同时</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还能准确地测出浮力的大小</a:t>
            </a:r>
            <a:r>
              <a:rPr lang="en-US" altLang="zh-CN" sz="2000" dirty="0" smtClean="0">
                <a:latin typeface="微软雅黑" pitchFamily="34" charset="-122"/>
                <a:ea typeface="微软雅黑" pitchFamily="3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slide(fromBottom)">
                                      <p:cBhvr>
                                        <p:cTn id="2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1" y="0"/>
            <a:ext cx="5211253" cy="81855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2" cstate="print"/>
          <a:stretch>
            <a:fillRect/>
          </a:stretch>
        </p:blipFill>
        <p:spPr>
          <a:xfrm>
            <a:off x="517601" y="794270"/>
            <a:ext cx="1247948" cy="529432"/>
          </a:xfrm>
          <a:prstGeom prst="rect">
            <a:avLst/>
          </a:prstGeom>
        </p:spPr>
      </p:pic>
      <p:pic>
        <p:nvPicPr>
          <p:cNvPr id="21" name="图片 20" descr="book3.png"/>
          <p:cNvPicPr>
            <a:picLocks noChangeAspect="1"/>
          </p:cNvPicPr>
          <p:nvPr/>
        </p:nvPicPr>
        <p:blipFill>
          <a:blip r:embed="rId3" cstate="print"/>
          <a:srcRect l="10980" t="7891" r="17050" b="13779"/>
          <a:stretch>
            <a:fillRect/>
          </a:stretch>
        </p:blipFill>
        <p:spPr>
          <a:xfrm>
            <a:off x="7968343" y="3947300"/>
            <a:ext cx="971550" cy="1057407"/>
          </a:xfrm>
          <a:prstGeom prst="rect">
            <a:avLst/>
          </a:prstGeom>
        </p:spPr>
      </p:pic>
      <p:sp>
        <p:nvSpPr>
          <p:cNvPr id="9" name="矩形 8"/>
          <p:cNvSpPr/>
          <p:nvPr/>
        </p:nvSpPr>
        <p:spPr>
          <a:xfrm>
            <a:off x="307017" y="348923"/>
            <a:ext cx="5434821"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浮力大小与什么因素有关　</a:t>
            </a:r>
          </a:p>
        </p:txBody>
      </p:sp>
      <p:sp>
        <p:nvSpPr>
          <p:cNvPr id="23" name="矩形 22"/>
          <p:cNvSpPr/>
          <p:nvPr/>
        </p:nvSpPr>
        <p:spPr>
          <a:xfrm>
            <a:off x="1343881" y="1094702"/>
            <a:ext cx="6037307" cy="938206"/>
          </a:xfrm>
          <a:prstGeom prst="rect">
            <a:avLst/>
          </a:prstGeom>
        </p:spPr>
        <p:txBody>
          <a:bodyPr wrap="square" lIns="68580" tIns="34290" rIns="68580" bIns="34290">
            <a:spAutoFit/>
          </a:bodyPr>
          <a:lstStyle/>
          <a:p>
            <a:pPr>
              <a:lnSpc>
                <a:spcPct val="150000"/>
              </a:lnSpc>
            </a:pPr>
            <a:r>
              <a:rPr lang="zh-CN" altLang="en-US" sz="2000" dirty="0" smtClean="0">
                <a:latin typeface="微软雅黑" pitchFamily="34" charset="-122"/>
                <a:ea typeface="微软雅黑" pitchFamily="34" charset="-122"/>
              </a:rPr>
              <a:t>在布满石块的海滨浴场</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游泳的人赤脚从深水走向浅水的过程中</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脚会感觉越来越疼</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为什么</a:t>
            </a:r>
            <a:r>
              <a:rPr lang="en-US" altLang="zh-CN" sz="2000" dirty="0" smtClean="0">
                <a:latin typeface="微软雅黑" pitchFamily="34" charset="-122"/>
                <a:ea typeface="微软雅黑" pitchFamily="34" charset="-122"/>
              </a:rPr>
              <a:t>?</a:t>
            </a:r>
          </a:p>
        </p:txBody>
      </p:sp>
      <p:pic>
        <p:nvPicPr>
          <p:cNvPr id="10" name="cc600.jpg" descr="id:2147512577;FounderCES"/>
          <p:cNvPicPr/>
          <p:nvPr/>
        </p:nvPicPr>
        <p:blipFill>
          <a:blip r:embed="rId4" cstate="print"/>
          <a:stretch>
            <a:fillRect/>
          </a:stretch>
        </p:blipFill>
        <p:spPr>
          <a:xfrm>
            <a:off x="3428512" y="2014876"/>
            <a:ext cx="1699669" cy="1271349"/>
          </a:xfrm>
          <a:prstGeom prst="rect">
            <a:avLst/>
          </a:prstGeom>
        </p:spPr>
      </p:pic>
      <p:sp>
        <p:nvSpPr>
          <p:cNvPr id="11" name="矩形 10"/>
          <p:cNvSpPr/>
          <p:nvPr/>
        </p:nvSpPr>
        <p:spPr>
          <a:xfrm>
            <a:off x="1072075" y="3227591"/>
            <a:ext cx="6837014" cy="1915909"/>
          </a:xfrm>
          <a:prstGeom prst="rect">
            <a:avLst/>
          </a:prstGeom>
        </p:spPr>
        <p:txBody>
          <a:bodyPr wrap="square" lIns="68580" tIns="34290" rIns="68580" bIns="34290">
            <a:spAutoFit/>
          </a:bodyPr>
          <a:lstStyle/>
          <a:p>
            <a:pPr algn="just">
              <a:lnSpc>
                <a:spcPct val="150000"/>
              </a:lnSpc>
            </a:pPr>
            <a:r>
              <a:rPr lang="zh-CN" altLang="en-US" sz="2000" dirty="0" smtClean="0">
                <a:latin typeface="微软雅黑" pitchFamily="34" charset="-122"/>
                <a:ea typeface="微软雅黑" pitchFamily="34" charset="-122"/>
              </a:rPr>
              <a:t>点拨：人从深水走向浅水的过程中</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人排开水的体积减小了</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因而水的浮力减小</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而人的重力不变</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故人对石块的压力增大</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而物体间力的作用是相互的</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所以石块作用在脚上的力也增大</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受力面积一定</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因此脚承受的压强增大</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所以感到越来越疼</a:t>
            </a:r>
            <a:r>
              <a:rPr lang="en-US" altLang="zh-CN" sz="2000" dirty="0" smtClean="0">
                <a:latin typeface="微软雅黑" pitchFamily="34" charset="-122"/>
                <a:ea typeface="微软雅黑" pitchFamily="3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slide(fromBottom)">
                                      <p:cBhvr>
                                        <p:cTn id="21" dur="500"/>
                                        <p:tgtEl>
                                          <p:spTgt spid="23"/>
                                        </p:tgtEl>
                                      </p:cBhvr>
                                    </p:animEffect>
                                  </p:childTnLst>
                                </p:cTn>
                              </p:par>
                              <p:par>
                                <p:cTn id="22" presetID="12" presetClass="entr" presetSubtype="4" fill="hold"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slide(fromBottom)">
                                      <p:cBhvr>
                                        <p:cTn id="24" dur="500"/>
                                        <p:tgtEl>
                                          <p:spTgt spid="10"/>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4"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slide(fromBottom)">
                                      <p:cBhvr>
                                        <p:cTn id="2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p:bldP spid="1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0" y="0"/>
            <a:ext cx="5296095" cy="81855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2" cstate="print"/>
          <a:stretch>
            <a:fillRect/>
          </a:stretch>
        </p:blipFill>
        <p:spPr>
          <a:xfrm>
            <a:off x="514558" y="1113424"/>
            <a:ext cx="1216328" cy="532144"/>
          </a:xfrm>
          <a:prstGeom prst="rect">
            <a:avLst/>
          </a:prstGeom>
        </p:spPr>
      </p:pic>
      <p:pic>
        <p:nvPicPr>
          <p:cNvPr id="21" name="图片 20" descr="book3.png"/>
          <p:cNvPicPr>
            <a:picLocks noChangeAspect="1"/>
          </p:cNvPicPr>
          <p:nvPr/>
        </p:nvPicPr>
        <p:blipFill>
          <a:blip r:embed="rId3" cstate="print"/>
          <a:srcRect l="10980" t="7891" r="17050" b="13779"/>
          <a:stretch>
            <a:fillRect/>
          </a:stretch>
        </p:blipFill>
        <p:spPr>
          <a:xfrm>
            <a:off x="7968343" y="3947300"/>
            <a:ext cx="971550" cy="1057407"/>
          </a:xfrm>
          <a:prstGeom prst="rect">
            <a:avLst/>
          </a:prstGeom>
        </p:spPr>
      </p:pic>
      <p:sp>
        <p:nvSpPr>
          <p:cNvPr id="9" name="矩形 8"/>
          <p:cNvSpPr/>
          <p:nvPr/>
        </p:nvSpPr>
        <p:spPr>
          <a:xfrm>
            <a:off x="307017" y="348923"/>
            <a:ext cx="5088573"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浮力大小与什么因素有关</a:t>
            </a:r>
          </a:p>
        </p:txBody>
      </p:sp>
      <p:sp>
        <p:nvSpPr>
          <p:cNvPr id="23" name="矩形 22"/>
          <p:cNvSpPr/>
          <p:nvPr/>
        </p:nvSpPr>
        <p:spPr>
          <a:xfrm>
            <a:off x="1093511" y="1782859"/>
            <a:ext cx="6617616" cy="1454244"/>
          </a:xfrm>
          <a:prstGeom prst="rect">
            <a:avLst/>
          </a:prstGeom>
        </p:spPr>
        <p:txBody>
          <a:bodyPr wrap="square" lIns="68580" tIns="34290" rIns="68580" bIns="34290">
            <a:spAutoFit/>
          </a:bodyPr>
          <a:lstStyle/>
          <a:p>
            <a:pPr>
              <a:lnSpc>
                <a:spcPct val="150000"/>
              </a:lnSpc>
            </a:pPr>
            <a:r>
              <a:rPr lang="zh-CN" altLang="en-US" sz="2000" dirty="0" smtClean="0">
                <a:latin typeface="微软雅黑" pitchFamily="34" charset="-122"/>
                <a:ea typeface="微软雅黑" pitchFamily="34" charset="-122"/>
              </a:rPr>
              <a:t>物体浸入液体中</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在浸没之前</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浮力随深度的增大而增大</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原因是排开液体的体积在变大</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浸没之后</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浮力大小与物体所处的深度无关</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浮力的大小随深度变化的图像如图所示</a:t>
            </a:r>
            <a:r>
              <a:rPr lang="en-US" altLang="zh-CN" sz="2000" dirty="0" smtClean="0">
                <a:latin typeface="微软雅黑" pitchFamily="34" charset="-122"/>
                <a:ea typeface="微软雅黑" pitchFamily="34" charset="-122"/>
              </a:rPr>
              <a:t>.</a:t>
            </a:r>
          </a:p>
        </p:txBody>
      </p:sp>
      <p:pic>
        <p:nvPicPr>
          <p:cNvPr id="12" name="CC604.EPS" descr="id:2147512612;FounderCES"/>
          <p:cNvPicPr/>
          <p:nvPr/>
        </p:nvPicPr>
        <p:blipFill>
          <a:blip r:embed="rId4" cstate="print"/>
          <a:stretch>
            <a:fillRect/>
          </a:stretch>
        </p:blipFill>
        <p:spPr>
          <a:xfrm>
            <a:off x="3623659" y="3227158"/>
            <a:ext cx="1825034" cy="178440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slide(fromBottom)">
                                      <p:cBhvr>
                                        <p:cTn id="21" dur="500"/>
                                        <p:tgtEl>
                                          <p:spTgt spid="23"/>
                                        </p:tgtEl>
                                      </p:cBhvr>
                                    </p:animEffect>
                                  </p:childTnLst>
                                </p:cTn>
                              </p:par>
                              <p:par>
                                <p:cTn id="22" presetID="12" presetClass="entr" presetSubtype="4"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slide(fromBottom)">
                                      <p:cBhvr>
                                        <p:cTn id="2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0" y="0"/>
            <a:ext cx="5296095" cy="81855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2" cstate="print"/>
          <a:stretch>
            <a:fillRect/>
          </a:stretch>
        </p:blipFill>
        <p:spPr>
          <a:xfrm>
            <a:off x="514558" y="1120166"/>
            <a:ext cx="1216328" cy="518660"/>
          </a:xfrm>
          <a:prstGeom prst="rect">
            <a:avLst/>
          </a:prstGeom>
        </p:spPr>
      </p:pic>
      <p:pic>
        <p:nvPicPr>
          <p:cNvPr id="21" name="图片 20" descr="book3.png"/>
          <p:cNvPicPr>
            <a:picLocks noChangeAspect="1"/>
          </p:cNvPicPr>
          <p:nvPr/>
        </p:nvPicPr>
        <p:blipFill>
          <a:blip r:embed="rId3" cstate="print"/>
          <a:srcRect l="10980" t="7891" r="17050" b="13779"/>
          <a:stretch>
            <a:fillRect/>
          </a:stretch>
        </p:blipFill>
        <p:spPr>
          <a:xfrm>
            <a:off x="7968343" y="3947300"/>
            <a:ext cx="971550" cy="1057407"/>
          </a:xfrm>
          <a:prstGeom prst="rect">
            <a:avLst/>
          </a:prstGeom>
        </p:spPr>
      </p:pic>
      <p:sp>
        <p:nvSpPr>
          <p:cNvPr id="9" name="矩形 8"/>
          <p:cNvSpPr/>
          <p:nvPr/>
        </p:nvSpPr>
        <p:spPr>
          <a:xfrm>
            <a:off x="307017" y="348923"/>
            <a:ext cx="5088573"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浮力大小与什么因素有关</a:t>
            </a:r>
          </a:p>
        </p:txBody>
      </p:sp>
      <p:sp>
        <p:nvSpPr>
          <p:cNvPr id="23" name="矩形 22"/>
          <p:cNvSpPr/>
          <p:nvPr/>
        </p:nvSpPr>
        <p:spPr>
          <a:xfrm>
            <a:off x="1150072" y="2075090"/>
            <a:ext cx="6617616" cy="1863202"/>
          </a:xfrm>
          <a:prstGeom prst="rect">
            <a:avLst/>
          </a:prstGeom>
        </p:spPr>
        <p:txBody>
          <a:bodyPr wrap="square" lIns="68580" tIns="34290" rIns="68580" bIns="34290">
            <a:spAutoFit/>
          </a:bodyPr>
          <a:lstStyle/>
          <a:p>
            <a:pPr>
              <a:lnSpc>
                <a:spcPct val="150000"/>
              </a:lnSpc>
            </a:pPr>
            <a:r>
              <a:rPr lang="zh-CN" altLang="en-US" sz="2000" dirty="0" smtClean="0">
                <a:latin typeface="微软雅黑" pitchFamily="34" charset="-122"/>
                <a:ea typeface="微软雅黑" pitchFamily="34" charset="-122"/>
              </a:rPr>
              <a:t>在探究“浮力的大小跟哪些因素有关”的实验中</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应用了控制变量法</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当研究浮力大小与液体密度之间的关系时</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应保持物体排开液体的体积不变</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当研究浮力的大小与物体排开液体体积之间的关系时</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应保持液体的密度不同</a:t>
            </a:r>
            <a:r>
              <a:rPr lang="en-US" altLang="zh-CN" sz="2000" dirty="0" smtClean="0">
                <a:latin typeface="微软雅黑" pitchFamily="34" charset="-122"/>
                <a:ea typeface="微软雅黑" pitchFamily="3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slide(fromBottom)">
                                      <p:cBhvr>
                                        <p:cTn id="2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1" y="0"/>
            <a:ext cx="3627552" cy="81855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2" cstate="print"/>
          <a:stretch>
            <a:fillRect/>
          </a:stretch>
        </p:blipFill>
        <p:spPr>
          <a:xfrm>
            <a:off x="529968" y="1120166"/>
            <a:ext cx="1185507" cy="518660"/>
          </a:xfrm>
          <a:prstGeom prst="rect">
            <a:avLst/>
          </a:prstGeom>
        </p:spPr>
      </p:pic>
      <p:pic>
        <p:nvPicPr>
          <p:cNvPr id="21" name="图片 20" descr="book3.png"/>
          <p:cNvPicPr>
            <a:picLocks noChangeAspect="1"/>
          </p:cNvPicPr>
          <p:nvPr/>
        </p:nvPicPr>
        <p:blipFill>
          <a:blip r:embed="rId3" cstate="print"/>
          <a:srcRect l="10980" t="7891" r="17050" b="13779"/>
          <a:stretch>
            <a:fillRect/>
          </a:stretch>
        </p:blipFill>
        <p:spPr>
          <a:xfrm>
            <a:off x="7968343" y="3947300"/>
            <a:ext cx="971550" cy="1057407"/>
          </a:xfrm>
          <a:prstGeom prst="rect">
            <a:avLst/>
          </a:prstGeom>
        </p:spPr>
      </p:pic>
      <p:sp>
        <p:nvSpPr>
          <p:cNvPr id="9" name="矩形 8"/>
          <p:cNvSpPr/>
          <p:nvPr/>
        </p:nvSpPr>
        <p:spPr>
          <a:xfrm>
            <a:off x="307017" y="348923"/>
            <a:ext cx="3357329"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阿基米德原理</a:t>
            </a:r>
          </a:p>
        </p:txBody>
      </p:sp>
      <p:sp>
        <p:nvSpPr>
          <p:cNvPr id="23" name="矩形 22"/>
          <p:cNvSpPr/>
          <p:nvPr/>
        </p:nvSpPr>
        <p:spPr>
          <a:xfrm>
            <a:off x="1150072" y="2075090"/>
            <a:ext cx="6617616" cy="1399870"/>
          </a:xfrm>
          <a:prstGeom prst="rect">
            <a:avLst/>
          </a:prstGeom>
        </p:spPr>
        <p:txBody>
          <a:bodyPr wrap="square" lIns="68580" tIns="34290" rIns="68580" bIns="34290">
            <a:spAutoFit/>
          </a:bodyPr>
          <a:lstStyle/>
          <a:p>
            <a:pPr>
              <a:lnSpc>
                <a:spcPct val="150000"/>
              </a:lnSpc>
            </a:pPr>
            <a:r>
              <a:rPr lang="zh-CN" altLang="en-US" sz="2000" dirty="0" smtClean="0">
                <a:latin typeface="微软雅黑" pitchFamily="34" charset="-122"/>
                <a:ea typeface="微软雅黑" pitchFamily="34" charset="-122"/>
              </a:rPr>
              <a:t>在同种液体中</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浮力的大小只能根据排开液体的体积判断</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排开液体的体积越大</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浮力越大</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不能根据物体浮在水面或沉底来判断</a:t>
            </a:r>
            <a:r>
              <a:rPr lang="en-US" altLang="zh-CN" sz="2000" dirty="0" smtClean="0">
                <a:latin typeface="微软雅黑" pitchFamily="34" charset="-122"/>
                <a:ea typeface="微软雅黑" pitchFamily="3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slide(fromBottom)">
                                      <p:cBhvr>
                                        <p:cTn id="2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1" y="0"/>
            <a:ext cx="3627552" cy="81855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2" cstate="print"/>
          <a:stretch>
            <a:fillRect/>
          </a:stretch>
        </p:blipFill>
        <p:spPr>
          <a:xfrm>
            <a:off x="529968" y="1128025"/>
            <a:ext cx="1185507" cy="502942"/>
          </a:xfrm>
          <a:prstGeom prst="rect">
            <a:avLst/>
          </a:prstGeom>
        </p:spPr>
      </p:pic>
      <p:pic>
        <p:nvPicPr>
          <p:cNvPr id="21" name="图片 20" descr="book3.png"/>
          <p:cNvPicPr>
            <a:picLocks noChangeAspect="1"/>
          </p:cNvPicPr>
          <p:nvPr/>
        </p:nvPicPr>
        <p:blipFill>
          <a:blip r:embed="rId3" cstate="print"/>
          <a:srcRect l="10980" t="7891" r="17050" b="13779"/>
          <a:stretch>
            <a:fillRect/>
          </a:stretch>
        </p:blipFill>
        <p:spPr>
          <a:xfrm>
            <a:off x="7968343" y="3947300"/>
            <a:ext cx="971550" cy="1057407"/>
          </a:xfrm>
          <a:prstGeom prst="rect">
            <a:avLst/>
          </a:prstGeom>
        </p:spPr>
      </p:pic>
      <p:sp>
        <p:nvSpPr>
          <p:cNvPr id="9" name="矩形 8"/>
          <p:cNvSpPr/>
          <p:nvPr/>
        </p:nvSpPr>
        <p:spPr>
          <a:xfrm>
            <a:off x="307017" y="348923"/>
            <a:ext cx="3357329"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阿基米德原理</a:t>
            </a:r>
          </a:p>
        </p:txBody>
      </p:sp>
      <p:sp>
        <p:nvSpPr>
          <p:cNvPr id="23" name="矩形 22"/>
          <p:cNvSpPr/>
          <p:nvPr/>
        </p:nvSpPr>
        <p:spPr>
          <a:xfrm>
            <a:off x="1150072" y="2075090"/>
            <a:ext cx="6617616" cy="1401538"/>
          </a:xfrm>
          <a:prstGeom prst="rect">
            <a:avLst/>
          </a:prstGeom>
        </p:spPr>
        <p:txBody>
          <a:bodyPr wrap="square" lIns="68580" tIns="34290" rIns="68580" bIns="34290">
            <a:spAutoFit/>
          </a:bodyPr>
          <a:lstStyle/>
          <a:p>
            <a:pPr>
              <a:lnSpc>
                <a:spcPct val="150000"/>
              </a:lnSpc>
            </a:pPr>
            <a:r>
              <a:rPr lang="zh-CN" altLang="en-US" sz="2000" dirty="0" smtClean="0">
                <a:latin typeface="微软雅黑" pitchFamily="34" charset="-122"/>
                <a:ea typeface="微软雅黑" pitchFamily="34" charset="-122"/>
              </a:rPr>
              <a:t>实验时</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要把溢水杯装满水</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如果溢水杯中水面低于溢水口</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物体浸入水中后</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水面先上升到溢水口再溢出</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从溢水杯中溢出的水重将小于物体排开的水重</a:t>
            </a:r>
            <a:r>
              <a:rPr lang="en-US" altLang="zh-CN" sz="2000" dirty="0" smtClean="0">
                <a:latin typeface="微软雅黑" pitchFamily="34" charset="-122"/>
                <a:ea typeface="微软雅黑" pitchFamily="3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slide(fromBottom)">
                                      <p:cBhvr>
                                        <p:cTn id="2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1" y="0"/>
            <a:ext cx="3627552" cy="81855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2" cstate="print"/>
          <a:stretch>
            <a:fillRect/>
          </a:stretch>
        </p:blipFill>
        <p:spPr>
          <a:xfrm>
            <a:off x="529968" y="1129109"/>
            <a:ext cx="1185507" cy="500774"/>
          </a:xfrm>
          <a:prstGeom prst="rect">
            <a:avLst/>
          </a:prstGeom>
        </p:spPr>
      </p:pic>
      <p:pic>
        <p:nvPicPr>
          <p:cNvPr id="21" name="图片 20" descr="book3.png"/>
          <p:cNvPicPr>
            <a:picLocks noChangeAspect="1"/>
          </p:cNvPicPr>
          <p:nvPr/>
        </p:nvPicPr>
        <p:blipFill>
          <a:blip r:embed="rId3" cstate="print"/>
          <a:srcRect l="10980" t="7891" r="17050" b="13779"/>
          <a:stretch>
            <a:fillRect/>
          </a:stretch>
        </p:blipFill>
        <p:spPr>
          <a:xfrm>
            <a:off x="7968343" y="3947300"/>
            <a:ext cx="971550" cy="1057407"/>
          </a:xfrm>
          <a:prstGeom prst="rect">
            <a:avLst/>
          </a:prstGeom>
        </p:spPr>
      </p:pic>
      <p:sp>
        <p:nvSpPr>
          <p:cNvPr id="9" name="矩形 8"/>
          <p:cNvSpPr/>
          <p:nvPr/>
        </p:nvSpPr>
        <p:spPr>
          <a:xfrm>
            <a:off x="307017" y="348923"/>
            <a:ext cx="3357329"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阿基米德原理</a:t>
            </a:r>
          </a:p>
        </p:txBody>
      </p:sp>
      <p:sp>
        <p:nvSpPr>
          <p:cNvPr id="23" name="矩形 22"/>
          <p:cNvSpPr/>
          <p:nvPr/>
        </p:nvSpPr>
        <p:spPr>
          <a:xfrm>
            <a:off x="1178352" y="1660311"/>
            <a:ext cx="6617616" cy="2784865"/>
          </a:xfrm>
          <a:prstGeom prst="rect">
            <a:avLst/>
          </a:prstGeom>
        </p:spPr>
        <p:txBody>
          <a:bodyPr wrap="square" lIns="68580" tIns="34290" rIns="68580" bIns="34290">
            <a:spAutoFit/>
          </a:bodyPr>
          <a:lstStyle/>
          <a:p>
            <a:pPr>
              <a:lnSpc>
                <a:spcPct val="150000"/>
              </a:lnSpc>
            </a:pPr>
            <a:r>
              <a:rPr lang="en-US" altLang="zh-CN" sz="2000" dirty="0" smtClean="0">
                <a:latin typeface="微软雅黑" pitchFamily="34" charset="-122"/>
                <a:ea typeface="微软雅黑" pitchFamily="34" charset="-122"/>
              </a:rPr>
              <a:t>(1)</a:t>
            </a:r>
            <a:r>
              <a:rPr lang="zh-CN" altLang="en-US" sz="2000" dirty="0" smtClean="0">
                <a:latin typeface="微软雅黑" pitchFamily="34" charset="-122"/>
                <a:ea typeface="微软雅黑" pitchFamily="34" charset="-122"/>
              </a:rPr>
              <a:t>实验中</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先测物体和空小桶的重力</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目的是避免物体和空小桶沾水后使测量误差变大</a:t>
            </a:r>
            <a:r>
              <a:rPr lang="en-US" altLang="zh-CN" sz="2000" dirty="0" smtClean="0">
                <a:latin typeface="微软雅黑" pitchFamily="34" charset="-122"/>
                <a:ea typeface="微软雅黑" pitchFamily="34" charset="-122"/>
              </a:rPr>
              <a:t>.</a:t>
            </a:r>
          </a:p>
          <a:p>
            <a:pPr>
              <a:lnSpc>
                <a:spcPct val="150000"/>
              </a:lnSpc>
            </a:pPr>
            <a:r>
              <a:rPr lang="en-US" altLang="zh-CN" sz="2000" dirty="0" smtClean="0">
                <a:latin typeface="微软雅黑" pitchFamily="34" charset="-122"/>
                <a:ea typeface="微软雅黑" pitchFamily="34" charset="-122"/>
              </a:rPr>
              <a:t>(2)“</a:t>
            </a:r>
            <a:r>
              <a:rPr lang="zh-CN" altLang="en-US" sz="2000" dirty="0" smtClean="0">
                <a:latin typeface="微软雅黑" pitchFamily="34" charset="-122"/>
                <a:ea typeface="微软雅黑" pitchFamily="34" charset="-122"/>
              </a:rPr>
              <a:t>使水恰好到达溢水口”的目的是使物体排开的水全部流入到小桶中</a:t>
            </a:r>
            <a:r>
              <a:rPr lang="en-US" altLang="zh-CN" sz="2000" dirty="0" smtClean="0">
                <a:latin typeface="微软雅黑" pitchFamily="34" charset="-122"/>
                <a:ea typeface="微软雅黑" pitchFamily="34" charset="-122"/>
              </a:rPr>
              <a:t>.</a:t>
            </a:r>
          </a:p>
          <a:p>
            <a:pPr>
              <a:lnSpc>
                <a:spcPct val="150000"/>
              </a:lnSpc>
            </a:pPr>
            <a:r>
              <a:rPr lang="en-US" altLang="zh-CN" sz="2000" dirty="0" smtClean="0">
                <a:latin typeface="微软雅黑" pitchFamily="34" charset="-122"/>
                <a:ea typeface="微软雅黑" pitchFamily="34" charset="-122"/>
              </a:rPr>
              <a:t>(3)</a:t>
            </a:r>
            <a:r>
              <a:rPr lang="zh-CN" altLang="en-US" sz="2000" dirty="0" smtClean="0">
                <a:latin typeface="微软雅黑" pitchFamily="34" charset="-122"/>
                <a:ea typeface="微软雅黑" pitchFamily="34" charset="-122"/>
              </a:rPr>
              <a:t>更换不同质量的物体重复进行实验的目的是多次进行实验得出普遍规律</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避免结论的偶然性</a:t>
            </a:r>
            <a:r>
              <a:rPr lang="en-US" altLang="zh-CN" sz="2000" dirty="0" smtClean="0">
                <a:latin typeface="微软雅黑" pitchFamily="34" charset="-122"/>
                <a:ea typeface="微软雅黑" pitchFamily="3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slide(fromBottom)">
                                      <p:cBhvr>
                                        <p:cTn id="2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1" y="0"/>
            <a:ext cx="3627552" cy="81855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2" cstate="print"/>
          <a:stretch>
            <a:fillRect/>
          </a:stretch>
        </p:blipFill>
        <p:spPr>
          <a:xfrm>
            <a:off x="550409" y="1129109"/>
            <a:ext cx="1144625" cy="500774"/>
          </a:xfrm>
          <a:prstGeom prst="rect">
            <a:avLst/>
          </a:prstGeom>
        </p:spPr>
      </p:pic>
      <p:pic>
        <p:nvPicPr>
          <p:cNvPr id="21" name="图片 20" descr="book3.png"/>
          <p:cNvPicPr>
            <a:picLocks noChangeAspect="1"/>
          </p:cNvPicPr>
          <p:nvPr/>
        </p:nvPicPr>
        <p:blipFill>
          <a:blip r:embed="rId3" cstate="print"/>
          <a:srcRect l="10980" t="7891" r="17050" b="13779"/>
          <a:stretch>
            <a:fillRect/>
          </a:stretch>
        </p:blipFill>
        <p:spPr>
          <a:xfrm>
            <a:off x="7968343" y="3947300"/>
            <a:ext cx="971550" cy="1057407"/>
          </a:xfrm>
          <a:prstGeom prst="rect">
            <a:avLst/>
          </a:prstGeom>
        </p:spPr>
      </p:pic>
      <p:sp>
        <p:nvSpPr>
          <p:cNvPr id="9" name="矩形 8"/>
          <p:cNvSpPr/>
          <p:nvPr/>
        </p:nvSpPr>
        <p:spPr>
          <a:xfrm>
            <a:off x="307017" y="348923"/>
            <a:ext cx="3357329"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阿基米德原理</a:t>
            </a:r>
          </a:p>
        </p:txBody>
      </p:sp>
      <p:sp>
        <p:nvSpPr>
          <p:cNvPr id="23" name="矩形 22"/>
          <p:cNvSpPr/>
          <p:nvPr/>
        </p:nvSpPr>
        <p:spPr>
          <a:xfrm>
            <a:off x="1178352" y="1660311"/>
            <a:ext cx="6617616" cy="2786532"/>
          </a:xfrm>
          <a:prstGeom prst="rect">
            <a:avLst/>
          </a:prstGeom>
        </p:spPr>
        <p:txBody>
          <a:bodyPr wrap="square" lIns="68580" tIns="34290" rIns="68580" bIns="34290">
            <a:spAutoFit/>
          </a:bodyPr>
          <a:lstStyle/>
          <a:p>
            <a:pPr>
              <a:lnSpc>
                <a:spcPct val="150000"/>
              </a:lnSpc>
            </a:pPr>
            <a:r>
              <a:rPr lang="zh-CN" altLang="en-US" sz="2000" dirty="0" smtClean="0">
                <a:latin typeface="微软雅黑" pitchFamily="34" charset="-122"/>
                <a:ea typeface="微软雅黑" pitchFamily="34" charset="-122"/>
              </a:rPr>
              <a:t>探究阿基米德原理的实验</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就是探究“浮力大小等于什么”的实验</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结论是浮力的大小等于物体排开液体所受的重力</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实验时</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用重力差法求出物体所受浮力大小</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用弹簧测力计测出排开液体重力的大小</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最后把浮力与排开液体的重力相比较</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实验过程中注意溢水杯中的液体应达到溢水口</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以保证物体排开的液体全部流入小桶</a:t>
            </a:r>
            <a:r>
              <a:rPr lang="en-US" altLang="zh-CN" sz="2000" dirty="0" smtClean="0">
                <a:latin typeface="微软雅黑" pitchFamily="34" charset="-122"/>
                <a:ea typeface="微软雅黑" pitchFamily="3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slide(fromBottom)">
                                      <p:cBhvr>
                                        <p:cTn id="2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2" y="0"/>
            <a:ext cx="4221439" cy="81855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2" cstate="print"/>
          <a:stretch>
            <a:fillRect/>
          </a:stretch>
        </p:blipFill>
        <p:spPr>
          <a:xfrm>
            <a:off x="497106" y="906693"/>
            <a:ext cx="1251231" cy="530825"/>
          </a:xfrm>
          <a:prstGeom prst="rect">
            <a:avLst/>
          </a:prstGeom>
        </p:spPr>
      </p:pic>
      <p:pic>
        <p:nvPicPr>
          <p:cNvPr id="21" name="图片 20" descr="book3.png"/>
          <p:cNvPicPr>
            <a:picLocks noChangeAspect="1"/>
          </p:cNvPicPr>
          <p:nvPr/>
        </p:nvPicPr>
        <p:blipFill>
          <a:blip r:embed="rId3" cstate="print"/>
          <a:srcRect l="10980" t="7891" r="17050" b="13779"/>
          <a:stretch>
            <a:fillRect/>
          </a:stretch>
        </p:blipFill>
        <p:spPr>
          <a:xfrm>
            <a:off x="7968343" y="3947300"/>
            <a:ext cx="971550" cy="1057407"/>
          </a:xfrm>
          <a:prstGeom prst="rect">
            <a:avLst/>
          </a:prstGeom>
        </p:spPr>
      </p:pic>
      <p:sp>
        <p:nvSpPr>
          <p:cNvPr id="9" name="矩形 8"/>
          <p:cNvSpPr/>
          <p:nvPr/>
        </p:nvSpPr>
        <p:spPr>
          <a:xfrm>
            <a:off x="307017" y="348923"/>
            <a:ext cx="4049827"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鸟儿是怎样翱翔的</a:t>
            </a:r>
          </a:p>
        </p:txBody>
      </p:sp>
      <p:sp>
        <p:nvSpPr>
          <p:cNvPr id="23" name="矩形 22"/>
          <p:cNvSpPr/>
          <p:nvPr/>
        </p:nvSpPr>
        <p:spPr>
          <a:xfrm>
            <a:off x="1857080" y="3888462"/>
            <a:ext cx="4930220" cy="992579"/>
          </a:xfrm>
          <a:prstGeom prst="rect">
            <a:avLst/>
          </a:prstGeom>
        </p:spPr>
        <p:txBody>
          <a:bodyPr wrap="square" lIns="68580" tIns="34290" rIns="68580" bIns="34290">
            <a:spAutoFit/>
          </a:bodyPr>
          <a:lstStyle/>
          <a:p>
            <a:pPr>
              <a:lnSpc>
                <a:spcPct val="150000"/>
              </a:lnSpc>
            </a:pPr>
            <a:r>
              <a:rPr lang="zh-CN" altLang="en-US" sz="2000" dirty="0" smtClean="0">
                <a:latin typeface="微软雅黑" pitchFamily="34" charset="-122"/>
                <a:ea typeface="微软雅黑" pitchFamily="34" charset="-122"/>
              </a:rPr>
              <a:t>“八月秋高风怒号</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卷我屋上三重茅”</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茅草被卷走是由于屋顶上方空气流速快</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压强小</a:t>
            </a:r>
            <a:r>
              <a:rPr lang="en-US" altLang="zh-CN" sz="2000" dirty="0" smtClean="0">
                <a:latin typeface="微软雅黑" pitchFamily="34" charset="-122"/>
                <a:ea typeface="微软雅黑" pitchFamily="34" charset="-122"/>
              </a:rPr>
              <a:t>.</a:t>
            </a:r>
          </a:p>
        </p:txBody>
      </p:sp>
      <p:pic>
        <p:nvPicPr>
          <p:cNvPr id="12" name="cc531.jpg" descr="id:2147511684;FounderCES"/>
          <p:cNvPicPr/>
          <p:nvPr/>
        </p:nvPicPr>
        <p:blipFill>
          <a:blip r:embed="rId4" cstate="print"/>
          <a:stretch>
            <a:fillRect/>
          </a:stretch>
        </p:blipFill>
        <p:spPr>
          <a:xfrm>
            <a:off x="2985454" y="1568715"/>
            <a:ext cx="2792888" cy="188149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par>
                                <p:cTn id="18" presetID="12" presetClass="entr" presetSubtype="4" fill="hold"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slide(fromBottom)">
                                      <p:cBhvr>
                                        <p:cTn id="20" dur="500"/>
                                        <p:tgtEl>
                                          <p:spTgt spid="12"/>
                                        </p:tgtEl>
                                      </p:cBhvr>
                                    </p:animEffect>
                                  </p:childTnLst>
                                </p:cTn>
                              </p:par>
                            </p:childTnLst>
                          </p:cTn>
                        </p:par>
                        <p:par>
                          <p:cTn id="21" fill="hold">
                            <p:stCondLst>
                              <p:cond delay="500"/>
                            </p:stCondLst>
                            <p:childTnLst>
                              <p:par>
                                <p:cTn id="22" presetID="12" presetClass="entr" presetSubtype="4" fill="hold" grpId="0" nodeType="after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slide(fromBottom)">
                                      <p:cBhvr>
                                        <p:cTn id="2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1" y="0"/>
            <a:ext cx="3627552" cy="81855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2" cstate="print"/>
          <a:stretch>
            <a:fillRect/>
          </a:stretch>
        </p:blipFill>
        <p:spPr>
          <a:xfrm>
            <a:off x="550409" y="1129109"/>
            <a:ext cx="1144625" cy="500774"/>
          </a:xfrm>
          <a:prstGeom prst="rect">
            <a:avLst/>
          </a:prstGeom>
        </p:spPr>
      </p:pic>
      <p:pic>
        <p:nvPicPr>
          <p:cNvPr id="21" name="图片 20" descr="book3.png"/>
          <p:cNvPicPr>
            <a:picLocks noChangeAspect="1"/>
          </p:cNvPicPr>
          <p:nvPr/>
        </p:nvPicPr>
        <p:blipFill>
          <a:blip r:embed="rId3" cstate="print"/>
          <a:srcRect l="10980" t="7891" r="17050" b="13779"/>
          <a:stretch>
            <a:fillRect/>
          </a:stretch>
        </p:blipFill>
        <p:spPr>
          <a:xfrm>
            <a:off x="7968343" y="3947300"/>
            <a:ext cx="971550" cy="1057407"/>
          </a:xfrm>
          <a:prstGeom prst="rect">
            <a:avLst/>
          </a:prstGeom>
        </p:spPr>
      </p:pic>
      <p:sp>
        <p:nvSpPr>
          <p:cNvPr id="9" name="矩形 8"/>
          <p:cNvSpPr/>
          <p:nvPr/>
        </p:nvSpPr>
        <p:spPr>
          <a:xfrm>
            <a:off x="307017" y="348923"/>
            <a:ext cx="3357329"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阿基米德原理</a:t>
            </a:r>
          </a:p>
        </p:txBody>
      </p:sp>
      <p:sp>
        <p:nvSpPr>
          <p:cNvPr id="23" name="矩形 22"/>
          <p:cNvSpPr/>
          <p:nvPr/>
        </p:nvSpPr>
        <p:spPr>
          <a:xfrm>
            <a:off x="1253767" y="1594324"/>
            <a:ext cx="6249969" cy="3300904"/>
          </a:xfrm>
          <a:prstGeom prst="rect">
            <a:avLst/>
          </a:prstGeom>
        </p:spPr>
        <p:txBody>
          <a:bodyPr wrap="square" lIns="68580" tIns="34290" rIns="68580" bIns="34290">
            <a:spAutoFit/>
          </a:bodyPr>
          <a:lstStyle/>
          <a:p>
            <a:pPr>
              <a:lnSpc>
                <a:spcPct val="150000"/>
              </a:lnSpc>
            </a:pPr>
            <a:r>
              <a:rPr lang="zh-CN" altLang="zh-CN" sz="2000" dirty="0" smtClean="0">
                <a:latin typeface="微软雅黑" pitchFamily="34" charset="-122"/>
                <a:ea typeface="微软雅黑" pitchFamily="34" charset="-122"/>
              </a:rPr>
              <a:t>称重法测固体的密度</a:t>
            </a:r>
            <a:r>
              <a:rPr lang="en-US" altLang="zh-CN" sz="2000" i="1" dirty="0" smtClean="0">
                <a:latin typeface="微软雅黑" pitchFamily="34" charset="-122"/>
                <a:ea typeface="微软雅黑" pitchFamily="34" charset="-122"/>
              </a:rPr>
              <a:t>.</a:t>
            </a:r>
            <a:endParaRPr lang="zh-CN" altLang="zh-CN" sz="2000" dirty="0" smtClean="0">
              <a:latin typeface="微软雅黑" pitchFamily="34" charset="-122"/>
              <a:ea typeface="微软雅黑" pitchFamily="34" charset="-122"/>
            </a:endParaRPr>
          </a:p>
          <a:p>
            <a:pPr>
              <a:lnSpc>
                <a:spcPct val="150000"/>
              </a:lnSpc>
            </a:pPr>
            <a:r>
              <a:rPr lang="zh-CN" altLang="zh-CN" sz="2000" dirty="0" smtClean="0">
                <a:latin typeface="微软雅黑" pitchFamily="34" charset="-122"/>
                <a:ea typeface="微软雅黑" pitchFamily="34" charset="-122"/>
              </a:rPr>
              <a:t>对于密度大于水的固体</a:t>
            </a:r>
            <a:r>
              <a:rPr lang="en-US" altLang="zh-CN" sz="2000"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可用称重法测量它的密度</a:t>
            </a:r>
            <a:r>
              <a:rPr lang="en-US" altLang="zh-CN" sz="2000"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其方法如下</a:t>
            </a:r>
            <a:r>
              <a:rPr lang="en-US" altLang="zh-CN" sz="2000" dirty="0" smtClean="0">
                <a:latin typeface="微软雅黑" pitchFamily="34" charset="-122"/>
                <a:ea typeface="微软雅黑" pitchFamily="34" charset="-122"/>
              </a:rPr>
              <a:t>:</a:t>
            </a:r>
            <a:endParaRPr lang="zh-CN" altLang="zh-CN" sz="2000" dirty="0" smtClean="0">
              <a:latin typeface="微软雅黑" pitchFamily="34" charset="-122"/>
              <a:ea typeface="微软雅黑" pitchFamily="34" charset="-122"/>
            </a:endParaRPr>
          </a:p>
          <a:p>
            <a:pPr>
              <a:lnSpc>
                <a:spcPct val="150000"/>
              </a:lnSpc>
            </a:pPr>
            <a:r>
              <a:rPr lang="en-US" altLang="zh-CN" sz="2000" dirty="0" smtClean="0">
                <a:latin typeface="微软雅黑" pitchFamily="34" charset="-122"/>
                <a:ea typeface="微软雅黑" pitchFamily="34" charset="-122"/>
              </a:rPr>
              <a:t>(1)</a:t>
            </a:r>
            <a:r>
              <a:rPr lang="zh-CN" altLang="zh-CN" sz="2000" dirty="0" smtClean="0">
                <a:latin typeface="微软雅黑" pitchFamily="34" charset="-122"/>
                <a:ea typeface="微软雅黑" pitchFamily="34" charset="-122"/>
              </a:rPr>
              <a:t>在空气中用弹簧测力计测出物体的重力</a:t>
            </a:r>
            <a:r>
              <a:rPr lang="en-US" altLang="zh-CN" sz="2000" i="1" dirty="0" smtClean="0">
                <a:latin typeface="Times New Roman" pitchFamily="18" charset="0"/>
                <a:ea typeface="微软雅黑" pitchFamily="34" charset="-122"/>
                <a:cs typeface="Times New Roman" pitchFamily="18" charset="0"/>
              </a:rPr>
              <a:t>G</a:t>
            </a:r>
            <a:r>
              <a:rPr lang="en-US" altLang="zh-CN" sz="2000" dirty="0" smtClean="0">
                <a:latin typeface="微软雅黑" pitchFamily="34" charset="-122"/>
                <a:ea typeface="微软雅黑" pitchFamily="34" charset="-122"/>
              </a:rPr>
              <a:t>;</a:t>
            </a:r>
            <a:endParaRPr lang="zh-CN" altLang="zh-CN" sz="2000" dirty="0" smtClean="0">
              <a:latin typeface="微软雅黑" pitchFamily="34" charset="-122"/>
              <a:ea typeface="微软雅黑" pitchFamily="34" charset="-122"/>
            </a:endParaRPr>
          </a:p>
          <a:p>
            <a:pPr>
              <a:lnSpc>
                <a:spcPct val="150000"/>
              </a:lnSpc>
            </a:pPr>
            <a:r>
              <a:rPr lang="en-US" altLang="zh-CN" sz="2000" dirty="0" smtClean="0">
                <a:latin typeface="微软雅黑" pitchFamily="34" charset="-122"/>
                <a:ea typeface="微软雅黑" pitchFamily="34" charset="-122"/>
              </a:rPr>
              <a:t>(2)</a:t>
            </a:r>
            <a:r>
              <a:rPr lang="zh-CN" altLang="zh-CN" sz="2000" dirty="0" smtClean="0">
                <a:latin typeface="微软雅黑" pitchFamily="34" charset="-122"/>
                <a:ea typeface="微软雅黑" pitchFamily="34" charset="-122"/>
              </a:rPr>
              <a:t>将物体浸没于水中并读出此时弹簧测力计的示数</a:t>
            </a:r>
            <a:r>
              <a:rPr lang="en-US" altLang="zh-CN" sz="2000" i="1" dirty="0" smtClean="0">
                <a:latin typeface="微软雅黑" pitchFamily="34" charset="-122"/>
                <a:ea typeface="微软雅黑" pitchFamily="34" charset="-122"/>
              </a:rPr>
              <a:t>F.</a:t>
            </a:r>
            <a:endParaRPr lang="zh-CN" altLang="zh-CN" sz="2000" dirty="0" smtClean="0">
              <a:latin typeface="微软雅黑" pitchFamily="34" charset="-122"/>
              <a:ea typeface="微软雅黑" pitchFamily="34" charset="-122"/>
            </a:endParaRPr>
          </a:p>
          <a:p>
            <a:pPr>
              <a:lnSpc>
                <a:spcPct val="150000"/>
              </a:lnSpc>
            </a:pPr>
            <a:r>
              <a:rPr lang="en-US" altLang="zh-CN" sz="2000" dirty="0" smtClean="0">
                <a:latin typeface="微软雅黑" pitchFamily="34" charset="-122"/>
                <a:ea typeface="微软雅黑" pitchFamily="34" charset="-122"/>
              </a:rPr>
              <a:t>(3)</a:t>
            </a:r>
            <a:r>
              <a:rPr lang="zh-CN" altLang="zh-CN" sz="2000" dirty="0" smtClean="0">
                <a:latin typeface="微软雅黑" pitchFamily="34" charset="-122"/>
                <a:ea typeface="微软雅黑" pitchFamily="34" charset="-122"/>
              </a:rPr>
              <a:t>根据阿基米德原理及密度的相关知识可知</a:t>
            </a:r>
            <a:r>
              <a:rPr lang="en-US" altLang="zh-CN" sz="2000"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物体的密度</a:t>
            </a:r>
            <a:r>
              <a:rPr lang="en-US" altLang="zh-CN" sz="2000" i="1" dirty="0" smtClean="0">
                <a:latin typeface="Times New Roman" pitchFamily="18" charset="0"/>
                <a:ea typeface="微软雅黑" pitchFamily="34" charset="-122"/>
                <a:cs typeface="Times New Roman" pitchFamily="18" charset="0"/>
              </a:rPr>
              <a:t>ρ</a:t>
            </a:r>
            <a:r>
              <a:rPr lang="zh-CN" altLang="zh-CN" sz="2000" baseline="-25000" dirty="0" smtClean="0">
                <a:latin typeface="微软雅黑" pitchFamily="34" charset="-122"/>
                <a:ea typeface="微软雅黑" pitchFamily="34" charset="-122"/>
              </a:rPr>
              <a:t>物</a:t>
            </a:r>
            <a:r>
              <a:rPr lang="en-US" altLang="zh-CN" sz="2000" dirty="0" smtClean="0">
                <a:latin typeface="微软雅黑" pitchFamily="34" charset="-122"/>
                <a:ea typeface="微软雅黑" pitchFamily="34" charset="-122"/>
              </a:rPr>
              <a:t>=            </a:t>
            </a:r>
            <a:r>
              <a:rPr lang="en-US" altLang="zh-CN" sz="2000" i="1" dirty="0" smtClean="0">
                <a:latin typeface="Times New Roman" pitchFamily="18" charset="0"/>
                <a:ea typeface="微软雅黑" pitchFamily="34" charset="-122"/>
                <a:cs typeface="Times New Roman" pitchFamily="18" charset="0"/>
                <a:sym typeface="Times New Roman" panose="02020603050405020304" pitchFamily="18" charset="0"/>
              </a:rPr>
              <a:t>ρ</a:t>
            </a:r>
            <a:r>
              <a:rPr lang="zh-CN" altLang="zh-CN" sz="2000" baseline="-25000" dirty="0" smtClean="0">
                <a:latin typeface="微软雅黑" pitchFamily="34" charset="-122"/>
                <a:ea typeface="微软雅黑" pitchFamily="34" charset="-122"/>
              </a:rPr>
              <a:t>水</a:t>
            </a:r>
            <a:r>
              <a:rPr lang="en-US" altLang="zh-CN" sz="2000" i="1" dirty="0" smtClean="0">
                <a:latin typeface="微软雅黑" pitchFamily="34" charset="-122"/>
                <a:ea typeface="微软雅黑" pitchFamily="34" charset="-122"/>
              </a:rPr>
              <a:t>.</a:t>
            </a:r>
            <a:endParaRPr lang="zh-CN" altLang="zh-CN" sz="2000" dirty="0">
              <a:latin typeface="微软雅黑" pitchFamily="34" charset="-122"/>
              <a:ea typeface="微软雅黑" pitchFamily="34" charset="-122"/>
            </a:endParaRPr>
          </a:p>
        </p:txBody>
      </p:sp>
      <p:graphicFrame>
        <p:nvGraphicFramePr>
          <p:cNvPr id="10" name="表格 9"/>
          <p:cNvGraphicFramePr>
            <a:graphicFrameLocks noGrp="1"/>
          </p:cNvGraphicFramePr>
          <p:nvPr/>
        </p:nvGraphicFramePr>
        <p:xfrm>
          <a:off x="2082647" y="4235790"/>
          <a:ext cx="867943" cy="792480"/>
        </p:xfrm>
        <a:graphic>
          <a:graphicData uri="http://schemas.openxmlformats.org/drawingml/2006/table">
            <a:tbl>
              <a:tblPr firstRow="1" bandRow="1">
                <a:tableStyleId>{5C22544A-7EE6-4342-B048-85BDC9FD1C3A}</a:tableStyleId>
              </a:tblPr>
              <a:tblGrid>
                <a:gridCol w="867943"/>
              </a:tblGrid>
              <a:tr h="370840">
                <a:tc>
                  <a:txBody>
                    <a:bodyPr/>
                    <a:lstStyle/>
                    <a:p>
                      <a:pPr algn="ctr"/>
                      <a:r>
                        <a:rPr lang="en-US" altLang="zh-CN" sz="2000" b="0" i="1" kern="1200" dirty="0" smtClean="0">
                          <a:solidFill>
                            <a:schemeClr val="tx1"/>
                          </a:solidFill>
                          <a:latin typeface="Times New Roman" pitchFamily="18" charset="0"/>
                          <a:ea typeface="微软雅黑" pitchFamily="34" charset="-122"/>
                          <a:cs typeface="Times New Roman" pitchFamily="18" charset="0"/>
                          <a:sym typeface="Times New Roman" panose="02020603050405020304" pitchFamily="18" charset="0"/>
                        </a:rPr>
                        <a:t>G</a:t>
                      </a:r>
                      <a:endParaRPr lang="zh-CN" altLang="en-US" sz="2000" b="0" i="1" kern="1200" dirty="0" smtClean="0">
                        <a:solidFill>
                          <a:schemeClr val="tx1"/>
                        </a:solidFill>
                        <a:latin typeface="Times New Roman" pitchFamily="18" charset="0"/>
                        <a:ea typeface="微软雅黑" pitchFamily="34" charset="-122"/>
                        <a:cs typeface="Times New Roman" pitchFamily="18" charset="0"/>
                        <a:sym typeface="Times New Roman" panose="02020603050405020304" pitchFamily="18" charset="0"/>
                      </a:endParaRPr>
                    </a:p>
                  </a:txBody>
                  <a:tcPr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70840">
                <a:tc>
                  <a:txBody>
                    <a:bodyPr/>
                    <a:lstStyle/>
                    <a:p>
                      <a:pPr algn="ctr"/>
                      <a:r>
                        <a:rPr lang="en-US" altLang="zh-CN" sz="2000" b="0" i="1" kern="1200" dirty="0" smtClean="0">
                          <a:solidFill>
                            <a:schemeClr val="tx1"/>
                          </a:solidFill>
                          <a:latin typeface="Times New Roman" pitchFamily="18" charset="0"/>
                          <a:ea typeface="微软雅黑" pitchFamily="34" charset="-122"/>
                          <a:cs typeface="Times New Roman" pitchFamily="18" charset="0"/>
                          <a:sym typeface="Times New Roman" panose="02020603050405020304" pitchFamily="18" charset="0"/>
                        </a:rPr>
                        <a:t>G</a:t>
                      </a:r>
                      <a:r>
                        <a:rPr lang="en-US" altLang="zh-CN" sz="2000" b="0" kern="1200" dirty="0" smtClean="0">
                          <a:solidFill>
                            <a:schemeClr val="tx1"/>
                          </a:solidFill>
                          <a:latin typeface="微软雅黑" panose="020B0503020204020204" pitchFamily="34" charset="-122"/>
                          <a:ea typeface="微软雅黑" panose="020B0503020204020204" pitchFamily="34" charset="-122"/>
                          <a:cs typeface="+mn-cs"/>
                          <a:sym typeface="Times New Roman" panose="02020603050405020304" pitchFamily="18" charset="0"/>
                        </a:rPr>
                        <a:t>-</a:t>
                      </a:r>
                      <a:r>
                        <a:rPr lang="en-US" altLang="zh-CN" sz="2000" b="0" i="1" kern="1200" dirty="0" smtClean="0">
                          <a:solidFill>
                            <a:schemeClr val="tx1"/>
                          </a:solidFill>
                          <a:latin typeface="Times New Roman" pitchFamily="18" charset="0"/>
                          <a:ea typeface="微软雅黑" pitchFamily="34" charset="-122"/>
                          <a:cs typeface="Times New Roman" pitchFamily="18" charset="0"/>
                          <a:sym typeface="Times New Roman" panose="02020603050405020304" pitchFamily="18" charset="0"/>
                        </a:rPr>
                        <a:t>F</a:t>
                      </a:r>
                      <a:endParaRPr lang="zh-CN" altLang="en-US" sz="2000" b="0" i="1" kern="1200" dirty="0" smtClean="0">
                        <a:solidFill>
                          <a:schemeClr val="tx1"/>
                        </a:solidFill>
                        <a:latin typeface="Times New Roman" pitchFamily="18" charset="0"/>
                        <a:ea typeface="微软雅黑" pitchFamily="34" charset="-122"/>
                        <a:cs typeface="Times New Roman" pitchFamily="18" charset="0"/>
                        <a:sym typeface="Times New Roman" panose="02020603050405020304" pitchFamily="18" charset="0"/>
                      </a:endParaRPr>
                    </a:p>
                  </a:txBody>
                  <a:tcPr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slide(fromBottom)">
                                      <p:cBhvr>
                                        <p:cTn id="21" dur="500"/>
                                        <p:tgtEl>
                                          <p:spTgt spid="23"/>
                                        </p:tgtEl>
                                      </p:cBhvr>
                                    </p:animEffect>
                                  </p:childTnLst>
                                </p:cTn>
                              </p:par>
                              <p:par>
                                <p:cTn id="22" presetID="12" presetClass="entr" presetSubtype="4" fill="hold"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slide(fromBottom)">
                                      <p:cBhvr>
                                        <p:cTn id="2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TextBox 61"/>
          <p:cNvSpPr txBox="1"/>
          <p:nvPr/>
        </p:nvSpPr>
        <p:spPr>
          <a:xfrm>
            <a:off x="1216058" y="515090"/>
            <a:ext cx="6815580" cy="900246"/>
          </a:xfrm>
          <a:prstGeom prst="rect">
            <a:avLst/>
          </a:prstGeom>
          <a:noFill/>
        </p:spPr>
        <p:txBody>
          <a:bodyPr wrap="square" lIns="68580" tIns="34290" rIns="68580" bIns="34290" rtlCol="0">
            <a:spAutoFit/>
          </a:bodyPr>
          <a:lstStyle>
            <a:defPPr>
              <a:defRPr lang="zh-CN"/>
            </a:defPPr>
            <a:lvl1pPr>
              <a:defRPr sz="19900" b="1">
                <a:solidFill>
                  <a:srgbClr val="5FCACB"/>
                </a:solidFill>
              </a:defRPr>
            </a:lvl1pPr>
          </a:lstStyle>
          <a:p>
            <a:r>
              <a:rPr lang="zh-CN" altLang="en-US" sz="5400" dirty="0" smtClean="0">
                <a:solidFill>
                  <a:schemeClr val="accent1"/>
                </a:solidFill>
                <a:latin typeface="隶书" pitchFamily="49" charset="-122"/>
                <a:ea typeface="隶书" pitchFamily="49" charset="-122"/>
              </a:rPr>
              <a:t>第十章 流体的力现象</a:t>
            </a:r>
            <a:endParaRPr lang="zh-CN" altLang="en-US" sz="5400" dirty="0">
              <a:solidFill>
                <a:schemeClr val="accent1"/>
              </a:solidFill>
              <a:latin typeface="隶书" pitchFamily="49" charset="-122"/>
              <a:ea typeface="隶书" pitchFamily="49" charset="-122"/>
            </a:endParaRPr>
          </a:p>
        </p:txBody>
      </p:sp>
      <p:sp>
        <p:nvSpPr>
          <p:cNvPr id="64" name="文本框 78"/>
          <p:cNvSpPr txBox="1"/>
          <p:nvPr/>
        </p:nvSpPr>
        <p:spPr>
          <a:xfrm>
            <a:off x="3115895" y="1892742"/>
            <a:ext cx="2938946" cy="577081"/>
          </a:xfrm>
          <a:prstGeom prst="rect">
            <a:avLst/>
          </a:prstGeom>
          <a:noFill/>
        </p:spPr>
        <p:txBody>
          <a:bodyPr wrap="none" lIns="68580" tIns="34290" rIns="68580" bIns="34290"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3300" dirty="0" smtClean="0">
                <a:solidFill>
                  <a:schemeClr val="accent1"/>
                </a:solidFill>
              </a:rPr>
              <a:t>第</a:t>
            </a:r>
            <a:r>
              <a:rPr lang="en-US" altLang="zh-CN" sz="3300" dirty="0" smtClean="0">
                <a:solidFill>
                  <a:schemeClr val="accent1"/>
                </a:solidFill>
              </a:rPr>
              <a:t>4</a:t>
            </a:r>
            <a:r>
              <a:rPr lang="zh-CN" altLang="en-US" sz="3300" dirty="0" smtClean="0">
                <a:solidFill>
                  <a:schemeClr val="accent1"/>
                </a:solidFill>
              </a:rPr>
              <a:t>节　沉与浮</a:t>
            </a:r>
          </a:p>
        </p:txBody>
      </p:sp>
      <p:pic>
        <p:nvPicPr>
          <p:cNvPr id="25" name="Picture 12" descr="clouds1.png"/>
          <p:cNvPicPr>
            <a:picLocks noChangeAspect="1"/>
          </p:cNvPicPr>
          <p:nvPr/>
        </p:nvPicPr>
        <p:blipFill>
          <a:blip r:embed="rId3" cstate="print"/>
          <a:stretch>
            <a:fillRect/>
          </a:stretch>
        </p:blipFill>
        <p:spPr>
          <a:xfrm>
            <a:off x="1821839" y="3102759"/>
            <a:ext cx="4771653" cy="827958"/>
          </a:xfrm>
          <a:prstGeom prst="rect">
            <a:avLst/>
          </a:prstGeom>
        </p:spPr>
      </p:pic>
      <p:pic>
        <p:nvPicPr>
          <p:cNvPr id="26" name="Picture 10" descr="field1.png"/>
          <p:cNvPicPr>
            <a:picLocks noChangeAspect="1"/>
          </p:cNvPicPr>
          <p:nvPr/>
        </p:nvPicPr>
        <p:blipFill>
          <a:blip r:embed="rId4" cstate="print"/>
          <a:stretch>
            <a:fillRect/>
          </a:stretch>
        </p:blipFill>
        <p:spPr>
          <a:xfrm>
            <a:off x="88457" y="3838045"/>
            <a:ext cx="8916747" cy="1354442"/>
          </a:xfrm>
          <a:prstGeom prst="rect">
            <a:avLst/>
          </a:prstGeom>
        </p:spPr>
      </p:pic>
      <p:pic>
        <p:nvPicPr>
          <p:cNvPr id="27" name="Picture 11" descr="server.png"/>
          <p:cNvPicPr>
            <a:picLocks noChangeAspect="1"/>
          </p:cNvPicPr>
          <p:nvPr/>
        </p:nvPicPr>
        <p:blipFill>
          <a:blip r:embed="rId5" cstate="print"/>
          <a:stretch>
            <a:fillRect/>
          </a:stretch>
        </p:blipFill>
        <p:spPr>
          <a:xfrm>
            <a:off x="2759528" y="3294761"/>
            <a:ext cx="3559629" cy="1954878"/>
          </a:xfrm>
          <a:prstGeom prst="rect">
            <a:avLst/>
          </a:prstGeom>
        </p:spPr>
      </p:pic>
    </p:spTree>
    <p:extLst>
      <p:ext uri="{BB962C8B-B14F-4D97-AF65-F5344CB8AC3E}">
        <p14:creationId xmlns="" xmlns:p14="http://schemas.microsoft.com/office/powerpoint/2010/main" val="4000769042"/>
      </p:ext>
    </p:extLst>
  </p:cSld>
  <p:clrMapOvr>
    <a:masterClrMapping/>
  </p:clrMapOvr>
  <mc:AlternateContent xmlns:mc="http://schemas.openxmlformats.org/markup-compatibility/2006">
    <mc:Choice xmlns="" xmlns:p14="http://schemas.microsoft.com/office/powerpoint/2010/main" Requires="p14">
      <p:transition spd="slow" p14:dur="1200">
        <p14:prism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ppt_x"/>
                                          </p:val>
                                        </p:tav>
                                        <p:tav tm="100000">
                                          <p:val>
                                            <p:strVal val="#ppt_x"/>
                                          </p:val>
                                        </p:tav>
                                      </p:tavLst>
                                    </p:anim>
                                    <p:anim calcmode="lin" valueType="num">
                                      <p:cBhvr additive="base">
                                        <p:cTn id="16" dur="500" fill="hold"/>
                                        <p:tgtEl>
                                          <p:spTgt spid="26"/>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9" presetClass="entr" presetSubtype="0" fill="hold" grpId="0" nodeType="afterEffect">
                                  <p:stCondLst>
                                    <p:cond delay="0"/>
                                  </p:stCondLst>
                                  <p:iterate type="lt">
                                    <p:tmPct val="0"/>
                                  </p:iterate>
                                  <p:childTnLst>
                                    <p:set>
                                      <p:cBhvr>
                                        <p:cTn id="19" dur="1" fill="hold">
                                          <p:stCondLst>
                                            <p:cond delay="0"/>
                                          </p:stCondLst>
                                        </p:cTn>
                                        <p:tgtEl>
                                          <p:spTgt spid="62"/>
                                        </p:tgtEl>
                                        <p:attrNameLst>
                                          <p:attrName>style.visibility</p:attrName>
                                        </p:attrNameLst>
                                      </p:cBhvr>
                                      <p:to>
                                        <p:strVal val="visible"/>
                                      </p:to>
                                    </p:set>
                                    <p:anim calcmode="lin" valueType="num">
                                      <p:cBhvr>
                                        <p:cTn id="20" dur="1000" fill="hold"/>
                                        <p:tgtEl>
                                          <p:spTgt spid="62"/>
                                        </p:tgtEl>
                                        <p:attrNameLst>
                                          <p:attrName>ppt_x</p:attrName>
                                        </p:attrNameLst>
                                      </p:cBhvr>
                                      <p:tavLst>
                                        <p:tav tm="0">
                                          <p:val>
                                            <p:strVal val="#ppt_x-.2"/>
                                          </p:val>
                                        </p:tav>
                                        <p:tav tm="100000">
                                          <p:val>
                                            <p:strVal val="#ppt_x"/>
                                          </p:val>
                                        </p:tav>
                                      </p:tavLst>
                                    </p:anim>
                                    <p:anim calcmode="lin" valueType="num">
                                      <p:cBhvr>
                                        <p:cTn id="21" dur="1000" fill="hold"/>
                                        <p:tgtEl>
                                          <p:spTgt spid="62"/>
                                        </p:tgtEl>
                                        <p:attrNameLst>
                                          <p:attrName>ppt_y</p:attrName>
                                        </p:attrNameLst>
                                      </p:cBhvr>
                                      <p:tavLst>
                                        <p:tav tm="0">
                                          <p:val>
                                            <p:strVal val="#ppt_y"/>
                                          </p:val>
                                        </p:tav>
                                        <p:tav tm="100000">
                                          <p:val>
                                            <p:strVal val="#ppt_y"/>
                                          </p:val>
                                        </p:tav>
                                      </p:tavLst>
                                    </p:anim>
                                    <p:animEffect transition="in" filter="wipe(right)" prLst="gradientSize: 0.1">
                                      <p:cBhvr>
                                        <p:cTn id="22" dur="1000"/>
                                        <p:tgtEl>
                                          <p:spTgt spid="62"/>
                                        </p:tgtEl>
                                      </p:cBhvr>
                                    </p:animEffect>
                                  </p:childTnLst>
                                </p:cTn>
                              </p:par>
                              <p:par>
                                <p:cTn id="23" presetID="29" presetClass="entr" presetSubtype="0" fill="hold" grpId="0" nodeType="withEffect">
                                  <p:stCondLst>
                                    <p:cond delay="0"/>
                                  </p:stCondLst>
                                  <p:iterate type="lt">
                                    <p:tmPct val="0"/>
                                  </p:iterate>
                                  <p:childTnLst>
                                    <p:set>
                                      <p:cBhvr>
                                        <p:cTn id="24" dur="1" fill="hold">
                                          <p:stCondLst>
                                            <p:cond delay="0"/>
                                          </p:stCondLst>
                                        </p:cTn>
                                        <p:tgtEl>
                                          <p:spTgt spid="64"/>
                                        </p:tgtEl>
                                        <p:attrNameLst>
                                          <p:attrName>style.visibility</p:attrName>
                                        </p:attrNameLst>
                                      </p:cBhvr>
                                      <p:to>
                                        <p:strVal val="visible"/>
                                      </p:to>
                                    </p:set>
                                    <p:anim calcmode="lin" valueType="num">
                                      <p:cBhvr>
                                        <p:cTn id="25" dur="1000" fill="hold"/>
                                        <p:tgtEl>
                                          <p:spTgt spid="64"/>
                                        </p:tgtEl>
                                        <p:attrNameLst>
                                          <p:attrName>ppt_x</p:attrName>
                                        </p:attrNameLst>
                                      </p:cBhvr>
                                      <p:tavLst>
                                        <p:tav tm="0">
                                          <p:val>
                                            <p:strVal val="#ppt_x-.2"/>
                                          </p:val>
                                        </p:tav>
                                        <p:tav tm="100000">
                                          <p:val>
                                            <p:strVal val="#ppt_x"/>
                                          </p:val>
                                        </p:tav>
                                      </p:tavLst>
                                    </p:anim>
                                    <p:anim calcmode="lin" valueType="num">
                                      <p:cBhvr>
                                        <p:cTn id="26" dur="1000" fill="hold"/>
                                        <p:tgtEl>
                                          <p:spTgt spid="64"/>
                                        </p:tgtEl>
                                        <p:attrNameLst>
                                          <p:attrName>ppt_y</p:attrName>
                                        </p:attrNameLst>
                                      </p:cBhvr>
                                      <p:tavLst>
                                        <p:tav tm="0">
                                          <p:val>
                                            <p:strVal val="#ppt_y"/>
                                          </p:val>
                                        </p:tav>
                                        <p:tav tm="100000">
                                          <p:val>
                                            <p:strVal val="#ppt_y"/>
                                          </p:val>
                                        </p:tav>
                                      </p:tavLst>
                                    </p:anim>
                                    <p:animEffect transition="in" filter="wipe(right)" prLst="gradientSize: 0.1">
                                      <p:cBhvr>
                                        <p:cTn id="27" dur="10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2" cstate="print"/>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3" cstate="print"/>
          <a:srcRect t="65517"/>
          <a:stretch>
            <a:fillRect/>
          </a:stretch>
        </p:blipFill>
        <p:spPr>
          <a:xfrm>
            <a:off x="3967844" y="4653643"/>
            <a:ext cx="1894113" cy="489857"/>
          </a:xfrm>
          <a:prstGeom prst="rect">
            <a:avLst/>
          </a:prstGeom>
        </p:spPr>
      </p:pic>
      <p:pic>
        <p:nvPicPr>
          <p:cNvPr id="16" name="图片 15" descr="图片5.png"/>
          <p:cNvPicPr>
            <a:picLocks noChangeAspect="1"/>
          </p:cNvPicPr>
          <p:nvPr/>
        </p:nvPicPr>
        <p:blipFill>
          <a:blip r:embed="rId4" cstate="print"/>
          <a:stretch>
            <a:fillRect/>
          </a:stretch>
        </p:blipFill>
        <p:spPr>
          <a:xfrm>
            <a:off x="450538" y="1107431"/>
            <a:ext cx="1193708" cy="506421"/>
          </a:xfrm>
          <a:prstGeom prst="rect">
            <a:avLst/>
          </a:prstGeom>
        </p:spPr>
      </p:pic>
      <p:grpSp>
        <p:nvGrpSpPr>
          <p:cNvPr id="2" name="组合 18"/>
          <p:cNvGrpSpPr/>
          <p:nvPr/>
        </p:nvGrpSpPr>
        <p:grpSpPr>
          <a:xfrm>
            <a:off x="253093" y="0"/>
            <a:ext cx="3753299" cy="81855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3703578"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物体的浮沉条件</a:t>
            </a:r>
          </a:p>
        </p:txBody>
      </p:sp>
      <p:sp>
        <p:nvSpPr>
          <p:cNvPr id="14" name="矩形 13"/>
          <p:cNvSpPr/>
          <p:nvPr/>
        </p:nvSpPr>
        <p:spPr>
          <a:xfrm>
            <a:off x="1586882" y="2001074"/>
            <a:ext cx="5671757" cy="1915909"/>
          </a:xfrm>
          <a:prstGeom prst="rect">
            <a:avLst/>
          </a:prstGeom>
        </p:spPr>
        <p:txBody>
          <a:bodyPr wrap="square" lIns="68580" tIns="34290" rIns="68580" bIns="34290">
            <a:spAutoFit/>
          </a:bodyPr>
          <a:lstStyle/>
          <a:p>
            <a:pPr>
              <a:lnSpc>
                <a:spcPct val="150000"/>
              </a:lnSpc>
            </a:pPr>
            <a:r>
              <a:rPr lang="zh-CN" altLang="zh-CN" sz="2000" dirty="0" smtClean="0">
                <a:latin typeface="微软雅黑" pitchFamily="34" charset="-122"/>
                <a:ea typeface="微软雅黑" pitchFamily="34" charset="-122"/>
              </a:rPr>
              <a:t>漂浮和悬浮的物体</a:t>
            </a:r>
            <a:r>
              <a:rPr lang="en-US" altLang="zh-CN" sz="2000"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所受的浮力都等于物体的重力</a:t>
            </a:r>
            <a:r>
              <a:rPr lang="en-US" altLang="zh-CN" sz="2000"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即</a:t>
            </a:r>
            <a:r>
              <a:rPr lang="en-US" altLang="zh-CN" sz="2000" i="1" dirty="0" smtClean="0">
                <a:latin typeface="Times New Roman" pitchFamily="18" charset="0"/>
                <a:ea typeface="微软雅黑" pitchFamily="34" charset="-122"/>
                <a:cs typeface="Times New Roman" pitchFamily="18" charset="0"/>
              </a:rPr>
              <a:t>F</a:t>
            </a:r>
            <a:r>
              <a:rPr lang="zh-CN" altLang="zh-CN" sz="2000" baseline="-25000" dirty="0" smtClean="0">
                <a:latin typeface="微软雅黑" pitchFamily="34" charset="-122"/>
                <a:ea typeface="微软雅黑" pitchFamily="34" charset="-122"/>
              </a:rPr>
              <a:t>浮</a:t>
            </a:r>
            <a:r>
              <a:rPr lang="en-US" altLang="zh-CN" sz="2000" dirty="0" smtClean="0">
                <a:latin typeface="微软雅黑" pitchFamily="34" charset="-122"/>
                <a:ea typeface="微软雅黑" pitchFamily="34" charset="-122"/>
              </a:rPr>
              <a:t>=</a:t>
            </a:r>
            <a:r>
              <a:rPr lang="en-US" altLang="zh-CN" sz="2000" i="1" dirty="0" smtClean="0">
                <a:latin typeface="Times New Roman" pitchFamily="18" charset="0"/>
                <a:ea typeface="微软雅黑" pitchFamily="34" charset="-122"/>
                <a:cs typeface="Times New Roman" pitchFamily="18" charset="0"/>
              </a:rPr>
              <a:t>G</a:t>
            </a:r>
            <a:r>
              <a:rPr lang="en-US" altLang="zh-CN" sz="2000"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但漂浮时物体静止在液体表面上</a:t>
            </a:r>
            <a:r>
              <a:rPr lang="en-US" altLang="zh-CN" sz="2000"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此时</a:t>
            </a:r>
            <a:r>
              <a:rPr lang="en-US" altLang="zh-CN" sz="2000" i="1" dirty="0" smtClean="0">
                <a:latin typeface="Times New Roman" pitchFamily="18" charset="0"/>
                <a:ea typeface="微软雅黑" pitchFamily="34" charset="-122"/>
                <a:cs typeface="Times New Roman" pitchFamily="18" charset="0"/>
              </a:rPr>
              <a:t>V</a:t>
            </a:r>
            <a:r>
              <a:rPr lang="zh-CN" altLang="zh-CN" sz="2000" baseline="-25000" dirty="0" smtClean="0">
                <a:latin typeface="微软雅黑" pitchFamily="34" charset="-122"/>
                <a:ea typeface="微软雅黑" pitchFamily="34" charset="-122"/>
              </a:rPr>
              <a:t>排</a:t>
            </a:r>
            <a:r>
              <a:rPr lang="en-US" altLang="zh-CN" sz="2000" dirty="0" smtClean="0">
                <a:latin typeface="微软雅黑" pitchFamily="34" charset="-122"/>
                <a:ea typeface="微软雅黑" pitchFamily="34" charset="-122"/>
              </a:rPr>
              <a:t>&lt;</a:t>
            </a:r>
            <a:r>
              <a:rPr lang="en-US" altLang="zh-CN" sz="2000" i="1" dirty="0" smtClean="0">
                <a:latin typeface="Times New Roman" pitchFamily="18" charset="0"/>
                <a:ea typeface="微软雅黑" pitchFamily="34" charset="-122"/>
                <a:cs typeface="Times New Roman" pitchFamily="18" charset="0"/>
              </a:rPr>
              <a:t>V</a:t>
            </a:r>
            <a:r>
              <a:rPr lang="zh-CN" altLang="zh-CN" sz="2000" baseline="-25000" dirty="0" smtClean="0">
                <a:latin typeface="微软雅黑" pitchFamily="34" charset="-122"/>
                <a:ea typeface="微软雅黑" pitchFamily="34" charset="-122"/>
              </a:rPr>
              <a:t>物</a:t>
            </a:r>
            <a:r>
              <a:rPr lang="en-US" altLang="zh-CN" sz="2000" dirty="0" smtClean="0">
                <a:latin typeface="微软雅黑" pitchFamily="34" charset="-122"/>
                <a:ea typeface="微软雅黑" pitchFamily="34" charset="-122"/>
              </a:rPr>
              <a:t>,</a:t>
            </a:r>
            <a:r>
              <a:rPr lang="en-US" altLang="zh-CN" sz="2000" i="1" dirty="0" smtClean="0">
                <a:latin typeface="Times New Roman" pitchFamily="18" charset="0"/>
                <a:ea typeface="微软雅黑" pitchFamily="34" charset="-122"/>
                <a:cs typeface="Times New Roman" pitchFamily="18" charset="0"/>
              </a:rPr>
              <a:t>ρ</a:t>
            </a:r>
            <a:r>
              <a:rPr lang="zh-CN" altLang="zh-CN" sz="2000" baseline="-25000" dirty="0" smtClean="0">
                <a:latin typeface="微软雅黑" pitchFamily="34" charset="-122"/>
                <a:ea typeface="微软雅黑" pitchFamily="34" charset="-122"/>
              </a:rPr>
              <a:t>液</a:t>
            </a:r>
            <a:r>
              <a:rPr lang="en-US" altLang="zh-CN" sz="2000" dirty="0" smtClean="0">
                <a:latin typeface="微软雅黑" pitchFamily="34" charset="-122"/>
                <a:ea typeface="微软雅黑" pitchFamily="34" charset="-122"/>
              </a:rPr>
              <a:t>&gt;</a:t>
            </a:r>
            <a:r>
              <a:rPr lang="en-US" altLang="zh-CN" sz="2000" i="1" dirty="0" smtClean="0">
                <a:latin typeface="Times New Roman" pitchFamily="18" charset="0"/>
                <a:ea typeface="微软雅黑" pitchFamily="34" charset="-122"/>
                <a:cs typeface="Times New Roman" pitchFamily="18" charset="0"/>
              </a:rPr>
              <a:t>ρ</a:t>
            </a:r>
            <a:r>
              <a:rPr lang="zh-CN" altLang="zh-CN" sz="2000" baseline="-25000" dirty="0" smtClean="0">
                <a:latin typeface="微软雅黑" pitchFamily="34" charset="-122"/>
                <a:ea typeface="微软雅黑" pitchFamily="34" charset="-122"/>
              </a:rPr>
              <a:t>物</a:t>
            </a:r>
            <a:r>
              <a:rPr lang="en-US" altLang="zh-CN" sz="2000"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而悬浮时物体可以静止在液体内部任何地方</a:t>
            </a:r>
            <a:r>
              <a:rPr lang="en-US" altLang="zh-CN" sz="2000"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此时</a:t>
            </a:r>
            <a:r>
              <a:rPr lang="en-US" altLang="zh-CN" sz="2000" i="1" dirty="0" smtClean="0">
                <a:latin typeface="Times New Roman" pitchFamily="18" charset="0"/>
                <a:ea typeface="微软雅黑" pitchFamily="34" charset="-122"/>
                <a:cs typeface="Times New Roman" pitchFamily="18" charset="0"/>
              </a:rPr>
              <a:t>V</a:t>
            </a:r>
            <a:r>
              <a:rPr lang="zh-CN" altLang="zh-CN" sz="2000" baseline="-25000" dirty="0" smtClean="0">
                <a:latin typeface="微软雅黑" pitchFamily="34" charset="-122"/>
                <a:ea typeface="微软雅黑" pitchFamily="34" charset="-122"/>
              </a:rPr>
              <a:t>排</a:t>
            </a:r>
            <a:r>
              <a:rPr lang="en-US" altLang="zh-CN" sz="2000" dirty="0" smtClean="0">
                <a:latin typeface="微软雅黑" pitchFamily="34" charset="-122"/>
                <a:ea typeface="微软雅黑" pitchFamily="34" charset="-122"/>
              </a:rPr>
              <a:t>=</a:t>
            </a:r>
            <a:r>
              <a:rPr lang="en-US" altLang="zh-CN" sz="2000" i="1" dirty="0" smtClean="0">
                <a:latin typeface="Times New Roman" pitchFamily="18" charset="0"/>
                <a:ea typeface="微软雅黑" pitchFamily="34" charset="-122"/>
                <a:cs typeface="Times New Roman" pitchFamily="18" charset="0"/>
              </a:rPr>
              <a:t>V</a:t>
            </a:r>
            <a:r>
              <a:rPr lang="zh-CN" altLang="zh-CN" sz="2000" baseline="-25000" dirty="0" smtClean="0">
                <a:latin typeface="微软雅黑" pitchFamily="34" charset="-122"/>
                <a:ea typeface="微软雅黑" pitchFamily="34" charset="-122"/>
              </a:rPr>
              <a:t>物</a:t>
            </a:r>
            <a:r>
              <a:rPr lang="en-US" altLang="zh-CN" sz="2000" dirty="0" smtClean="0">
                <a:latin typeface="微软雅黑" pitchFamily="34" charset="-122"/>
                <a:ea typeface="微软雅黑" pitchFamily="34" charset="-122"/>
              </a:rPr>
              <a:t>,</a:t>
            </a:r>
            <a:r>
              <a:rPr lang="en-US" altLang="zh-CN" sz="2000" i="1" dirty="0" smtClean="0">
                <a:latin typeface="Times New Roman" pitchFamily="18" charset="0"/>
                <a:ea typeface="微软雅黑" pitchFamily="34" charset="-122"/>
                <a:cs typeface="Times New Roman" pitchFamily="18" charset="0"/>
              </a:rPr>
              <a:t>ρ</a:t>
            </a:r>
            <a:r>
              <a:rPr lang="zh-CN" altLang="zh-CN" sz="2000" baseline="-25000" dirty="0" smtClean="0">
                <a:latin typeface="微软雅黑" pitchFamily="34" charset="-122"/>
                <a:ea typeface="微软雅黑" pitchFamily="34" charset="-122"/>
              </a:rPr>
              <a:t>液</a:t>
            </a:r>
            <a:r>
              <a:rPr lang="en-US" altLang="zh-CN" sz="2000" dirty="0" smtClean="0">
                <a:latin typeface="微软雅黑" pitchFamily="34" charset="-122"/>
                <a:ea typeface="微软雅黑" pitchFamily="34" charset="-122"/>
              </a:rPr>
              <a:t>=</a:t>
            </a:r>
            <a:r>
              <a:rPr lang="en-US" altLang="zh-CN" sz="2000" i="1" dirty="0" smtClean="0">
                <a:latin typeface="Times New Roman" pitchFamily="18" charset="0"/>
                <a:ea typeface="微软雅黑" pitchFamily="34" charset="-122"/>
                <a:cs typeface="Times New Roman" pitchFamily="18" charset="0"/>
              </a:rPr>
              <a:t>ρ</a:t>
            </a:r>
            <a:r>
              <a:rPr lang="zh-CN" altLang="zh-CN" sz="2000" baseline="-25000" dirty="0" smtClean="0">
                <a:latin typeface="微软雅黑" pitchFamily="34" charset="-122"/>
                <a:ea typeface="微软雅黑" pitchFamily="34" charset="-122"/>
              </a:rPr>
              <a:t>物</a:t>
            </a:r>
            <a:r>
              <a:rPr lang="en-US" altLang="zh-CN" sz="2000" i="1" dirty="0" smtClean="0">
                <a:latin typeface="微软雅黑" pitchFamily="34" charset="-122"/>
                <a:ea typeface="微软雅黑" pitchFamily="34" charset="-122"/>
              </a:rPr>
              <a:t>.</a:t>
            </a:r>
            <a:endParaRPr lang="en-US" altLang="zh-CN" sz="2000" dirty="0" smtClean="0">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5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2" cstate="print"/>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3" cstate="print"/>
          <a:srcRect t="65517"/>
          <a:stretch>
            <a:fillRect/>
          </a:stretch>
        </p:blipFill>
        <p:spPr>
          <a:xfrm>
            <a:off x="3967844" y="4653643"/>
            <a:ext cx="1894113" cy="489857"/>
          </a:xfrm>
          <a:prstGeom prst="rect">
            <a:avLst/>
          </a:prstGeom>
        </p:spPr>
      </p:pic>
      <p:pic>
        <p:nvPicPr>
          <p:cNvPr id="16" name="图片 15" descr="图片5.png"/>
          <p:cNvPicPr>
            <a:picLocks noChangeAspect="1"/>
          </p:cNvPicPr>
          <p:nvPr/>
        </p:nvPicPr>
        <p:blipFill>
          <a:blip r:embed="rId4" cstate="print"/>
          <a:stretch>
            <a:fillRect/>
          </a:stretch>
        </p:blipFill>
        <p:spPr>
          <a:xfrm>
            <a:off x="450538" y="1108523"/>
            <a:ext cx="1193708" cy="504238"/>
          </a:xfrm>
          <a:prstGeom prst="rect">
            <a:avLst/>
          </a:prstGeom>
        </p:spPr>
      </p:pic>
      <p:grpSp>
        <p:nvGrpSpPr>
          <p:cNvPr id="2" name="组合 18"/>
          <p:cNvGrpSpPr/>
          <p:nvPr/>
        </p:nvGrpSpPr>
        <p:grpSpPr>
          <a:xfrm>
            <a:off x="253094" y="0"/>
            <a:ext cx="3762726" cy="81855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3703578"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物体的浮沉条件</a:t>
            </a:r>
          </a:p>
        </p:txBody>
      </p:sp>
      <p:sp>
        <p:nvSpPr>
          <p:cNvPr id="14" name="矩形 13"/>
          <p:cNvSpPr/>
          <p:nvPr/>
        </p:nvSpPr>
        <p:spPr>
          <a:xfrm>
            <a:off x="1002420" y="2208465"/>
            <a:ext cx="6916095" cy="1399870"/>
          </a:xfrm>
          <a:prstGeom prst="rect">
            <a:avLst/>
          </a:prstGeom>
        </p:spPr>
        <p:txBody>
          <a:bodyPr wrap="square" lIns="68580" tIns="34290" rIns="68580" bIns="34290">
            <a:spAutoFit/>
          </a:bodyPr>
          <a:lstStyle/>
          <a:p>
            <a:pPr algn="just">
              <a:lnSpc>
                <a:spcPct val="150000"/>
              </a:lnSpc>
            </a:pPr>
            <a:r>
              <a:rPr lang="zh-CN" altLang="en-US" sz="2000" dirty="0" smtClean="0">
                <a:latin typeface="微软雅黑" pitchFamily="34" charset="-122"/>
                <a:ea typeface="微软雅黑" pitchFamily="34" charset="-122"/>
              </a:rPr>
              <a:t>物体的浮沉不是取决于物体受到浮力的大小</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而是取决于它所受浮力与重力的大小关系</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而物体所受浮力的大小与液体的密度和物体排开液体的体积有关</a:t>
            </a:r>
            <a:r>
              <a:rPr lang="en-US" altLang="zh-CN" sz="2000" dirty="0" smtClean="0">
                <a:latin typeface="微软雅黑" pitchFamily="34" charset="-122"/>
                <a:ea typeface="微软雅黑" pitchFamily="3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5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p:nvPr/>
        </p:nvGrpSpPr>
        <p:grpSpPr>
          <a:xfrm>
            <a:off x="253093" y="0"/>
            <a:ext cx="3743872" cy="818555"/>
            <a:chOff x="337457" y="0"/>
            <a:chExt cx="5751109" cy="1091406"/>
          </a:xfrm>
        </p:grpSpPr>
        <p:sp>
          <p:nvSpPr>
            <p:cNvPr id="13" name="圆角矩形 12"/>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连接符 13"/>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15" name="直接连接符 14"/>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pic>
        <p:nvPicPr>
          <p:cNvPr id="20" name="图片 19" descr="画笔.jpg"/>
          <p:cNvPicPr>
            <a:picLocks noChangeAspect="1"/>
          </p:cNvPicPr>
          <p:nvPr/>
        </p:nvPicPr>
        <p:blipFill>
          <a:blip r:embed="rId2" cstate="print"/>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3" cstate="print"/>
          <a:srcRect t="65517"/>
          <a:stretch>
            <a:fillRect/>
          </a:stretch>
        </p:blipFill>
        <p:spPr>
          <a:xfrm>
            <a:off x="3967844" y="4653643"/>
            <a:ext cx="1894113" cy="489857"/>
          </a:xfrm>
          <a:prstGeom prst="rect">
            <a:avLst/>
          </a:prstGeom>
        </p:spPr>
      </p:pic>
      <p:pic>
        <p:nvPicPr>
          <p:cNvPr id="26" name="图片 25" descr="图片1.png"/>
          <p:cNvPicPr>
            <a:picLocks noChangeAspect="1"/>
          </p:cNvPicPr>
          <p:nvPr/>
        </p:nvPicPr>
        <p:blipFill>
          <a:blip r:embed="rId4" cstate="print"/>
          <a:stretch>
            <a:fillRect/>
          </a:stretch>
        </p:blipFill>
        <p:spPr>
          <a:xfrm>
            <a:off x="344353" y="1080647"/>
            <a:ext cx="1083251" cy="459561"/>
          </a:xfrm>
          <a:prstGeom prst="rect">
            <a:avLst/>
          </a:prstGeom>
        </p:spPr>
      </p:pic>
      <p:sp>
        <p:nvSpPr>
          <p:cNvPr id="12" name="矩形 11"/>
          <p:cNvSpPr/>
          <p:nvPr/>
        </p:nvSpPr>
        <p:spPr>
          <a:xfrm>
            <a:off x="307017" y="348923"/>
            <a:ext cx="3703578"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物体的浮沉条件</a:t>
            </a:r>
          </a:p>
        </p:txBody>
      </p:sp>
      <p:pic>
        <p:nvPicPr>
          <p:cNvPr id="11" name="cc675.jpg" descr="id:2147513255;FounderCES"/>
          <p:cNvPicPr/>
          <p:nvPr/>
        </p:nvPicPr>
        <p:blipFill>
          <a:blip r:embed="rId5" cstate="print"/>
          <a:stretch>
            <a:fillRect/>
          </a:stretch>
        </p:blipFill>
        <p:spPr>
          <a:xfrm>
            <a:off x="3185568" y="1632122"/>
            <a:ext cx="2508222" cy="1875502"/>
          </a:xfrm>
          <a:prstGeom prst="rect">
            <a:avLst/>
          </a:prstGeom>
        </p:spPr>
      </p:pic>
      <p:sp>
        <p:nvSpPr>
          <p:cNvPr id="16" name="矩形 15"/>
          <p:cNvSpPr/>
          <p:nvPr/>
        </p:nvSpPr>
        <p:spPr>
          <a:xfrm>
            <a:off x="2218477" y="3735607"/>
            <a:ext cx="4352005" cy="992579"/>
          </a:xfrm>
          <a:prstGeom prst="rect">
            <a:avLst/>
          </a:prstGeom>
        </p:spPr>
        <p:txBody>
          <a:bodyPr wrap="square" lIns="68580" tIns="34290" rIns="68580" bIns="34290">
            <a:spAutoFit/>
          </a:bodyPr>
          <a:lstStyle/>
          <a:p>
            <a:pPr algn="just">
              <a:lnSpc>
                <a:spcPct val="150000"/>
              </a:lnSpc>
            </a:pPr>
            <a:r>
              <a:rPr lang="zh-CN" altLang="en-US" sz="2000" dirty="0" smtClean="0">
                <a:latin typeface="微软雅黑" pitchFamily="34" charset="-122"/>
                <a:ea typeface="微软雅黑" pitchFamily="34" charset="-122"/>
              </a:rPr>
              <a:t>死海的盐含量很大</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海水的密度远大于人的密度</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人可以漂浮在水面上看书</a:t>
            </a:r>
            <a:r>
              <a:rPr lang="en-US" altLang="zh-CN" sz="2000" dirty="0" smtClean="0">
                <a:latin typeface="微软雅黑" pitchFamily="34" charset="-122"/>
                <a:ea typeface="微软雅黑" pitchFamily="3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slide(fromLeft)">
                                      <p:cBhvr>
                                        <p:cTn id="10" dur="500"/>
                                        <p:tgtEl>
                                          <p:spTgt spid="12"/>
                                        </p:tgtEl>
                                      </p:cBhvr>
                                    </p:animEffect>
                                  </p:childTnLst>
                                </p:cTn>
                              </p:par>
                            </p:childTnLst>
                          </p:cTn>
                        </p:par>
                        <p:par>
                          <p:cTn id="11" fill="hold">
                            <p:stCondLst>
                              <p:cond delay="500"/>
                            </p:stCondLst>
                            <p:childTnLst>
                              <p:par>
                                <p:cTn id="12" presetID="12" presetClass="entr" presetSubtype="4" fill="hold" nodeType="after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slide(fromBottom)">
                                      <p:cBhvr>
                                        <p:cTn id="14" dur="500"/>
                                        <p:tgtEl>
                                          <p:spTgt spid="26"/>
                                        </p:tgtEl>
                                      </p:cBhvr>
                                    </p:animEffect>
                                  </p:childTnLst>
                                </p:cTn>
                              </p:par>
                            </p:childTnLst>
                          </p:cTn>
                        </p:par>
                        <p:par>
                          <p:cTn id="15" fill="hold">
                            <p:stCondLst>
                              <p:cond delay="1000"/>
                            </p:stCondLst>
                            <p:childTnLst>
                              <p:par>
                                <p:cTn id="16" presetID="29" presetClass="entr" presetSubtype="0" fill="hold"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p:cTn id="18" dur="500" fill="hold"/>
                                        <p:tgtEl>
                                          <p:spTgt spid="20"/>
                                        </p:tgtEl>
                                        <p:attrNameLst>
                                          <p:attrName>ppt_x</p:attrName>
                                        </p:attrNameLst>
                                      </p:cBhvr>
                                      <p:tavLst>
                                        <p:tav tm="0">
                                          <p:val>
                                            <p:strVal val="#ppt_x-.2"/>
                                          </p:val>
                                        </p:tav>
                                        <p:tav tm="100000">
                                          <p:val>
                                            <p:strVal val="#ppt_x"/>
                                          </p:val>
                                        </p:tav>
                                      </p:tavLst>
                                    </p:anim>
                                    <p:anim calcmode="lin" valueType="num">
                                      <p:cBhvr>
                                        <p:cTn id="19"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20" dur="500"/>
                                        <p:tgtEl>
                                          <p:spTgt spid="20"/>
                                        </p:tgtEl>
                                      </p:cBhvr>
                                    </p:animEffect>
                                  </p:childTnLst>
                                </p:cTn>
                              </p:par>
                              <p:par>
                                <p:cTn id="21" presetID="32" presetClass="emph" presetSubtype="0" fill="hold" nodeType="withEffect">
                                  <p:stCondLst>
                                    <p:cond delay="0"/>
                                  </p:stCondLst>
                                  <p:childTnLst>
                                    <p:animClr clrSpc="rgb">
                                      <p:cBhvr override="childStyle">
                                        <p:cTn id="22" dur="100" fill="hold"/>
                                        <p:tgtEl>
                                          <p:spTgt spid="24"/>
                                        </p:tgtEl>
                                        <p:attrNameLst>
                                          <p:attrName>style.color</p:attrName>
                                        </p:attrNameLst>
                                      </p:cBhvr>
                                      <p:to>
                                        <a:schemeClr val="bg1"/>
                                      </p:to>
                                    </p:animClr>
                                    <p:animClr clrSpc="rgb">
                                      <p:cBhvr>
                                        <p:cTn id="23" dur="100" fill="hold"/>
                                        <p:tgtEl>
                                          <p:spTgt spid="24"/>
                                        </p:tgtEl>
                                        <p:attrNameLst>
                                          <p:attrName>fillcolor</p:attrName>
                                        </p:attrNameLst>
                                      </p:cBhvr>
                                      <p:to>
                                        <a:schemeClr val="bg1"/>
                                      </p:to>
                                    </p:animClr>
                                    <p:set>
                                      <p:cBhvr>
                                        <p:cTn id="24" dur="100" fill="hold"/>
                                        <p:tgtEl>
                                          <p:spTgt spid="24"/>
                                        </p:tgtEl>
                                        <p:attrNameLst>
                                          <p:attrName>fill.type</p:attrName>
                                        </p:attrNameLst>
                                      </p:cBhvr>
                                      <p:to>
                                        <p:strVal val="solid"/>
                                      </p:to>
                                    </p:set>
                                    <p:set>
                                      <p:cBhvr>
                                        <p:cTn id="25" dur="100" fill="hold"/>
                                        <p:tgtEl>
                                          <p:spTgt spid="24"/>
                                        </p:tgtEl>
                                        <p:attrNameLst>
                                          <p:attrName>fill.on</p:attrName>
                                        </p:attrNameLst>
                                      </p:cBhvr>
                                      <p:to>
                                        <p:strVal val="true"/>
                                      </p:to>
                                    </p:set>
                                    <p:animRot by="120000">
                                      <p:cBhvr>
                                        <p:cTn id="26" dur="100" fill="hold">
                                          <p:stCondLst>
                                            <p:cond delay="0"/>
                                          </p:stCondLst>
                                        </p:cTn>
                                        <p:tgtEl>
                                          <p:spTgt spid="24"/>
                                        </p:tgtEl>
                                        <p:attrNameLst>
                                          <p:attrName>r</p:attrName>
                                        </p:attrNameLst>
                                      </p:cBhvr>
                                    </p:animRot>
                                    <p:animRot by="-240000">
                                      <p:cBhvr>
                                        <p:cTn id="27" dur="200" fill="hold">
                                          <p:stCondLst>
                                            <p:cond delay="200"/>
                                          </p:stCondLst>
                                        </p:cTn>
                                        <p:tgtEl>
                                          <p:spTgt spid="24"/>
                                        </p:tgtEl>
                                        <p:attrNameLst>
                                          <p:attrName>r</p:attrName>
                                        </p:attrNameLst>
                                      </p:cBhvr>
                                    </p:animRot>
                                    <p:animRot by="240000">
                                      <p:cBhvr>
                                        <p:cTn id="28" dur="200" fill="hold">
                                          <p:stCondLst>
                                            <p:cond delay="400"/>
                                          </p:stCondLst>
                                        </p:cTn>
                                        <p:tgtEl>
                                          <p:spTgt spid="24"/>
                                        </p:tgtEl>
                                        <p:attrNameLst>
                                          <p:attrName>r</p:attrName>
                                        </p:attrNameLst>
                                      </p:cBhvr>
                                    </p:animRot>
                                    <p:animRot by="-240000">
                                      <p:cBhvr>
                                        <p:cTn id="29" dur="200" fill="hold">
                                          <p:stCondLst>
                                            <p:cond delay="600"/>
                                          </p:stCondLst>
                                        </p:cTn>
                                        <p:tgtEl>
                                          <p:spTgt spid="24"/>
                                        </p:tgtEl>
                                        <p:attrNameLst>
                                          <p:attrName>r</p:attrName>
                                        </p:attrNameLst>
                                      </p:cBhvr>
                                    </p:animRot>
                                    <p:animRot by="120000">
                                      <p:cBhvr>
                                        <p:cTn id="30" dur="200" fill="hold">
                                          <p:stCondLst>
                                            <p:cond delay="800"/>
                                          </p:stCondLst>
                                        </p:cTn>
                                        <p:tgtEl>
                                          <p:spTgt spid="24"/>
                                        </p:tgtEl>
                                        <p:attrNameLst>
                                          <p:attrName>r</p:attrName>
                                        </p:attrNameLst>
                                      </p:cBhvr>
                                    </p:animRot>
                                  </p:childTnLst>
                                </p:cTn>
                              </p:par>
                              <p:par>
                                <p:cTn id="31" presetID="12" presetClass="entr" presetSubtype="4" fill="hold"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slide(fromBottom)">
                                      <p:cBhvr>
                                        <p:cTn id="33" dur="500"/>
                                        <p:tgtEl>
                                          <p:spTgt spid="11"/>
                                        </p:tgtEl>
                                      </p:cBhvr>
                                    </p:animEffect>
                                  </p:childTnLst>
                                </p:cTn>
                              </p:par>
                            </p:childTnLst>
                          </p:cTn>
                        </p:par>
                        <p:par>
                          <p:cTn id="34" fill="hold">
                            <p:stCondLst>
                              <p:cond delay="2000"/>
                            </p:stCondLst>
                            <p:childTnLst>
                              <p:par>
                                <p:cTn id="35" presetID="12" presetClass="entr" presetSubtype="4"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slide(fromBottom)">
                                      <p:cBhvr>
                                        <p:cTn id="3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1" y="0"/>
            <a:ext cx="3957489" cy="81855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2" cstate="print"/>
          <a:stretch>
            <a:fillRect/>
          </a:stretch>
        </p:blipFill>
        <p:spPr>
          <a:xfrm>
            <a:off x="479894" y="860256"/>
            <a:ext cx="1247948" cy="529432"/>
          </a:xfrm>
          <a:prstGeom prst="rect">
            <a:avLst/>
          </a:prstGeom>
        </p:spPr>
      </p:pic>
      <p:pic>
        <p:nvPicPr>
          <p:cNvPr id="21" name="图片 20" descr="book3.png"/>
          <p:cNvPicPr>
            <a:picLocks noChangeAspect="1"/>
          </p:cNvPicPr>
          <p:nvPr/>
        </p:nvPicPr>
        <p:blipFill>
          <a:blip r:embed="rId3" cstate="print"/>
          <a:srcRect l="10980" t="7891" r="17050" b="13779"/>
          <a:stretch>
            <a:fillRect/>
          </a:stretch>
        </p:blipFill>
        <p:spPr>
          <a:xfrm>
            <a:off x="7968343" y="3947300"/>
            <a:ext cx="971550" cy="1057407"/>
          </a:xfrm>
          <a:prstGeom prst="rect">
            <a:avLst/>
          </a:prstGeom>
        </p:spPr>
      </p:pic>
      <p:sp>
        <p:nvSpPr>
          <p:cNvPr id="9" name="矩形 8"/>
          <p:cNvSpPr/>
          <p:nvPr/>
        </p:nvSpPr>
        <p:spPr>
          <a:xfrm>
            <a:off x="307017" y="348923"/>
            <a:ext cx="3703578"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物体的浮沉条件</a:t>
            </a:r>
          </a:p>
        </p:txBody>
      </p:sp>
      <p:sp>
        <p:nvSpPr>
          <p:cNvPr id="23" name="矩形 22"/>
          <p:cNvSpPr/>
          <p:nvPr/>
        </p:nvSpPr>
        <p:spPr>
          <a:xfrm>
            <a:off x="1253766" y="1688590"/>
            <a:ext cx="6372519" cy="992579"/>
          </a:xfrm>
          <a:prstGeom prst="rect">
            <a:avLst/>
          </a:prstGeom>
        </p:spPr>
        <p:txBody>
          <a:bodyPr wrap="square" lIns="68580" tIns="34290" rIns="68580" bIns="34290">
            <a:spAutoFit/>
          </a:bodyPr>
          <a:lstStyle/>
          <a:p>
            <a:pPr>
              <a:lnSpc>
                <a:spcPct val="150000"/>
              </a:lnSpc>
            </a:pPr>
            <a:r>
              <a:rPr lang="zh-CN" altLang="en-US" sz="2000" dirty="0" smtClean="0">
                <a:latin typeface="微软雅黑" pitchFamily="34" charset="-122"/>
                <a:ea typeface="微软雅黑" pitchFamily="34" charset="-122"/>
              </a:rPr>
              <a:t>吸管吹出的肥皂泡</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在阳光的照耀下</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发出美丽的色彩</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你会发现</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肥皂泡开始时上升</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随后会下降</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这是为什么呢</a:t>
            </a:r>
            <a:r>
              <a:rPr lang="en-US" altLang="zh-CN" sz="2000" dirty="0" smtClean="0">
                <a:latin typeface="微软雅黑" pitchFamily="34" charset="-122"/>
                <a:ea typeface="微软雅黑" pitchFamily="34" charset="-122"/>
              </a:rPr>
              <a:t>?</a:t>
            </a:r>
          </a:p>
        </p:txBody>
      </p:sp>
      <p:pic>
        <p:nvPicPr>
          <p:cNvPr id="10" name="cc676.jpg" descr="id:2147513269;FounderCES"/>
          <p:cNvPicPr/>
          <p:nvPr/>
        </p:nvPicPr>
        <p:blipFill>
          <a:blip r:embed="rId4" cstate="print"/>
          <a:stretch>
            <a:fillRect/>
          </a:stretch>
        </p:blipFill>
        <p:spPr>
          <a:xfrm>
            <a:off x="3240688" y="2754183"/>
            <a:ext cx="2170297" cy="14656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slide(fromBottom)">
                                      <p:cBhvr>
                                        <p:cTn id="21" dur="500"/>
                                        <p:tgtEl>
                                          <p:spTgt spid="23"/>
                                        </p:tgtEl>
                                      </p:cBhvr>
                                    </p:animEffect>
                                  </p:childTnLst>
                                </p:cTn>
                              </p:par>
                              <p:par>
                                <p:cTn id="22" presetID="12" presetClass="entr" presetSubtype="4" fill="hold"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slide(fromBottom)">
                                      <p:cBhvr>
                                        <p:cTn id="2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1" y="0"/>
            <a:ext cx="3957489" cy="81855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2" cstate="print"/>
          <a:stretch>
            <a:fillRect/>
          </a:stretch>
        </p:blipFill>
        <p:spPr>
          <a:xfrm>
            <a:off x="479894" y="982805"/>
            <a:ext cx="1247948" cy="529432"/>
          </a:xfrm>
          <a:prstGeom prst="rect">
            <a:avLst/>
          </a:prstGeom>
        </p:spPr>
      </p:pic>
      <p:pic>
        <p:nvPicPr>
          <p:cNvPr id="21" name="图片 20" descr="book3.png"/>
          <p:cNvPicPr>
            <a:picLocks noChangeAspect="1"/>
          </p:cNvPicPr>
          <p:nvPr/>
        </p:nvPicPr>
        <p:blipFill>
          <a:blip r:embed="rId3" cstate="print"/>
          <a:srcRect l="10980" t="7891" r="17050" b="13779"/>
          <a:stretch>
            <a:fillRect/>
          </a:stretch>
        </p:blipFill>
        <p:spPr>
          <a:xfrm>
            <a:off x="7968343" y="3947300"/>
            <a:ext cx="971550" cy="1057407"/>
          </a:xfrm>
          <a:prstGeom prst="rect">
            <a:avLst/>
          </a:prstGeom>
        </p:spPr>
      </p:pic>
      <p:sp>
        <p:nvSpPr>
          <p:cNvPr id="9" name="矩形 8"/>
          <p:cNvSpPr/>
          <p:nvPr/>
        </p:nvSpPr>
        <p:spPr>
          <a:xfrm>
            <a:off x="307017" y="348923"/>
            <a:ext cx="3703578"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物体的浮沉条件</a:t>
            </a:r>
          </a:p>
        </p:txBody>
      </p:sp>
      <p:sp>
        <p:nvSpPr>
          <p:cNvPr id="11" name="矩形 10"/>
          <p:cNvSpPr/>
          <p:nvPr/>
        </p:nvSpPr>
        <p:spPr>
          <a:xfrm>
            <a:off x="1387312" y="1944685"/>
            <a:ext cx="6372519" cy="2323200"/>
          </a:xfrm>
          <a:prstGeom prst="rect">
            <a:avLst/>
          </a:prstGeom>
        </p:spPr>
        <p:txBody>
          <a:bodyPr wrap="square" lIns="68580" tIns="34290" rIns="68580" bIns="34290">
            <a:spAutoFit/>
          </a:bodyPr>
          <a:lstStyle/>
          <a:p>
            <a:pPr algn="just">
              <a:lnSpc>
                <a:spcPct val="150000"/>
              </a:lnSpc>
            </a:pPr>
            <a:r>
              <a:rPr lang="zh-CN" altLang="en-US" sz="2000" dirty="0" smtClean="0">
                <a:latin typeface="微软雅黑" pitchFamily="34" charset="-122"/>
                <a:ea typeface="微软雅黑" pitchFamily="34" charset="-122"/>
              </a:rPr>
              <a:t>点拨：刚吹出的肥皂泡里是从嘴里吹出的热空气</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温度大于外部空气的温度</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内部气体的密度小</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肥皂泡受到的浮力大于它受到的重力</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因此它会上升</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在上升过程中</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内部气体温度下降</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肥皂泡体积逐渐减小</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受到的浮力逐渐变小</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重力不变</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当浮力小于重力时</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肥皂泡就会下降</a:t>
            </a:r>
            <a:r>
              <a:rPr lang="en-US" altLang="zh-CN" sz="2000" dirty="0" smtClean="0">
                <a:latin typeface="微软雅黑" pitchFamily="34" charset="-122"/>
                <a:ea typeface="微软雅黑" pitchFamily="3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slide(fromBottom)">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1" y="0"/>
            <a:ext cx="3269333" cy="81855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2" cstate="print"/>
          <a:stretch>
            <a:fillRect/>
          </a:stretch>
        </p:blipFill>
        <p:spPr>
          <a:xfrm>
            <a:off x="498803" y="982805"/>
            <a:ext cx="1210129" cy="529432"/>
          </a:xfrm>
          <a:prstGeom prst="rect">
            <a:avLst/>
          </a:prstGeom>
        </p:spPr>
      </p:pic>
      <p:pic>
        <p:nvPicPr>
          <p:cNvPr id="21" name="图片 20" descr="book3.png"/>
          <p:cNvPicPr>
            <a:picLocks noChangeAspect="1"/>
          </p:cNvPicPr>
          <p:nvPr/>
        </p:nvPicPr>
        <p:blipFill>
          <a:blip r:embed="rId3" cstate="print"/>
          <a:srcRect l="10980" t="7891" r="17050" b="13779"/>
          <a:stretch>
            <a:fillRect/>
          </a:stretch>
        </p:blipFill>
        <p:spPr>
          <a:xfrm>
            <a:off x="7968343" y="3947300"/>
            <a:ext cx="971550" cy="1057407"/>
          </a:xfrm>
          <a:prstGeom prst="rect">
            <a:avLst/>
          </a:prstGeom>
        </p:spPr>
      </p:pic>
      <p:sp>
        <p:nvSpPr>
          <p:cNvPr id="9" name="矩形 8"/>
          <p:cNvSpPr/>
          <p:nvPr/>
        </p:nvSpPr>
        <p:spPr>
          <a:xfrm>
            <a:off x="307017" y="348923"/>
            <a:ext cx="3011081"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控制沉与浮</a:t>
            </a:r>
          </a:p>
        </p:txBody>
      </p:sp>
      <p:sp>
        <p:nvSpPr>
          <p:cNvPr id="11" name="矩形 10"/>
          <p:cNvSpPr/>
          <p:nvPr/>
        </p:nvSpPr>
        <p:spPr>
          <a:xfrm>
            <a:off x="1217630" y="1680735"/>
            <a:ext cx="6682032" cy="2839239"/>
          </a:xfrm>
          <a:prstGeom prst="rect">
            <a:avLst/>
          </a:prstGeom>
        </p:spPr>
        <p:txBody>
          <a:bodyPr wrap="square" lIns="68580" tIns="34290" rIns="68580" bIns="34290">
            <a:spAutoFit/>
          </a:bodyPr>
          <a:lstStyle/>
          <a:p>
            <a:pPr algn="just">
              <a:lnSpc>
                <a:spcPct val="150000"/>
              </a:lnSpc>
            </a:pPr>
            <a:r>
              <a:rPr lang="zh-CN" altLang="en-US" sz="2000" dirty="0" smtClean="0">
                <a:latin typeface="微软雅黑" pitchFamily="34" charset="-122"/>
                <a:ea typeface="微软雅黑" pitchFamily="34" charset="-122"/>
              </a:rPr>
              <a:t>改变物体浮沉状态的两种方法</a:t>
            </a:r>
            <a:r>
              <a:rPr lang="en-US" altLang="zh-CN" sz="2000" dirty="0" smtClean="0">
                <a:latin typeface="微软雅黑" pitchFamily="34" charset="-122"/>
                <a:ea typeface="微软雅黑" pitchFamily="34" charset="-122"/>
              </a:rPr>
              <a:t>.</a:t>
            </a:r>
          </a:p>
          <a:p>
            <a:pPr algn="just">
              <a:lnSpc>
                <a:spcPct val="150000"/>
              </a:lnSpc>
            </a:pPr>
            <a:r>
              <a:rPr lang="zh-CN" altLang="en-US" sz="2000" dirty="0" smtClean="0">
                <a:latin typeface="微软雅黑" pitchFamily="34" charset="-122"/>
                <a:ea typeface="微软雅黑" pitchFamily="34" charset="-122"/>
              </a:rPr>
              <a:t>改变物体浮沉状态的关键是调整重力与浮力的关系</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通常采用以下两种方法来改变物体浮沉状态</a:t>
            </a:r>
            <a:r>
              <a:rPr lang="en-US" altLang="zh-CN" sz="2000" dirty="0" smtClean="0">
                <a:latin typeface="微软雅黑" pitchFamily="34" charset="-122"/>
                <a:ea typeface="微软雅黑" pitchFamily="34" charset="-122"/>
              </a:rPr>
              <a:t>:</a:t>
            </a:r>
          </a:p>
          <a:p>
            <a:pPr algn="just">
              <a:lnSpc>
                <a:spcPct val="150000"/>
              </a:lnSpc>
            </a:pPr>
            <a:r>
              <a:rPr lang="en-US" altLang="zh-CN" sz="2000" dirty="0" smtClean="0">
                <a:latin typeface="微软雅黑" pitchFamily="34" charset="-122"/>
                <a:ea typeface="微软雅黑" pitchFamily="34" charset="-122"/>
              </a:rPr>
              <a:t>(1)</a:t>
            </a:r>
            <a:r>
              <a:rPr lang="zh-CN" altLang="en-US" sz="2000" dirty="0" smtClean="0">
                <a:latin typeface="微软雅黑" pitchFamily="34" charset="-122"/>
                <a:ea typeface="微软雅黑" pitchFamily="34" charset="-122"/>
              </a:rPr>
              <a:t>在重力保持不变的情况下</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改变物体所受的浮力</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比如热气球、轮船</a:t>
            </a:r>
            <a:r>
              <a:rPr lang="en-US" altLang="zh-CN" sz="2000" dirty="0" smtClean="0">
                <a:latin typeface="微软雅黑" pitchFamily="34" charset="-122"/>
                <a:ea typeface="微软雅黑" pitchFamily="34" charset="-122"/>
              </a:rPr>
              <a:t>)</a:t>
            </a:r>
          </a:p>
          <a:p>
            <a:pPr algn="just">
              <a:lnSpc>
                <a:spcPct val="150000"/>
              </a:lnSpc>
            </a:pPr>
            <a:r>
              <a:rPr lang="en-US" altLang="zh-CN" sz="2000" dirty="0" smtClean="0">
                <a:latin typeface="微软雅黑" pitchFamily="34" charset="-122"/>
                <a:ea typeface="微软雅黑" pitchFamily="34" charset="-122"/>
              </a:rPr>
              <a:t>(2)</a:t>
            </a:r>
            <a:r>
              <a:rPr lang="zh-CN" altLang="en-US" sz="2000" dirty="0" smtClean="0">
                <a:latin typeface="微软雅黑" pitchFamily="34" charset="-122"/>
                <a:ea typeface="微软雅黑" pitchFamily="34" charset="-122"/>
              </a:rPr>
              <a:t>在所受浮力不变的情况下</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改变物体的重力</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比如潜水艇</a:t>
            </a:r>
            <a:r>
              <a:rPr lang="en-US" altLang="zh-CN" sz="2000" dirty="0" smtClean="0">
                <a:latin typeface="微软雅黑" pitchFamily="34" charset="-122"/>
                <a:ea typeface="微软雅黑" pitchFamily="3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slide(fromBottom)">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1" y="0"/>
            <a:ext cx="3269333" cy="81855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2" cstate="print"/>
          <a:stretch>
            <a:fillRect/>
          </a:stretch>
        </p:blipFill>
        <p:spPr>
          <a:xfrm>
            <a:off x="498803" y="897804"/>
            <a:ext cx="1210129" cy="341216"/>
          </a:xfrm>
          <a:prstGeom prst="rect">
            <a:avLst/>
          </a:prstGeom>
        </p:spPr>
      </p:pic>
      <p:pic>
        <p:nvPicPr>
          <p:cNvPr id="21" name="图片 20" descr="book3.png"/>
          <p:cNvPicPr>
            <a:picLocks noChangeAspect="1"/>
          </p:cNvPicPr>
          <p:nvPr/>
        </p:nvPicPr>
        <p:blipFill>
          <a:blip r:embed="rId3" cstate="print"/>
          <a:srcRect l="10980" t="7891" r="17050" b="13779"/>
          <a:stretch>
            <a:fillRect/>
          </a:stretch>
        </p:blipFill>
        <p:spPr>
          <a:xfrm>
            <a:off x="7968343" y="3947300"/>
            <a:ext cx="971550" cy="1057407"/>
          </a:xfrm>
          <a:prstGeom prst="rect">
            <a:avLst/>
          </a:prstGeom>
        </p:spPr>
      </p:pic>
      <p:sp>
        <p:nvSpPr>
          <p:cNvPr id="9" name="矩形 8"/>
          <p:cNvSpPr/>
          <p:nvPr/>
        </p:nvSpPr>
        <p:spPr>
          <a:xfrm>
            <a:off x="307017" y="348923"/>
            <a:ext cx="3011081"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控制沉与浮</a:t>
            </a:r>
          </a:p>
        </p:txBody>
      </p:sp>
      <p:sp>
        <p:nvSpPr>
          <p:cNvPr id="11" name="矩形 10"/>
          <p:cNvSpPr/>
          <p:nvPr/>
        </p:nvSpPr>
        <p:spPr>
          <a:xfrm>
            <a:off x="527902" y="1133980"/>
            <a:ext cx="7852528" cy="2377574"/>
          </a:xfrm>
          <a:prstGeom prst="rect">
            <a:avLst/>
          </a:prstGeom>
        </p:spPr>
        <p:txBody>
          <a:bodyPr wrap="square" lIns="68580" tIns="34290" rIns="68580" bIns="34290">
            <a:spAutoFit/>
          </a:bodyPr>
          <a:lstStyle/>
          <a:p>
            <a:pPr algn="just">
              <a:lnSpc>
                <a:spcPct val="150000"/>
              </a:lnSpc>
            </a:pPr>
            <a:r>
              <a:rPr lang="zh-CN" altLang="en-US" sz="2000" dirty="0" smtClean="0">
                <a:latin typeface="微软雅黑" pitchFamily="34" charset="-122"/>
                <a:ea typeface="微软雅黑" pitchFamily="34" charset="-122"/>
              </a:rPr>
              <a:t>如图甲所示</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刚刚包好的饺子</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放入水中会下沉</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而煮一会儿饺子会浮起来</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这是因为刚包好的饺子体积小</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放入水中时所受的浮力小</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且浮力小于重力</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所以下沉</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煮一会儿后</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由于饺子受热后内部空气膨胀</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饺子的体积变大</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排开水的体积也增大</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此时饺子受到的浮力增大</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浮力大于重力</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饺子上浮</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生活中煮汤圆也是这个道理</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如图乙所示</a:t>
            </a:r>
            <a:r>
              <a:rPr lang="en-US" altLang="zh-CN" sz="2000" dirty="0" smtClean="0">
                <a:latin typeface="微软雅黑" pitchFamily="34" charset="-122"/>
                <a:ea typeface="微软雅黑" pitchFamily="34" charset="-122"/>
              </a:rPr>
              <a:t>.</a:t>
            </a:r>
          </a:p>
        </p:txBody>
      </p:sp>
      <p:pic>
        <p:nvPicPr>
          <p:cNvPr id="10" name="cc679.jpg" descr="id:2147513305;FounderCES"/>
          <p:cNvPicPr/>
          <p:nvPr/>
        </p:nvPicPr>
        <p:blipFill>
          <a:blip r:embed="rId4" cstate="print"/>
          <a:stretch>
            <a:fillRect/>
          </a:stretch>
        </p:blipFill>
        <p:spPr>
          <a:xfrm>
            <a:off x="2233457" y="3421553"/>
            <a:ext cx="4604870" cy="1335447"/>
          </a:xfrm>
          <a:prstGeom prst="rect">
            <a:avLst/>
          </a:prstGeom>
        </p:spPr>
      </p:pic>
      <p:sp>
        <p:nvSpPr>
          <p:cNvPr id="12" name="矩形 11"/>
          <p:cNvSpPr/>
          <p:nvPr/>
        </p:nvSpPr>
        <p:spPr>
          <a:xfrm>
            <a:off x="3074711" y="4704918"/>
            <a:ext cx="413207" cy="438582"/>
          </a:xfrm>
          <a:prstGeom prst="rect">
            <a:avLst/>
          </a:prstGeom>
        </p:spPr>
        <p:txBody>
          <a:bodyPr wrap="square" lIns="68580" tIns="34290" rIns="68580" bIns="34290">
            <a:spAutoFit/>
          </a:bodyPr>
          <a:lstStyle/>
          <a:p>
            <a:pPr algn="just">
              <a:lnSpc>
                <a:spcPct val="150000"/>
              </a:lnSpc>
            </a:pPr>
            <a:r>
              <a:rPr lang="zh-CN" altLang="en-US" sz="1600" dirty="0" smtClean="0">
                <a:latin typeface="微软雅黑" pitchFamily="34" charset="-122"/>
                <a:ea typeface="微软雅黑" pitchFamily="34" charset="-122"/>
              </a:rPr>
              <a:t>甲</a:t>
            </a:r>
            <a:endParaRPr lang="en-US" altLang="zh-CN" sz="1600" dirty="0" smtClean="0">
              <a:latin typeface="微软雅黑" pitchFamily="34" charset="-122"/>
              <a:ea typeface="微软雅黑" pitchFamily="34" charset="-122"/>
            </a:endParaRPr>
          </a:p>
        </p:txBody>
      </p:sp>
      <p:sp>
        <p:nvSpPr>
          <p:cNvPr id="13" name="矩形 12"/>
          <p:cNvSpPr/>
          <p:nvPr/>
        </p:nvSpPr>
        <p:spPr>
          <a:xfrm>
            <a:off x="5470690" y="4748392"/>
            <a:ext cx="413207" cy="395108"/>
          </a:xfrm>
          <a:prstGeom prst="rect">
            <a:avLst/>
          </a:prstGeom>
        </p:spPr>
        <p:txBody>
          <a:bodyPr wrap="square" lIns="68580" tIns="34290" rIns="68580" bIns="34290">
            <a:spAutoFit/>
          </a:bodyPr>
          <a:lstStyle/>
          <a:p>
            <a:pPr algn="just">
              <a:lnSpc>
                <a:spcPct val="150000"/>
              </a:lnSpc>
            </a:pPr>
            <a:r>
              <a:rPr lang="zh-CN" altLang="en-US" sz="1600" dirty="0" smtClean="0">
                <a:latin typeface="微软雅黑" pitchFamily="34" charset="-122"/>
                <a:ea typeface="微软雅黑" pitchFamily="34" charset="-122"/>
              </a:rPr>
              <a:t>乙</a:t>
            </a:r>
            <a:endParaRPr lang="en-US" altLang="zh-CN" sz="1600" dirty="0" smtClean="0">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slide(fromBottom)">
                                      <p:cBhvr>
                                        <p:cTn id="21" dur="500"/>
                                        <p:tgtEl>
                                          <p:spTgt spid="11"/>
                                        </p:tgtEl>
                                      </p:cBhvr>
                                    </p:animEffect>
                                  </p:childTnLst>
                                </p:cTn>
                              </p:par>
                              <p:par>
                                <p:cTn id="22" presetID="12" presetClass="entr" presetSubtype="4" fill="hold"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slide(fromBottom)">
                                      <p:cBhvr>
                                        <p:cTn id="24" dur="500"/>
                                        <p:tgtEl>
                                          <p:spTgt spid="10"/>
                                        </p:tgtEl>
                                      </p:cBhvr>
                                    </p:animEffect>
                                  </p:childTnLst>
                                </p:cTn>
                              </p:par>
                            </p:childTnLst>
                          </p:cTn>
                        </p:par>
                        <p:par>
                          <p:cTn id="25" fill="hold">
                            <p:stCondLst>
                              <p:cond delay="1000"/>
                            </p:stCondLst>
                            <p:childTnLst>
                              <p:par>
                                <p:cTn id="26" presetID="12" presetClass="entr" presetSubtype="4"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slide(fromBottom)">
                                      <p:cBhvr>
                                        <p:cTn id="28" dur="500"/>
                                        <p:tgtEl>
                                          <p:spTgt spid="12"/>
                                        </p:tgtEl>
                                      </p:cBhvr>
                                    </p:animEffect>
                                  </p:childTnLst>
                                </p:cTn>
                              </p:par>
                            </p:childTnLst>
                          </p:cTn>
                        </p:par>
                        <p:par>
                          <p:cTn id="29" fill="hold">
                            <p:stCondLst>
                              <p:cond delay="1500"/>
                            </p:stCondLst>
                            <p:childTnLst>
                              <p:par>
                                <p:cTn id="30" presetID="12" presetClass="entr" presetSubtype="4"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slide(fromBottom)">
                                      <p:cBhvr>
                                        <p:cTn id="3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2" grpId="0"/>
      <p:bldP spid="1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1" y="0"/>
            <a:ext cx="3269333" cy="81855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2" cstate="print"/>
          <a:stretch>
            <a:fillRect/>
          </a:stretch>
        </p:blipFill>
        <p:spPr>
          <a:xfrm>
            <a:off x="723335" y="944938"/>
            <a:ext cx="1180880" cy="516636"/>
          </a:xfrm>
          <a:prstGeom prst="rect">
            <a:avLst/>
          </a:prstGeom>
        </p:spPr>
      </p:pic>
      <p:pic>
        <p:nvPicPr>
          <p:cNvPr id="21" name="图片 20" descr="book3.png"/>
          <p:cNvPicPr>
            <a:picLocks noChangeAspect="1"/>
          </p:cNvPicPr>
          <p:nvPr/>
        </p:nvPicPr>
        <p:blipFill>
          <a:blip r:embed="rId3" cstate="print"/>
          <a:srcRect l="10980" t="7891" r="17050" b="13779"/>
          <a:stretch>
            <a:fillRect/>
          </a:stretch>
        </p:blipFill>
        <p:spPr>
          <a:xfrm>
            <a:off x="8172450" y="4086093"/>
            <a:ext cx="971550" cy="1057407"/>
          </a:xfrm>
          <a:prstGeom prst="rect">
            <a:avLst/>
          </a:prstGeom>
        </p:spPr>
      </p:pic>
      <p:sp>
        <p:nvSpPr>
          <p:cNvPr id="9" name="矩形 8"/>
          <p:cNvSpPr/>
          <p:nvPr/>
        </p:nvSpPr>
        <p:spPr>
          <a:xfrm>
            <a:off x="307017" y="348923"/>
            <a:ext cx="3011081"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控制沉与浮</a:t>
            </a:r>
          </a:p>
        </p:txBody>
      </p:sp>
      <p:sp>
        <p:nvSpPr>
          <p:cNvPr id="11" name="矩形 10"/>
          <p:cNvSpPr/>
          <p:nvPr/>
        </p:nvSpPr>
        <p:spPr>
          <a:xfrm>
            <a:off x="480767" y="1294236"/>
            <a:ext cx="8248453" cy="3393237"/>
          </a:xfrm>
          <a:prstGeom prst="rect">
            <a:avLst/>
          </a:prstGeom>
        </p:spPr>
        <p:txBody>
          <a:bodyPr wrap="square" lIns="68580" tIns="34290" rIns="68580" bIns="34290">
            <a:spAutoFit/>
          </a:bodyPr>
          <a:lstStyle/>
          <a:p>
            <a:pPr>
              <a:lnSpc>
                <a:spcPct val="150000"/>
              </a:lnSpc>
            </a:pPr>
            <a:r>
              <a:rPr lang="zh-CN" altLang="zh-CN" sz="1800" dirty="0" smtClean="0">
                <a:latin typeface="微软雅黑" pitchFamily="34" charset="-122"/>
                <a:ea typeface="微软雅黑" pitchFamily="34" charset="-122"/>
              </a:rPr>
              <a:t>轮船</a:t>
            </a:r>
          </a:p>
          <a:p>
            <a:pPr>
              <a:lnSpc>
                <a:spcPct val="150000"/>
              </a:lnSpc>
            </a:pPr>
            <a:r>
              <a:rPr lang="en-US" altLang="zh-CN" sz="1800" dirty="0" smtClean="0">
                <a:latin typeface="微软雅黑" pitchFamily="34" charset="-122"/>
                <a:ea typeface="微软雅黑" pitchFamily="34" charset="-122"/>
              </a:rPr>
              <a:t>(1)</a:t>
            </a:r>
            <a:r>
              <a:rPr lang="zh-CN" altLang="zh-CN" sz="1800" dirty="0" smtClean="0">
                <a:latin typeface="微软雅黑" pitchFamily="34" charset="-122"/>
                <a:ea typeface="微软雅黑" pitchFamily="34" charset="-122"/>
              </a:rPr>
              <a:t>工作原理</a:t>
            </a:r>
            <a:r>
              <a:rPr lang="en-US" altLang="zh-CN" sz="1800" dirty="0" smtClean="0">
                <a:latin typeface="微软雅黑" pitchFamily="34" charset="-122"/>
                <a:ea typeface="微软雅黑" pitchFamily="34" charset="-122"/>
              </a:rPr>
              <a:t>:</a:t>
            </a:r>
            <a:r>
              <a:rPr lang="zh-CN" altLang="zh-CN" sz="1800" dirty="0" smtClean="0">
                <a:latin typeface="微软雅黑" pitchFamily="34" charset="-122"/>
                <a:ea typeface="微软雅黑" pitchFamily="34" charset="-122"/>
              </a:rPr>
              <a:t>采用“空心”的办法</a:t>
            </a:r>
            <a:r>
              <a:rPr lang="en-US" altLang="zh-CN" sz="1800" dirty="0" smtClean="0">
                <a:latin typeface="微软雅黑" pitchFamily="34" charset="-122"/>
                <a:ea typeface="微软雅黑" pitchFamily="34" charset="-122"/>
              </a:rPr>
              <a:t>,</a:t>
            </a:r>
            <a:r>
              <a:rPr lang="zh-CN" altLang="zh-CN" sz="1800" dirty="0" smtClean="0">
                <a:latin typeface="微软雅黑" pitchFamily="34" charset="-122"/>
                <a:ea typeface="微软雅黑" pitchFamily="34" charset="-122"/>
              </a:rPr>
              <a:t>即把密度比水大的钢铁制成空心的</a:t>
            </a:r>
            <a:r>
              <a:rPr lang="en-US" altLang="zh-CN" sz="1800" dirty="0" smtClean="0">
                <a:latin typeface="微软雅黑" pitchFamily="34" charset="-122"/>
                <a:ea typeface="微软雅黑" pitchFamily="34" charset="-122"/>
              </a:rPr>
              <a:t>,</a:t>
            </a:r>
            <a:r>
              <a:rPr lang="zh-CN" altLang="zh-CN" sz="1800" dirty="0" smtClean="0">
                <a:latin typeface="微软雅黑" pitchFamily="34" charset="-122"/>
                <a:ea typeface="微软雅黑" pitchFamily="34" charset="-122"/>
              </a:rPr>
              <a:t>使其能排开更多的水</a:t>
            </a:r>
            <a:r>
              <a:rPr lang="en-US" altLang="zh-CN" sz="1800" dirty="0" smtClean="0">
                <a:latin typeface="微软雅黑" pitchFamily="34" charset="-122"/>
                <a:ea typeface="微软雅黑" pitchFamily="34" charset="-122"/>
              </a:rPr>
              <a:t>,</a:t>
            </a:r>
            <a:r>
              <a:rPr lang="zh-CN" altLang="zh-CN" sz="1800" dirty="0" smtClean="0">
                <a:latin typeface="微软雅黑" pitchFamily="34" charset="-122"/>
                <a:ea typeface="微软雅黑" pitchFamily="34" charset="-122"/>
              </a:rPr>
              <a:t>从而增大其所受浮力</a:t>
            </a:r>
            <a:r>
              <a:rPr lang="en-US" altLang="zh-CN" sz="1800" dirty="0" smtClean="0">
                <a:latin typeface="微软雅黑" pitchFamily="34" charset="-122"/>
                <a:ea typeface="微软雅黑" pitchFamily="34" charset="-122"/>
              </a:rPr>
              <a:t>,</a:t>
            </a:r>
            <a:r>
              <a:rPr lang="zh-CN" altLang="zh-CN" sz="1800" dirty="0" smtClean="0">
                <a:latin typeface="微软雅黑" pitchFamily="34" charset="-122"/>
                <a:ea typeface="微软雅黑" pitchFamily="34" charset="-122"/>
              </a:rPr>
              <a:t>使轮船可以漂浮在水面上</a:t>
            </a:r>
            <a:r>
              <a:rPr lang="en-US" altLang="zh-CN" sz="1800" i="1" dirty="0" smtClean="0">
                <a:latin typeface="微软雅黑" pitchFamily="34" charset="-122"/>
                <a:ea typeface="微软雅黑" pitchFamily="34" charset="-122"/>
              </a:rPr>
              <a:t>.</a:t>
            </a:r>
            <a:endParaRPr lang="zh-CN" altLang="zh-CN" sz="1800" dirty="0" smtClean="0">
              <a:latin typeface="微软雅黑" pitchFamily="34" charset="-122"/>
              <a:ea typeface="微软雅黑" pitchFamily="34" charset="-122"/>
            </a:endParaRPr>
          </a:p>
          <a:p>
            <a:pPr algn="just">
              <a:lnSpc>
                <a:spcPct val="150000"/>
              </a:lnSpc>
            </a:pPr>
            <a:r>
              <a:rPr lang="en-US" altLang="zh-CN" sz="1800" dirty="0" smtClean="0">
                <a:latin typeface="微软雅黑" pitchFamily="34" charset="-122"/>
                <a:ea typeface="微软雅黑" pitchFamily="34" charset="-122"/>
              </a:rPr>
              <a:t>(2)</a:t>
            </a:r>
            <a:r>
              <a:rPr lang="zh-CN" altLang="zh-CN" sz="1800" dirty="0" smtClean="0">
                <a:latin typeface="微软雅黑" pitchFamily="34" charset="-122"/>
                <a:ea typeface="微软雅黑" pitchFamily="34" charset="-122"/>
              </a:rPr>
              <a:t>工作分析</a:t>
            </a:r>
            <a:r>
              <a:rPr lang="en-US" altLang="zh-CN" sz="1800" dirty="0" smtClean="0">
                <a:latin typeface="微软雅黑" pitchFamily="34" charset="-122"/>
                <a:ea typeface="微软雅黑" pitchFamily="34" charset="-122"/>
              </a:rPr>
              <a:t>:</a:t>
            </a:r>
            <a:r>
              <a:rPr lang="zh-CN" altLang="zh-CN" sz="1800" dirty="0" smtClean="0">
                <a:latin typeface="微软雅黑" pitchFamily="34" charset="-122"/>
                <a:ea typeface="微软雅黑" pitchFamily="34" charset="-122"/>
              </a:rPr>
              <a:t>同一艘轮船</a:t>
            </a:r>
            <a:r>
              <a:rPr lang="en-US" altLang="zh-CN" sz="1800" dirty="0" smtClean="0">
                <a:latin typeface="微软雅黑" pitchFamily="34" charset="-122"/>
                <a:ea typeface="微软雅黑" pitchFamily="34" charset="-122"/>
              </a:rPr>
              <a:t>,</a:t>
            </a:r>
            <a:r>
              <a:rPr lang="zh-CN" altLang="zh-CN" sz="1800" dirty="0" smtClean="0">
                <a:latin typeface="微软雅黑" pitchFamily="34" charset="-122"/>
                <a:ea typeface="微软雅黑" pitchFamily="34" charset="-122"/>
              </a:rPr>
              <a:t>不论是在河</a:t>
            </a:r>
            <a:r>
              <a:rPr lang="en-US" altLang="zh-CN" sz="1800" dirty="0" smtClean="0">
                <a:latin typeface="微软雅黑" pitchFamily="34" charset="-122"/>
                <a:ea typeface="微软雅黑" pitchFamily="34" charset="-122"/>
              </a:rPr>
              <a:t>(</a:t>
            </a:r>
            <a:r>
              <a:rPr lang="zh-CN" altLang="zh-CN" sz="1800" dirty="0" smtClean="0">
                <a:latin typeface="微软雅黑" pitchFamily="34" charset="-122"/>
                <a:ea typeface="微软雅黑" pitchFamily="34" charset="-122"/>
              </a:rPr>
              <a:t>江</a:t>
            </a:r>
            <a:r>
              <a:rPr lang="en-US" altLang="zh-CN" sz="1800" dirty="0" smtClean="0">
                <a:latin typeface="微软雅黑" pitchFamily="34" charset="-122"/>
                <a:ea typeface="微软雅黑" pitchFamily="34" charset="-122"/>
              </a:rPr>
              <a:t>)</a:t>
            </a:r>
            <a:r>
              <a:rPr lang="zh-CN" altLang="zh-CN" sz="1800" dirty="0" smtClean="0">
                <a:latin typeface="微软雅黑" pitchFamily="34" charset="-122"/>
                <a:ea typeface="微软雅黑" pitchFamily="34" charset="-122"/>
              </a:rPr>
              <a:t>水里行驶</a:t>
            </a:r>
            <a:r>
              <a:rPr lang="en-US" altLang="zh-CN" sz="1800" dirty="0" smtClean="0">
                <a:latin typeface="微软雅黑" pitchFamily="34" charset="-122"/>
                <a:ea typeface="微软雅黑" pitchFamily="34" charset="-122"/>
              </a:rPr>
              <a:t>,</a:t>
            </a:r>
            <a:r>
              <a:rPr lang="zh-CN" altLang="zh-CN" sz="1800" dirty="0" smtClean="0">
                <a:latin typeface="微软雅黑" pitchFamily="34" charset="-122"/>
                <a:ea typeface="微软雅黑" pitchFamily="34" charset="-122"/>
              </a:rPr>
              <a:t>还是在海水里行驶</a:t>
            </a:r>
            <a:r>
              <a:rPr lang="en-US" altLang="zh-CN" sz="1800" dirty="0" smtClean="0">
                <a:latin typeface="微软雅黑" pitchFamily="34" charset="-122"/>
                <a:ea typeface="微软雅黑" pitchFamily="34" charset="-122"/>
              </a:rPr>
              <a:t>,</a:t>
            </a:r>
            <a:r>
              <a:rPr lang="zh-CN" altLang="zh-CN" sz="1800" dirty="0" smtClean="0">
                <a:latin typeface="微软雅黑" pitchFamily="34" charset="-122"/>
                <a:ea typeface="微软雅黑" pitchFamily="34" charset="-122"/>
              </a:rPr>
              <a:t>都是处于漂浮状态的</a:t>
            </a:r>
            <a:r>
              <a:rPr lang="en-US" altLang="zh-CN" sz="1800" dirty="0" smtClean="0">
                <a:latin typeface="微软雅黑" pitchFamily="34" charset="-122"/>
                <a:ea typeface="微软雅黑" pitchFamily="34" charset="-122"/>
              </a:rPr>
              <a:t>,</a:t>
            </a:r>
            <a:r>
              <a:rPr lang="zh-CN" altLang="zh-CN" sz="1800" dirty="0" smtClean="0">
                <a:latin typeface="微软雅黑" pitchFamily="34" charset="-122"/>
                <a:ea typeface="微软雅黑" pitchFamily="34" charset="-122"/>
              </a:rPr>
              <a:t>即满足</a:t>
            </a:r>
            <a:r>
              <a:rPr lang="en-US" altLang="zh-CN" sz="1800" i="1" dirty="0" smtClean="0">
                <a:latin typeface="Times New Roman" pitchFamily="18" charset="0"/>
                <a:ea typeface="微软雅黑" pitchFamily="34" charset="-122"/>
                <a:cs typeface="Times New Roman" pitchFamily="18" charset="0"/>
              </a:rPr>
              <a:t>F</a:t>
            </a:r>
            <a:r>
              <a:rPr lang="zh-CN" altLang="zh-CN" sz="1800" baseline="-25000" dirty="0" smtClean="0">
                <a:latin typeface="微软雅黑" pitchFamily="34" charset="-122"/>
                <a:ea typeface="微软雅黑" pitchFamily="34" charset="-122"/>
              </a:rPr>
              <a:t>浮</a:t>
            </a:r>
            <a:r>
              <a:rPr lang="en-US" altLang="zh-CN" sz="1800" dirty="0" smtClean="0">
                <a:latin typeface="微软雅黑" pitchFamily="34" charset="-122"/>
                <a:ea typeface="微软雅黑" pitchFamily="34" charset="-122"/>
              </a:rPr>
              <a:t>=</a:t>
            </a:r>
            <a:r>
              <a:rPr lang="en-US" altLang="zh-CN" sz="1800" i="1" dirty="0" smtClean="0">
                <a:latin typeface="Times New Roman" pitchFamily="18" charset="0"/>
                <a:ea typeface="微软雅黑" pitchFamily="34" charset="-122"/>
                <a:cs typeface="Times New Roman" pitchFamily="18" charset="0"/>
              </a:rPr>
              <a:t>G</a:t>
            </a:r>
            <a:r>
              <a:rPr lang="en-US" altLang="zh-CN" sz="1800" dirty="0" smtClean="0">
                <a:latin typeface="微软雅黑" pitchFamily="34" charset="-122"/>
                <a:ea typeface="微软雅黑" pitchFamily="34" charset="-122"/>
              </a:rPr>
              <a:t>(</a:t>
            </a:r>
            <a:r>
              <a:rPr lang="zh-CN" altLang="zh-CN" sz="1800" dirty="0" smtClean="0">
                <a:latin typeface="微软雅黑" pitchFamily="34" charset="-122"/>
                <a:ea typeface="微软雅黑" pitchFamily="34" charset="-122"/>
              </a:rPr>
              <a:t>浮力的大小是不变的</a:t>
            </a:r>
            <a:r>
              <a:rPr lang="en-US" altLang="zh-CN" sz="1800" dirty="0" smtClean="0">
                <a:latin typeface="微软雅黑" pitchFamily="34" charset="-122"/>
                <a:ea typeface="微软雅黑" pitchFamily="34" charset="-122"/>
              </a:rPr>
              <a:t>)</a:t>
            </a:r>
            <a:r>
              <a:rPr lang="en-US" altLang="zh-CN" sz="1800" i="1" dirty="0" smtClean="0">
                <a:latin typeface="微软雅黑" pitchFamily="34" charset="-122"/>
                <a:ea typeface="微软雅黑" pitchFamily="34" charset="-122"/>
              </a:rPr>
              <a:t>.</a:t>
            </a:r>
            <a:r>
              <a:rPr lang="zh-CN" altLang="zh-CN" sz="1800" dirty="0" smtClean="0">
                <a:latin typeface="微软雅黑" pitchFamily="34" charset="-122"/>
                <a:ea typeface="微软雅黑" pitchFamily="34" charset="-122"/>
              </a:rPr>
              <a:t>不同之处在于河</a:t>
            </a:r>
            <a:r>
              <a:rPr lang="en-US" altLang="zh-CN" sz="1800" dirty="0" smtClean="0">
                <a:latin typeface="微软雅黑" pitchFamily="34" charset="-122"/>
                <a:ea typeface="微软雅黑" pitchFamily="34" charset="-122"/>
              </a:rPr>
              <a:t>(</a:t>
            </a:r>
            <a:r>
              <a:rPr lang="zh-CN" altLang="zh-CN" sz="1800" dirty="0" smtClean="0">
                <a:latin typeface="微软雅黑" pitchFamily="34" charset="-122"/>
                <a:ea typeface="微软雅黑" pitchFamily="34" charset="-122"/>
              </a:rPr>
              <a:t>江</a:t>
            </a:r>
            <a:r>
              <a:rPr lang="en-US" altLang="zh-CN" sz="1800" dirty="0" smtClean="0">
                <a:latin typeface="微软雅黑" pitchFamily="34" charset="-122"/>
                <a:ea typeface="微软雅黑" pitchFamily="34" charset="-122"/>
              </a:rPr>
              <a:t>)</a:t>
            </a:r>
            <a:r>
              <a:rPr lang="zh-CN" altLang="zh-CN" sz="1800" dirty="0" smtClean="0">
                <a:latin typeface="微软雅黑" pitchFamily="34" charset="-122"/>
                <a:ea typeface="微软雅黑" pitchFamily="34" charset="-122"/>
              </a:rPr>
              <a:t>水与海水的密度不一样</a:t>
            </a:r>
            <a:r>
              <a:rPr lang="en-US" altLang="zh-CN" sz="1800" dirty="0" smtClean="0">
                <a:latin typeface="微软雅黑" pitchFamily="34" charset="-122"/>
                <a:ea typeface="微软雅黑" pitchFamily="34" charset="-122"/>
              </a:rPr>
              <a:t>,</a:t>
            </a:r>
            <a:r>
              <a:rPr lang="zh-CN" altLang="zh-CN" sz="1800" dirty="0" smtClean="0">
                <a:latin typeface="微软雅黑" pitchFamily="34" charset="-122"/>
                <a:ea typeface="微软雅黑" pitchFamily="34" charset="-122"/>
              </a:rPr>
              <a:t>由阿基米德原理</a:t>
            </a:r>
            <a:r>
              <a:rPr lang="en-US" altLang="zh-CN" sz="1800" i="1" dirty="0" smtClean="0">
                <a:latin typeface="Times New Roman" pitchFamily="18" charset="0"/>
                <a:ea typeface="微软雅黑" pitchFamily="34" charset="-122"/>
                <a:cs typeface="Times New Roman" pitchFamily="18" charset="0"/>
              </a:rPr>
              <a:t>F</a:t>
            </a:r>
            <a:r>
              <a:rPr lang="zh-CN" altLang="zh-CN" sz="1800" baseline="-25000" dirty="0" smtClean="0">
                <a:latin typeface="微软雅黑" pitchFamily="34" charset="-122"/>
                <a:ea typeface="微软雅黑" pitchFamily="34" charset="-122"/>
              </a:rPr>
              <a:t>浮</a:t>
            </a:r>
            <a:r>
              <a:rPr lang="en-US" altLang="zh-CN" sz="1800" dirty="0" smtClean="0">
                <a:latin typeface="微软雅黑" pitchFamily="34" charset="-122"/>
                <a:ea typeface="微软雅黑" pitchFamily="34" charset="-122"/>
              </a:rPr>
              <a:t>=</a:t>
            </a:r>
            <a:r>
              <a:rPr lang="en-US" altLang="zh-CN" sz="1800" i="1" dirty="0" smtClean="0">
                <a:latin typeface="Times New Roman" pitchFamily="18" charset="0"/>
                <a:ea typeface="微软雅黑" pitchFamily="34" charset="-122"/>
                <a:cs typeface="Times New Roman" pitchFamily="18" charset="0"/>
              </a:rPr>
              <a:t>G</a:t>
            </a:r>
            <a:r>
              <a:rPr lang="zh-CN" altLang="zh-CN" sz="1800" baseline="-25000" dirty="0" smtClean="0">
                <a:latin typeface="微软雅黑" pitchFamily="34" charset="-122"/>
                <a:ea typeface="微软雅黑" pitchFamily="34" charset="-122"/>
              </a:rPr>
              <a:t>排</a:t>
            </a:r>
            <a:r>
              <a:rPr lang="en-US" altLang="zh-CN" sz="1800" dirty="0" smtClean="0">
                <a:latin typeface="微软雅黑" pitchFamily="34" charset="-122"/>
                <a:ea typeface="微软雅黑" pitchFamily="34" charset="-122"/>
              </a:rPr>
              <a:t>=</a:t>
            </a:r>
            <a:r>
              <a:rPr lang="en-US" altLang="zh-CN" sz="1800" i="1" dirty="0" smtClean="0">
                <a:latin typeface="Times New Roman" pitchFamily="18" charset="0"/>
                <a:ea typeface="微软雅黑" pitchFamily="34" charset="-122"/>
                <a:cs typeface="Times New Roman" pitchFamily="18" charset="0"/>
              </a:rPr>
              <a:t>ρ</a:t>
            </a:r>
            <a:r>
              <a:rPr lang="zh-CN" altLang="zh-CN" sz="1800" baseline="-25000" dirty="0" smtClean="0">
                <a:latin typeface="微软雅黑" pitchFamily="34" charset="-122"/>
                <a:ea typeface="微软雅黑" pitchFamily="34" charset="-122"/>
              </a:rPr>
              <a:t>液</a:t>
            </a:r>
            <a:r>
              <a:rPr lang="en-US" altLang="zh-CN" sz="1800" i="1" dirty="0" err="1" smtClean="0">
                <a:latin typeface="Times New Roman" pitchFamily="18" charset="0"/>
                <a:ea typeface="微软雅黑" pitchFamily="34" charset="-122"/>
                <a:cs typeface="Times New Roman" pitchFamily="18" charset="0"/>
              </a:rPr>
              <a:t>gV</a:t>
            </a:r>
            <a:r>
              <a:rPr lang="zh-CN" altLang="zh-CN" sz="1800" baseline="-25000" dirty="0" smtClean="0">
                <a:latin typeface="微软雅黑" pitchFamily="34" charset="-122"/>
                <a:ea typeface="微软雅黑" pitchFamily="34" charset="-122"/>
              </a:rPr>
              <a:t>排</a:t>
            </a:r>
            <a:r>
              <a:rPr lang="zh-CN" altLang="zh-CN" sz="1800" dirty="0" smtClean="0">
                <a:latin typeface="微软雅黑" pitchFamily="34" charset="-122"/>
                <a:ea typeface="微软雅黑" pitchFamily="34" charset="-122"/>
              </a:rPr>
              <a:t>可知</a:t>
            </a:r>
            <a:r>
              <a:rPr lang="en-US" altLang="zh-CN" sz="1800" dirty="0" smtClean="0">
                <a:latin typeface="微软雅黑" pitchFamily="34" charset="-122"/>
                <a:ea typeface="微软雅黑" pitchFamily="34" charset="-122"/>
              </a:rPr>
              <a:t>,</a:t>
            </a:r>
            <a:r>
              <a:rPr lang="zh-CN" altLang="zh-CN" sz="1800" dirty="0" smtClean="0">
                <a:latin typeface="微软雅黑" pitchFamily="34" charset="-122"/>
                <a:ea typeface="微软雅黑" pitchFamily="34" charset="-122"/>
              </a:rPr>
              <a:t>当轮船从海水中驶入河</a:t>
            </a:r>
            <a:r>
              <a:rPr lang="en-US" altLang="zh-CN" sz="1800" dirty="0" smtClean="0">
                <a:latin typeface="微软雅黑" pitchFamily="34" charset="-122"/>
                <a:ea typeface="微软雅黑" pitchFamily="34" charset="-122"/>
              </a:rPr>
              <a:t>(</a:t>
            </a:r>
            <a:r>
              <a:rPr lang="zh-CN" altLang="zh-CN" sz="1800" dirty="0" smtClean="0">
                <a:latin typeface="微软雅黑" pitchFamily="34" charset="-122"/>
                <a:ea typeface="微软雅黑" pitchFamily="34" charset="-122"/>
              </a:rPr>
              <a:t>江</a:t>
            </a:r>
            <a:r>
              <a:rPr lang="en-US" altLang="zh-CN" sz="1800" dirty="0" smtClean="0">
                <a:latin typeface="微软雅黑" pitchFamily="34" charset="-122"/>
                <a:ea typeface="微软雅黑" pitchFamily="34" charset="-122"/>
              </a:rPr>
              <a:t>)</a:t>
            </a:r>
            <a:r>
              <a:rPr lang="zh-CN" altLang="zh-CN" sz="1800" dirty="0" smtClean="0">
                <a:latin typeface="微软雅黑" pitchFamily="34" charset="-122"/>
                <a:ea typeface="微软雅黑" pitchFamily="34" charset="-122"/>
              </a:rPr>
              <a:t>水中时</a:t>
            </a:r>
            <a:r>
              <a:rPr lang="en-US" altLang="zh-CN" sz="1800" dirty="0" smtClean="0">
                <a:latin typeface="微软雅黑" pitchFamily="34" charset="-122"/>
                <a:ea typeface="微软雅黑" pitchFamily="34" charset="-122"/>
              </a:rPr>
              <a:t>,</a:t>
            </a:r>
            <a:r>
              <a:rPr lang="en-US" altLang="zh-CN" sz="1800" i="1" dirty="0" smtClean="0">
                <a:latin typeface="Times New Roman" pitchFamily="18" charset="0"/>
                <a:ea typeface="微软雅黑" pitchFamily="34" charset="-122"/>
                <a:cs typeface="Times New Roman" pitchFamily="18" charset="0"/>
              </a:rPr>
              <a:t>ρ</a:t>
            </a:r>
            <a:r>
              <a:rPr lang="zh-CN" altLang="zh-CN" sz="1800" baseline="-25000" dirty="0" smtClean="0">
                <a:latin typeface="微软雅黑" pitchFamily="34" charset="-122"/>
                <a:ea typeface="微软雅黑" pitchFamily="34" charset="-122"/>
              </a:rPr>
              <a:t>液</a:t>
            </a:r>
            <a:r>
              <a:rPr lang="zh-CN" altLang="zh-CN" sz="1800" dirty="0" smtClean="0">
                <a:latin typeface="微软雅黑" pitchFamily="34" charset="-122"/>
                <a:ea typeface="微软雅黑" pitchFamily="34" charset="-122"/>
              </a:rPr>
              <a:t>变小</a:t>
            </a:r>
            <a:r>
              <a:rPr lang="en-US" altLang="zh-CN" sz="1800" i="1" dirty="0" smtClean="0">
                <a:latin typeface="Times New Roman" pitchFamily="18" charset="0"/>
                <a:ea typeface="微软雅黑" pitchFamily="34" charset="-122"/>
                <a:cs typeface="Times New Roman" pitchFamily="18" charset="0"/>
              </a:rPr>
              <a:t>V</a:t>
            </a:r>
            <a:r>
              <a:rPr lang="zh-CN" altLang="zh-CN" sz="1800" baseline="-25000" dirty="0" smtClean="0">
                <a:latin typeface="微软雅黑" pitchFamily="34" charset="-122"/>
                <a:ea typeface="微软雅黑" pitchFamily="34" charset="-122"/>
              </a:rPr>
              <a:t>排</a:t>
            </a:r>
            <a:r>
              <a:rPr lang="zh-CN" altLang="zh-CN" sz="1800" dirty="0" smtClean="0">
                <a:latin typeface="微软雅黑" pitchFamily="34" charset="-122"/>
                <a:ea typeface="微软雅黑" pitchFamily="34" charset="-122"/>
              </a:rPr>
              <a:t>变大</a:t>
            </a:r>
            <a:r>
              <a:rPr lang="en-US" altLang="zh-CN" sz="1800" dirty="0" smtClean="0">
                <a:latin typeface="微软雅黑" pitchFamily="34" charset="-122"/>
                <a:ea typeface="微软雅黑" pitchFamily="34" charset="-122"/>
              </a:rPr>
              <a:t>,</a:t>
            </a:r>
            <a:r>
              <a:rPr lang="zh-CN" altLang="zh-CN" sz="1800" dirty="0" smtClean="0">
                <a:latin typeface="微软雅黑" pitchFamily="34" charset="-122"/>
                <a:ea typeface="微软雅黑" pitchFamily="34" charset="-122"/>
              </a:rPr>
              <a:t>轮船应会沉下去一些</a:t>
            </a:r>
            <a:r>
              <a:rPr lang="en-US" altLang="zh-CN" sz="1800" dirty="0" smtClean="0">
                <a:latin typeface="微软雅黑" pitchFamily="34" charset="-122"/>
                <a:ea typeface="微软雅黑" pitchFamily="34" charset="-122"/>
              </a:rPr>
              <a:t>,</a:t>
            </a:r>
            <a:r>
              <a:rPr lang="zh-CN" altLang="zh-CN" sz="1800" dirty="0" smtClean="0">
                <a:latin typeface="微软雅黑" pitchFamily="34" charset="-122"/>
                <a:ea typeface="微软雅黑" pitchFamily="34" charset="-122"/>
              </a:rPr>
              <a:t>即轮船的吃水深度变大</a:t>
            </a:r>
            <a:r>
              <a:rPr lang="en-US" altLang="zh-CN" sz="1800" dirty="0" smtClean="0">
                <a:latin typeface="微软雅黑" pitchFamily="34" charset="-122"/>
                <a:ea typeface="微软雅黑" pitchFamily="34" charset="-122"/>
              </a:rPr>
              <a:t>;</a:t>
            </a:r>
            <a:r>
              <a:rPr lang="zh-CN" altLang="zh-CN" sz="1800" dirty="0" smtClean="0">
                <a:latin typeface="微软雅黑" pitchFamily="34" charset="-122"/>
                <a:ea typeface="微软雅黑" pitchFamily="34" charset="-122"/>
              </a:rPr>
              <a:t>反之</a:t>
            </a:r>
            <a:r>
              <a:rPr lang="en-US" altLang="zh-CN" sz="1800" dirty="0" smtClean="0">
                <a:latin typeface="微软雅黑" pitchFamily="34" charset="-122"/>
                <a:ea typeface="微软雅黑" pitchFamily="34" charset="-122"/>
              </a:rPr>
              <a:t>,</a:t>
            </a:r>
            <a:r>
              <a:rPr lang="zh-CN" altLang="zh-CN" sz="1800" dirty="0" smtClean="0">
                <a:latin typeface="微软雅黑" pitchFamily="34" charset="-122"/>
                <a:ea typeface="微软雅黑" pitchFamily="34" charset="-122"/>
              </a:rPr>
              <a:t>轮船从河</a:t>
            </a:r>
            <a:r>
              <a:rPr lang="en-US" altLang="zh-CN" sz="1800" dirty="0" smtClean="0">
                <a:latin typeface="微软雅黑" pitchFamily="34" charset="-122"/>
                <a:ea typeface="微软雅黑" pitchFamily="34" charset="-122"/>
              </a:rPr>
              <a:t>(</a:t>
            </a:r>
            <a:r>
              <a:rPr lang="zh-CN" altLang="zh-CN" sz="1800" dirty="0" smtClean="0">
                <a:latin typeface="微软雅黑" pitchFamily="34" charset="-122"/>
                <a:ea typeface="微软雅黑" pitchFamily="34" charset="-122"/>
              </a:rPr>
              <a:t>江</a:t>
            </a:r>
            <a:r>
              <a:rPr lang="en-US" altLang="zh-CN" sz="1800" dirty="0" smtClean="0">
                <a:latin typeface="微软雅黑" pitchFamily="34" charset="-122"/>
                <a:ea typeface="微软雅黑" pitchFamily="34" charset="-122"/>
              </a:rPr>
              <a:t>)</a:t>
            </a:r>
            <a:r>
              <a:rPr lang="zh-CN" altLang="zh-CN" sz="1800" dirty="0" smtClean="0">
                <a:latin typeface="微软雅黑" pitchFamily="34" charset="-122"/>
                <a:ea typeface="微软雅黑" pitchFamily="34" charset="-122"/>
              </a:rPr>
              <a:t>水中驶入海水中时</a:t>
            </a:r>
            <a:r>
              <a:rPr lang="en-US" altLang="zh-CN" sz="1800" dirty="0" smtClean="0">
                <a:latin typeface="微软雅黑" pitchFamily="34" charset="-122"/>
                <a:ea typeface="微软雅黑" pitchFamily="34" charset="-122"/>
              </a:rPr>
              <a:t>,</a:t>
            </a:r>
            <a:r>
              <a:rPr lang="en-US" altLang="zh-CN" sz="1800" i="1" dirty="0" smtClean="0">
                <a:latin typeface="Times New Roman" pitchFamily="18" charset="0"/>
                <a:ea typeface="微软雅黑" pitchFamily="34" charset="-122"/>
                <a:cs typeface="Times New Roman" pitchFamily="18" charset="0"/>
              </a:rPr>
              <a:t>ρ</a:t>
            </a:r>
            <a:r>
              <a:rPr lang="zh-CN" altLang="zh-CN" sz="1800" baseline="-25000" dirty="0" smtClean="0">
                <a:latin typeface="微软雅黑" pitchFamily="34" charset="-122"/>
                <a:ea typeface="微软雅黑" pitchFamily="34" charset="-122"/>
              </a:rPr>
              <a:t>液</a:t>
            </a:r>
            <a:r>
              <a:rPr lang="zh-CN" altLang="zh-CN" sz="1800" dirty="0" smtClean="0">
                <a:latin typeface="微软雅黑" pitchFamily="34" charset="-122"/>
                <a:ea typeface="微软雅黑" pitchFamily="34" charset="-122"/>
              </a:rPr>
              <a:t>变大</a:t>
            </a:r>
            <a:r>
              <a:rPr lang="en-US" altLang="zh-CN" sz="1800" dirty="0" smtClean="0">
                <a:latin typeface="微软雅黑" pitchFamily="34" charset="-122"/>
                <a:ea typeface="微软雅黑" pitchFamily="34" charset="-122"/>
              </a:rPr>
              <a:t>,</a:t>
            </a:r>
            <a:r>
              <a:rPr lang="en-US" altLang="zh-CN" sz="1800" i="1" dirty="0" smtClean="0">
                <a:latin typeface="Times New Roman" pitchFamily="18" charset="0"/>
                <a:ea typeface="微软雅黑" pitchFamily="34" charset="-122"/>
                <a:cs typeface="Times New Roman" pitchFamily="18" charset="0"/>
              </a:rPr>
              <a:t>V</a:t>
            </a:r>
            <a:r>
              <a:rPr lang="zh-CN" altLang="zh-CN" sz="1800" baseline="-25000" dirty="0" smtClean="0">
                <a:latin typeface="微软雅黑" pitchFamily="34" charset="-122"/>
                <a:ea typeface="微软雅黑" pitchFamily="34" charset="-122"/>
              </a:rPr>
              <a:t>排</a:t>
            </a:r>
            <a:r>
              <a:rPr lang="zh-CN" altLang="zh-CN" sz="1800" dirty="0" smtClean="0">
                <a:latin typeface="微软雅黑" pitchFamily="34" charset="-122"/>
                <a:ea typeface="微软雅黑" pitchFamily="34" charset="-122"/>
              </a:rPr>
              <a:t>变小</a:t>
            </a:r>
            <a:r>
              <a:rPr lang="en-US" altLang="zh-CN" sz="1800" dirty="0" smtClean="0">
                <a:latin typeface="微软雅黑" pitchFamily="34" charset="-122"/>
                <a:ea typeface="微软雅黑" pitchFamily="34" charset="-122"/>
              </a:rPr>
              <a:t>,</a:t>
            </a:r>
            <a:r>
              <a:rPr lang="zh-CN" altLang="zh-CN" sz="1800" dirty="0" smtClean="0">
                <a:latin typeface="微软雅黑" pitchFamily="34" charset="-122"/>
                <a:ea typeface="微软雅黑" pitchFamily="34" charset="-122"/>
              </a:rPr>
              <a:t>轮船会浮上来一些</a:t>
            </a:r>
            <a:r>
              <a:rPr lang="en-US" altLang="zh-CN" sz="1800" dirty="0" smtClean="0">
                <a:latin typeface="微软雅黑" pitchFamily="34" charset="-122"/>
                <a:ea typeface="微软雅黑" pitchFamily="34" charset="-122"/>
              </a:rPr>
              <a:t>,</a:t>
            </a:r>
            <a:r>
              <a:rPr lang="zh-CN" altLang="zh-CN" sz="1800" dirty="0" smtClean="0">
                <a:latin typeface="微软雅黑" pitchFamily="34" charset="-122"/>
                <a:ea typeface="微软雅黑" pitchFamily="34" charset="-122"/>
              </a:rPr>
              <a:t>即轮船的吃水深度变小</a:t>
            </a:r>
            <a:r>
              <a:rPr lang="en-US" altLang="zh-CN" sz="1800" i="1" dirty="0" smtClean="0">
                <a:latin typeface="微软雅黑" pitchFamily="34" charset="-122"/>
                <a:ea typeface="微软雅黑" pitchFamily="34" charset="-122"/>
              </a:rPr>
              <a:t>.</a:t>
            </a:r>
            <a:endParaRPr lang="zh-CN" altLang="zh-CN" sz="1800" dirty="0" smtClean="0">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slide(fromBottom)">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2" y="0"/>
            <a:ext cx="3561562" cy="81855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2" cstate="print"/>
          <a:stretch>
            <a:fillRect/>
          </a:stretch>
        </p:blipFill>
        <p:spPr>
          <a:xfrm>
            <a:off x="707632" y="995701"/>
            <a:ext cx="1163798" cy="493733"/>
          </a:xfrm>
          <a:prstGeom prst="rect">
            <a:avLst/>
          </a:prstGeom>
        </p:spPr>
      </p:pic>
      <p:pic>
        <p:nvPicPr>
          <p:cNvPr id="21" name="图片 20" descr="book3.png"/>
          <p:cNvPicPr>
            <a:picLocks noChangeAspect="1"/>
          </p:cNvPicPr>
          <p:nvPr/>
        </p:nvPicPr>
        <p:blipFill>
          <a:blip r:embed="rId3" cstate="print"/>
          <a:srcRect l="10980" t="7891" r="17050" b="13779"/>
          <a:stretch>
            <a:fillRect/>
          </a:stretch>
        </p:blipFill>
        <p:spPr>
          <a:xfrm>
            <a:off x="7968343" y="3947300"/>
            <a:ext cx="971550" cy="1057407"/>
          </a:xfrm>
          <a:prstGeom prst="rect">
            <a:avLst/>
          </a:prstGeom>
        </p:spPr>
      </p:pic>
      <p:sp>
        <p:nvSpPr>
          <p:cNvPr id="9" name="矩形 8"/>
          <p:cNvSpPr/>
          <p:nvPr/>
        </p:nvSpPr>
        <p:spPr>
          <a:xfrm>
            <a:off x="307017" y="348923"/>
            <a:ext cx="3357329"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伯努利的发现</a:t>
            </a:r>
          </a:p>
        </p:txBody>
      </p:sp>
      <p:sp>
        <p:nvSpPr>
          <p:cNvPr id="23" name="矩形 22"/>
          <p:cNvSpPr/>
          <p:nvPr/>
        </p:nvSpPr>
        <p:spPr>
          <a:xfrm>
            <a:off x="1621408" y="3530244"/>
            <a:ext cx="5213026" cy="1454244"/>
          </a:xfrm>
          <a:prstGeom prst="rect">
            <a:avLst/>
          </a:prstGeom>
        </p:spPr>
        <p:txBody>
          <a:bodyPr wrap="square" lIns="68580" tIns="34290" rIns="68580" bIns="34290">
            <a:spAutoFit/>
          </a:bodyPr>
          <a:lstStyle/>
          <a:p>
            <a:pPr algn="just">
              <a:lnSpc>
                <a:spcPct val="150000"/>
              </a:lnSpc>
            </a:pPr>
            <a:r>
              <a:rPr lang="zh-CN" altLang="en-US" sz="2000" dirty="0" smtClean="0">
                <a:latin typeface="微软雅黑" pitchFamily="34" charset="-122"/>
                <a:ea typeface="微软雅黑" pitchFamily="34" charset="-122"/>
              </a:rPr>
              <a:t>护航编队各船只多采用前后行驶而非并排行驶</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是因为并排行驶时</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船之间的流速大压强小</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会使船只渐渐靠近</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容易发生相撞的危险</a:t>
            </a:r>
            <a:r>
              <a:rPr lang="en-US" altLang="zh-CN" sz="2000" dirty="0" smtClean="0">
                <a:latin typeface="微软雅黑" pitchFamily="34" charset="-122"/>
                <a:ea typeface="微软雅黑" pitchFamily="34" charset="-122"/>
              </a:rPr>
              <a:t>.</a:t>
            </a:r>
          </a:p>
        </p:txBody>
      </p:sp>
      <p:pic>
        <p:nvPicPr>
          <p:cNvPr id="10" name="cc532.jpg" descr="id:2147511749;FounderCES"/>
          <p:cNvPicPr/>
          <p:nvPr/>
        </p:nvPicPr>
        <p:blipFill>
          <a:blip r:embed="rId4" cstate="print"/>
          <a:stretch>
            <a:fillRect/>
          </a:stretch>
        </p:blipFill>
        <p:spPr>
          <a:xfrm>
            <a:off x="2910039" y="1547995"/>
            <a:ext cx="2764897" cy="183357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par>
                                <p:cTn id="18" presetID="12" presetClass="entr" presetSubtype="4" fill="hold"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slide(fromBottom)">
                                      <p:cBhvr>
                                        <p:cTn id="20" dur="500"/>
                                        <p:tgtEl>
                                          <p:spTgt spid="10"/>
                                        </p:tgtEl>
                                      </p:cBhvr>
                                    </p:animEffect>
                                  </p:childTnLst>
                                </p:cTn>
                              </p:par>
                            </p:childTnLst>
                          </p:cTn>
                        </p:par>
                        <p:par>
                          <p:cTn id="21" fill="hold">
                            <p:stCondLst>
                              <p:cond delay="500"/>
                            </p:stCondLst>
                            <p:childTnLst>
                              <p:par>
                                <p:cTn id="22" presetID="12" presetClass="entr" presetSubtype="4" fill="hold" grpId="0" nodeType="after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slide(fromBottom)">
                                      <p:cBhvr>
                                        <p:cTn id="2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1" y="0"/>
            <a:ext cx="3269333" cy="81855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2" cstate="print"/>
          <a:stretch>
            <a:fillRect/>
          </a:stretch>
        </p:blipFill>
        <p:spPr>
          <a:xfrm>
            <a:off x="723335" y="944938"/>
            <a:ext cx="1180880" cy="516636"/>
          </a:xfrm>
          <a:prstGeom prst="rect">
            <a:avLst/>
          </a:prstGeom>
        </p:spPr>
      </p:pic>
      <p:pic>
        <p:nvPicPr>
          <p:cNvPr id="21" name="图片 20" descr="book3.png"/>
          <p:cNvPicPr>
            <a:picLocks noChangeAspect="1"/>
          </p:cNvPicPr>
          <p:nvPr/>
        </p:nvPicPr>
        <p:blipFill>
          <a:blip r:embed="rId3" cstate="print"/>
          <a:srcRect l="10980" t="7891" r="17050" b="13779"/>
          <a:stretch>
            <a:fillRect/>
          </a:stretch>
        </p:blipFill>
        <p:spPr>
          <a:xfrm>
            <a:off x="8172450" y="4086093"/>
            <a:ext cx="971550" cy="1057407"/>
          </a:xfrm>
          <a:prstGeom prst="rect">
            <a:avLst/>
          </a:prstGeom>
        </p:spPr>
      </p:pic>
      <p:sp>
        <p:nvSpPr>
          <p:cNvPr id="9" name="矩形 8"/>
          <p:cNvSpPr/>
          <p:nvPr/>
        </p:nvSpPr>
        <p:spPr>
          <a:xfrm>
            <a:off x="307017" y="348923"/>
            <a:ext cx="3011081"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控制沉与浮</a:t>
            </a:r>
          </a:p>
        </p:txBody>
      </p:sp>
      <p:sp>
        <p:nvSpPr>
          <p:cNvPr id="11" name="矩形 10"/>
          <p:cNvSpPr/>
          <p:nvPr/>
        </p:nvSpPr>
        <p:spPr>
          <a:xfrm>
            <a:off x="867266" y="1963540"/>
            <a:ext cx="7371761" cy="1454244"/>
          </a:xfrm>
          <a:prstGeom prst="rect">
            <a:avLst/>
          </a:prstGeom>
        </p:spPr>
        <p:txBody>
          <a:bodyPr wrap="square" lIns="68580" tIns="34290" rIns="68580" bIns="34290">
            <a:spAutoFit/>
          </a:bodyPr>
          <a:lstStyle/>
          <a:p>
            <a:pPr>
              <a:lnSpc>
                <a:spcPct val="150000"/>
              </a:lnSpc>
            </a:pPr>
            <a:r>
              <a:rPr lang="en-US" altLang="zh-CN" sz="2000" dirty="0" smtClean="0">
                <a:latin typeface="微软雅黑" pitchFamily="34" charset="-122"/>
                <a:ea typeface="微软雅黑" pitchFamily="34" charset="-122"/>
              </a:rPr>
              <a:t>(3)</a:t>
            </a:r>
            <a:r>
              <a:rPr lang="zh-CN" altLang="zh-CN" sz="2000" dirty="0" smtClean="0">
                <a:latin typeface="微软雅黑" pitchFamily="34" charset="-122"/>
                <a:ea typeface="微软雅黑" pitchFamily="34" charset="-122"/>
              </a:rPr>
              <a:t>轮船的大小</a:t>
            </a:r>
            <a:r>
              <a:rPr lang="en-US" altLang="zh-CN" sz="2000"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轮船的大小通常用排水量表示</a:t>
            </a:r>
            <a:r>
              <a:rPr lang="en-US" altLang="zh-CN" sz="2000"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排水量就是轮船装满货物时排开水的质量</a:t>
            </a:r>
            <a:r>
              <a:rPr lang="en-US" altLang="zh-CN" sz="2000" i="1"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即排水量</a:t>
            </a:r>
            <a:r>
              <a:rPr lang="en-US" altLang="zh-CN" sz="2000"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船自身质量</a:t>
            </a:r>
            <a:r>
              <a:rPr lang="en-US" altLang="zh-CN" sz="2000"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满载时货物的质量</a:t>
            </a:r>
            <a:r>
              <a:rPr lang="en-US" altLang="zh-CN" sz="2000"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即</a:t>
            </a:r>
            <a:r>
              <a:rPr lang="en-US" altLang="zh-CN" sz="2000" i="1" dirty="0" smtClean="0">
                <a:latin typeface="Times New Roman" pitchFamily="18" charset="0"/>
                <a:ea typeface="微软雅黑" pitchFamily="34" charset="-122"/>
                <a:cs typeface="Times New Roman" pitchFamily="18" charset="0"/>
              </a:rPr>
              <a:t>m</a:t>
            </a:r>
            <a:r>
              <a:rPr lang="zh-CN" altLang="zh-CN" sz="2000" baseline="-25000" dirty="0" smtClean="0">
                <a:latin typeface="微软雅黑" pitchFamily="34" charset="-122"/>
                <a:ea typeface="微软雅黑" pitchFamily="34" charset="-122"/>
              </a:rPr>
              <a:t>排</a:t>
            </a:r>
            <a:r>
              <a:rPr lang="en-US" altLang="zh-CN" sz="2000" dirty="0" smtClean="0">
                <a:latin typeface="微软雅黑" pitchFamily="34" charset="-122"/>
                <a:ea typeface="微软雅黑" pitchFamily="34" charset="-122"/>
              </a:rPr>
              <a:t>=</a:t>
            </a:r>
            <a:r>
              <a:rPr lang="en-US" altLang="zh-CN" sz="2000" i="1" dirty="0" smtClean="0">
                <a:latin typeface="Times New Roman" pitchFamily="18" charset="0"/>
                <a:ea typeface="微软雅黑" pitchFamily="34" charset="-122"/>
                <a:cs typeface="Times New Roman" pitchFamily="18" charset="0"/>
              </a:rPr>
              <a:t>m</a:t>
            </a:r>
            <a:r>
              <a:rPr lang="zh-CN" altLang="zh-CN" sz="2000" baseline="-25000" dirty="0" smtClean="0">
                <a:latin typeface="微软雅黑" pitchFamily="34" charset="-122"/>
                <a:ea typeface="微软雅黑" pitchFamily="34" charset="-122"/>
              </a:rPr>
              <a:t>船</a:t>
            </a:r>
            <a:r>
              <a:rPr lang="en-US" altLang="zh-CN" sz="2000" dirty="0" smtClean="0">
                <a:latin typeface="微软雅黑" pitchFamily="34" charset="-122"/>
                <a:ea typeface="微软雅黑" pitchFamily="34" charset="-122"/>
              </a:rPr>
              <a:t>+</a:t>
            </a:r>
            <a:r>
              <a:rPr lang="en-US" altLang="zh-CN" sz="2000" i="1" dirty="0" smtClean="0">
                <a:latin typeface="Times New Roman" pitchFamily="18" charset="0"/>
                <a:ea typeface="微软雅黑" pitchFamily="34" charset="-122"/>
                <a:cs typeface="Times New Roman" pitchFamily="18" charset="0"/>
              </a:rPr>
              <a:t>m</a:t>
            </a:r>
            <a:r>
              <a:rPr lang="zh-CN" altLang="zh-CN" sz="2000" baseline="-25000" dirty="0" smtClean="0">
                <a:latin typeface="微软雅黑" pitchFamily="34" charset="-122"/>
                <a:ea typeface="微软雅黑" pitchFamily="34" charset="-122"/>
              </a:rPr>
              <a:t>货</a:t>
            </a:r>
            <a:r>
              <a:rPr lang="en-US" altLang="zh-CN" sz="2000" i="1" dirty="0" smtClean="0">
                <a:latin typeface="微软雅黑" pitchFamily="34" charset="-122"/>
                <a:ea typeface="微软雅黑" pitchFamily="34" charset="-122"/>
              </a:rPr>
              <a:t>.</a:t>
            </a:r>
            <a:endParaRPr lang="zh-CN" altLang="zh-CN" sz="2000" dirty="0">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slide(fromBottom)">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1" y="0"/>
            <a:ext cx="3269333" cy="81855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2" cstate="print"/>
          <a:stretch>
            <a:fillRect/>
          </a:stretch>
        </p:blipFill>
        <p:spPr>
          <a:xfrm>
            <a:off x="723335" y="944938"/>
            <a:ext cx="1180880" cy="516636"/>
          </a:xfrm>
          <a:prstGeom prst="rect">
            <a:avLst/>
          </a:prstGeom>
        </p:spPr>
      </p:pic>
      <p:pic>
        <p:nvPicPr>
          <p:cNvPr id="21" name="图片 20" descr="book3.png"/>
          <p:cNvPicPr>
            <a:picLocks noChangeAspect="1"/>
          </p:cNvPicPr>
          <p:nvPr/>
        </p:nvPicPr>
        <p:blipFill>
          <a:blip r:embed="rId3" cstate="print"/>
          <a:srcRect l="10980" t="7891" r="17050" b="13779"/>
          <a:stretch>
            <a:fillRect/>
          </a:stretch>
        </p:blipFill>
        <p:spPr>
          <a:xfrm>
            <a:off x="8172450" y="4086093"/>
            <a:ext cx="971550" cy="1057407"/>
          </a:xfrm>
          <a:prstGeom prst="rect">
            <a:avLst/>
          </a:prstGeom>
        </p:spPr>
      </p:pic>
      <p:sp>
        <p:nvSpPr>
          <p:cNvPr id="9" name="矩形 8"/>
          <p:cNvSpPr/>
          <p:nvPr/>
        </p:nvSpPr>
        <p:spPr>
          <a:xfrm>
            <a:off x="307017" y="348923"/>
            <a:ext cx="3011081"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控制沉与浮</a:t>
            </a:r>
          </a:p>
        </p:txBody>
      </p:sp>
      <p:sp>
        <p:nvSpPr>
          <p:cNvPr id="11" name="矩形 10"/>
          <p:cNvSpPr/>
          <p:nvPr/>
        </p:nvSpPr>
        <p:spPr>
          <a:xfrm>
            <a:off x="952108" y="2076662"/>
            <a:ext cx="7107810" cy="1454244"/>
          </a:xfrm>
          <a:prstGeom prst="rect">
            <a:avLst/>
          </a:prstGeom>
        </p:spPr>
        <p:txBody>
          <a:bodyPr wrap="square" lIns="68580" tIns="34290" rIns="68580" bIns="34290">
            <a:spAutoFit/>
          </a:bodyPr>
          <a:lstStyle/>
          <a:p>
            <a:pPr>
              <a:lnSpc>
                <a:spcPct val="150000"/>
              </a:lnSpc>
            </a:pPr>
            <a:r>
              <a:rPr lang="zh-CN" altLang="en-US" sz="2000" dirty="0" smtClean="0">
                <a:latin typeface="微软雅黑" pitchFamily="34" charset="-122"/>
                <a:ea typeface="微软雅黑" pitchFamily="34" charset="-122"/>
              </a:rPr>
              <a:t>潜水艇是通过改变自身重力来实现上浮和下潜的</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在未露出水面前</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潜水艇排开水的体积不变</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受到的浮力大小不变</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露出水面时</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排开水的体积变小</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受到的浮力也变小</a:t>
            </a:r>
            <a:r>
              <a:rPr lang="en-US" altLang="zh-CN" sz="2000" dirty="0" smtClean="0">
                <a:latin typeface="微软雅黑" pitchFamily="34" charset="-122"/>
                <a:ea typeface="微软雅黑" pitchFamily="3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slide(fromBottom)">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文本框 78"/>
          <p:cNvSpPr txBox="1"/>
          <p:nvPr/>
        </p:nvSpPr>
        <p:spPr>
          <a:xfrm>
            <a:off x="3711968" y="2078424"/>
            <a:ext cx="2123477" cy="655252"/>
          </a:xfrm>
          <a:prstGeom prst="rect">
            <a:avLst/>
          </a:prstGeom>
          <a:noFill/>
        </p:spPr>
        <p:txBody>
          <a:bodyPr wrap="none" lIns="68580" tIns="34290" rIns="68580" bIns="34290" rtlCol="0">
            <a:prstTxWarp prst="textArchUp">
              <a:avLst/>
            </a:prstTxWarp>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5400" dirty="0" smtClean="0">
                <a:solidFill>
                  <a:schemeClr val="accent5"/>
                </a:solidFill>
              </a:rPr>
              <a:t>谢    谢</a:t>
            </a:r>
            <a:endParaRPr lang="zh-CN" altLang="en-US" sz="5400" dirty="0">
              <a:solidFill>
                <a:schemeClr val="accent5"/>
              </a:solidFill>
            </a:endParaRPr>
          </a:p>
        </p:txBody>
      </p:sp>
      <p:pic>
        <p:nvPicPr>
          <p:cNvPr id="44" name="Picture 4" descr="clouds.png"/>
          <p:cNvPicPr>
            <a:picLocks noChangeAspect="1"/>
          </p:cNvPicPr>
          <p:nvPr/>
        </p:nvPicPr>
        <p:blipFill>
          <a:blip r:embed="rId3" cstate="print"/>
          <a:stretch>
            <a:fillRect/>
          </a:stretch>
        </p:blipFill>
        <p:spPr>
          <a:xfrm>
            <a:off x="5705475" y="123144"/>
            <a:ext cx="3228975" cy="611433"/>
          </a:xfrm>
          <a:prstGeom prst="rect">
            <a:avLst/>
          </a:prstGeom>
        </p:spPr>
      </p:pic>
      <p:pic>
        <p:nvPicPr>
          <p:cNvPr id="45" name="Picture 3" descr="field.png"/>
          <p:cNvPicPr>
            <a:picLocks noChangeAspect="1"/>
          </p:cNvPicPr>
          <p:nvPr/>
        </p:nvPicPr>
        <p:blipFill>
          <a:blip r:embed="rId4" cstate="print"/>
          <a:stretch>
            <a:fillRect/>
          </a:stretch>
        </p:blipFill>
        <p:spPr>
          <a:xfrm>
            <a:off x="1" y="4076700"/>
            <a:ext cx="9183278" cy="1066800"/>
          </a:xfrm>
          <a:prstGeom prst="rect">
            <a:avLst/>
          </a:prstGeom>
        </p:spPr>
      </p:pic>
      <p:pic>
        <p:nvPicPr>
          <p:cNvPr id="47" name="Picture 4" descr="cloud_ballon.png"/>
          <p:cNvPicPr>
            <a:picLocks noChangeAspect="1"/>
          </p:cNvPicPr>
          <p:nvPr/>
        </p:nvPicPr>
        <p:blipFill>
          <a:blip r:embed="rId5" cstate="print"/>
          <a:stretch>
            <a:fillRect/>
          </a:stretch>
        </p:blipFill>
        <p:spPr>
          <a:xfrm>
            <a:off x="7796518" y="5143500"/>
            <a:ext cx="842657" cy="689895"/>
          </a:xfrm>
          <a:prstGeom prst="rect">
            <a:avLst/>
          </a:prstGeom>
        </p:spPr>
      </p:pic>
      <p:pic>
        <p:nvPicPr>
          <p:cNvPr id="48" name="Picture 4" descr="clouds.png"/>
          <p:cNvPicPr>
            <a:picLocks noChangeAspect="1"/>
          </p:cNvPicPr>
          <p:nvPr/>
        </p:nvPicPr>
        <p:blipFill>
          <a:blip r:embed="rId3" cstate="print"/>
          <a:stretch>
            <a:fillRect/>
          </a:stretch>
        </p:blipFill>
        <p:spPr>
          <a:xfrm>
            <a:off x="323850" y="513669"/>
            <a:ext cx="5134350" cy="972232"/>
          </a:xfrm>
          <a:prstGeom prst="rect">
            <a:avLst/>
          </a:prstGeom>
        </p:spPr>
      </p:pic>
      <p:pic>
        <p:nvPicPr>
          <p:cNvPr id="49" name="Picture 10" descr="together.png"/>
          <p:cNvPicPr>
            <a:picLocks noChangeAspect="1"/>
          </p:cNvPicPr>
          <p:nvPr/>
        </p:nvPicPr>
        <p:blipFill>
          <a:blip r:embed="rId6" cstate="print"/>
          <a:stretch>
            <a:fillRect/>
          </a:stretch>
        </p:blipFill>
        <p:spPr>
          <a:xfrm>
            <a:off x="2654378" y="3448050"/>
            <a:ext cx="4251379" cy="1200150"/>
          </a:xfrm>
          <a:prstGeom prst="rect">
            <a:avLst/>
          </a:prstGeom>
        </p:spPr>
      </p:pic>
      <p:pic>
        <p:nvPicPr>
          <p:cNvPr id="50" name="Picture 2" descr="C:\Users\Administrator\Desktop\兔子.png"/>
          <p:cNvPicPr>
            <a:picLocks noChangeAspect="1" noChangeArrowheads="1"/>
          </p:cNvPicPr>
          <p:nvPr/>
        </p:nvPicPr>
        <p:blipFill>
          <a:blip r:embed="rId7" cstate="print"/>
          <a:srcRect/>
          <a:stretch>
            <a:fillRect/>
          </a:stretch>
        </p:blipFill>
        <p:spPr bwMode="auto">
          <a:xfrm>
            <a:off x="5876925" y="4352925"/>
            <a:ext cx="800100" cy="790575"/>
          </a:xfrm>
          <a:prstGeom prst="rect">
            <a:avLst/>
          </a:prstGeom>
          <a:noFill/>
        </p:spPr>
      </p:pic>
    </p:spTree>
    <p:extLst>
      <p:ext uri="{BB962C8B-B14F-4D97-AF65-F5344CB8AC3E}">
        <p14:creationId xmlns:p14="http://schemas.microsoft.com/office/powerpoint/2010/main" xmlns="" val="1685245060"/>
      </p:ext>
    </p:extLst>
  </p:cSld>
  <p:clrMapOvr>
    <a:masterClrMapping/>
  </p:clrMapOvr>
  <mc:AlternateContent xmlns:mc="http://schemas.openxmlformats.org/markup-compatibility/2006">
    <mc:Choice xmlns:p14="http://schemas.microsoft.com/office/powerpoint/2010/main" xmlns="" Requires="p14">
      <p:transition spd="slow" p14:dur="1500">
        <p:split orient="vert" dir="in"/>
      </p:transition>
    </mc:Choice>
    <mc:Fallback>
      <p:transition spd="slow">
        <p:split orient="vert" dir="in"/>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1000"/>
                                        <p:tgtEl>
                                          <p:spTgt spid="45"/>
                                        </p:tgtEl>
                                      </p:cBhvr>
                                    </p:animEffect>
                                    <p:anim calcmode="lin" valueType="num">
                                      <p:cBhvr>
                                        <p:cTn id="8" dur="1000" fill="hold"/>
                                        <p:tgtEl>
                                          <p:spTgt spid="45"/>
                                        </p:tgtEl>
                                        <p:attrNameLst>
                                          <p:attrName>ppt_x</p:attrName>
                                        </p:attrNameLst>
                                      </p:cBhvr>
                                      <p:tavLst>
                                        <p:tav tm="0">
                                          <p:val>
                                            <p:strVal val="#ppt_x"/>
                                          </p:val>
                                        </p:tav>
                                        <p:tav tm="100000">
                                          <p:val>
                                            <p:strVal val="#ppt_x"/>
                                          </p:val>
                                        </p:tav>
                                      </p:tavLst>
                                    </p:anim>
                                    <p:anim calcmode="lin" valueType="num">
                                      <p:cBhvr>
                                        <p:cTn id="9" dur="1000" fill="hold"/>
                                        <p:tgtEl>
                                          <p:spTgt spid="4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9" presetClass="entr" presetSubtype="0" fill="hold" nodeType="afterEffect">
                                  <p:stCondLst>
                                    <p:cond delay="0"/>
                                  </p:stCondLst>
                                  <p:childTnLst>
                                    <p:set>
                                      <p:cBhvr>
                                        <p:cTn id="12" dur="1" fill="hold">
                                          <p:stCondLst>
                                            <p:cond delay="0"/>
                                          </p:stCondLst>
                                        </p:cTn>
                                        <p:tgtEl>
                                          <p:spTgt spid="44"/>
                                        </p:tgtEl>
                                        <p:attrNameLst>
                                          <p:attrName>style.visibility</p:attrName>
                                        </p:attrNameLst>
                                      </p:cBhvr>
                                      <p:to>
                                        <p:strVal val="visible"/>
                                      </p:to>
                                    </p:set>
                                    <p:anim calcmode="lin" valueType="num">
                                      <p:cBhvr>
                                        <p:cTn id="13" dur="1000" fill="hold"/>
                                        <p:tgtEl>
                                          <p:spTgt spid="44"/>
                                        </p:tgtEl>
                                        <p:attrNameLst>
                                          <p:attrName>ppt_x</p:attrName>
                                        </p:attrNameLst>
                                      </p:cBhvr>
                                      <p:tavLst>
                                        <p:tav tm="0">
                                          <p:val>
                                            <p:strVal val="#ppt_x-.2"/>
                                          </p:val>
                                        </p:tav>
                                        <p:tav tm="100000">
                                          <p:val>
                                            <p:strVal val="#ppt_x"/>
                                          </p:val>
                                        </p:tav>
                                      </p:tavLst>
                                    </p:anim>
                                    <p:anim calcmode="lin" valueType="num">
                                      <p:cBhvr>
                                        <p:cTn id="14" dur="1000" fill="hold"/>
                                        <p:tgtEl>
                                          <p:spTgt spid="44"/>
                                        </p:tgtEl>
                                        <p:attrNameLst>
                                          <p:attrName>ppt_y</p:attrName>
                                        </p:attrNameLst>
                                      </p:cBhvr>
                                      <p:tavLst>
                                        <p:tav tm="0">
                                          <p:val>
                                            <p:strVal val="#ppt_y"/>
                                          </p:val>
                                        </p:tav>
                                        <p:tav tm="100000">
                                          <p:val>
                                            <p:strVal val="#ppt_y"/>
                                          </p:val>
                                        </p:tav>
                                      </p:tavLst>
                                    </p:anim>
                                    <p:animEffect transition="in" filter="wipe(right)" prLst="gradientSize: 0.1">
                                      <p:cBhvr>
                                        <p:cTn id="15" dur="1000"/>
                                        <p:tgtEl>
                                          <p:spTgt spid="44"/>
                                        </p:tgtEl>
                                      </p:cBhvr>
                                    </p:animEffect>
                                  </p:childTnLst>
                                </p:cTn>
                              </p:par>
                            </p:childTnLst>
                          </p:cTn>
                        </p:par>
                        <p:par>
                          <p:cTn id="16" fill="hold">
                            <p:stCondLst>
                              <p:cond delay="2000"/>
                            </p:stCondLst>
                            <p:childTnLst>
                              <p:par>
                                <p:cTn id="17" presetID="29" presetClass="entr" presetSubtype="0" fill="hold" nodeType="afterEffect">
                                  <p:stCondLst>
                                    <p:cond delay="0"/>
                                  </p:stCondLst>
                                  <p:childTnLst>
                                    <p:set>
                                      <p:cBhvr>
                                        <p:cTn id="18" dur="1" fill="hold">
                                          <p:stCondLst>
                                            <p:cond delay="0"/>
                                          </p:stCondLst>
                                        </p:cTn>
                                        <p:tgtEl>
                                          <p:spTgt spid="48"/>
                                        </p:tgtEl>
                                        <p:attrNameLst>
                                          <p:attrName>style.visibility</p:attrName>
                                        </p:attrNameLst>
                                      </p:cBhvr>
                                      <p:to>
                                        <p:strVal val="visible"/>
                                      </p:to>
                                    </p:set>
                                    <p:anim calcmode="lin" valueType="num">
                                      <p:cBhvr>
                                        <p:cTn id="19" dur="1000" fill="hold"/>
                                        <p:tgtEl>
                                          <p:spTgt spid="48"/>
                                        </p:tgtEl>
                                        <p:attrNameLst>
                                          <p:attrName>ppt_x</p:attrName>
                                        </p:attrNameLst>
                                      </p:cBhvr>
                                      <p:tavLst>
                                        <p:tav tm="0">
                                          <p:val>
                                            <p:strVal val="#ppt_x-.2"/>
                                          </p:val>
                                        </p:tav>
                                        <p:tav tm="100000">
                                          <p:val>
                                            <p:strVal val="#ppt_x"/>
                                          </p:val>
                                        </p:tav>
                                      </p:tavLst>
                                    </p:anim>
                                    <p:anim calcmode="lin" valueType="num">
                                      <p:cBhvr>
                                        <p:cTn id="20" dur="1000" fill="hold"/>
                                        <p:tgtEl>
                                          <p:spTgt spid="48"/>
                                        </p:tgtEl>
                                        <p:attrNameLst>
                                          <p:attrName>ppt_y</p:attrName>
                                        </p:attrNameLst>
                                      </p:cBhvr>
                                      <p:tavLst>
                                        <p:tav tm="0">
                                          <p:val>
                                            <p:strVal val="#ppt_y"/>
                                          </p:val>
                                        </p:tav>
                                        <p:tav tm="100000">
                                          <p:val>
                                            <p:strVal val="#ppt_y"/>
                                          </p:val>
                                        </p:tav>
                                      </p:tavLst>
                                    </p:anim>
                                    <p:animEffect transition="in" filter="wipe(right)" prLst="gradientSize: 0.1">
                                      <p:cBhvr>
                                        <p:cTn id="21" dur="1000"/>
                                        <p:tgtEl>
                                          <p:spTgt spid="48"/>
                                        </p:tgtEl>
                                      </p:cBhvr>
                                    </p:animEffect>
                                  </p:childTnLst>
                                </p:cTn>
                              </p:par>
                            </p:childTnLst>
                          </p:cTn>
                        </p:par>
                        <p:par>
                          <p:cTn id="22" fill="hold">
                            <p:stCondLst>
                              <p:cond delay="3000"/>
                            </p:stCondLst>
                            <p:childTnLst>
                              <p:par>
                                <p:cTn id="23" presetID="0" presetClass="path" presetSubtype="0" accel="50000" decel="50000" fill="hold" nodeType="afterEffect">
                                  <p:stCondLst>
                                    <p:cond delay="0"/>
                                  </p:stCondLst>
                                  <p:childTnLst>
                                    <p:animMotion origin="layout" path="M 0.03984 -0.24838 C 0.03346 -0.25232 0.02799 -0.25787 0.02213 -0.2625 C 0.01888 -0.26505 0.01549 -0.26597 0.01237 -0.26783 C 0.0112 -0.26852 0.01041 -0.27084 0.00937 -0.27153 C 0.0082 -0.27222 -0.00065 -0.27477 -0.00143 -0.275 C -0.00834 -0.27732 -0.01393 -0.28079 -0.0211 -0.28195 C -0.02539 -0.28403 -0.02956 -0.28634 -0.03386 -0.28912 C -0.03711 -0.29097 -0.03867 -0.29005 -0.04167 -0.29259 C -0.04714 -0.29746 -0.05222 -0.30232 -0.05834 -0.30486 C -0.05925 -0.30602 -0.06016 -0.30764 -0.0612 -0.30857 C -0.06224 -0.30949 -0.06328 -0.30949 -0.06419 -0.31019 C -0.07031 -0.31644 -0.07513 -0.32384 -0.0819 -0.32801 C -0.08477 -0.3331 -0.08776 -0.33843 -0.09076 -0.34375 C -0.09232 -0.34676 -0.09479 -0.34699 -0.09662 -0.34908 C -0.09948 -0.35695 -0.10456 -0.36343 -0.10834 -0.37037 C -0.11406 -0.38056 -0.11979 -0.39074 -0.125 -0.40209 C -0.13268 -0.41829 -0.13607 -0.44236 -0.13972 -0.46204 C -0.14063 -0.47315 -0.14219 -0.4831 -0.14362 -0.49375 C -0.14388 -0.51945 -0.14102 -0.57824 -0.14753 -0.61389 C -0.15026 -0.65695 -0.14948 -0.69468 -0.16029 -0.7338 C -0.16224 -0.74028 -0.1638 -0.74954 -0.16628 -0.75509 C -0.17318 -0.7713 -0.16966 -0.76088 -0.175 -0.76921 C -0.17865 -0.77431 -0.18229 -0.78241 -0.18685 -0.78496 C -0.19935 -0.79259 -0.21068 -0.79584 -0.22409 -0.79746 C -0.25052 -0.8132 -0.28073 -0.79977 -0.30847 -0.7956 C -0.32891 -0.78334 -0.34271 -0.79769 -0.35847 -0.8132 C -0.36107 -0.81574 -0.36432 -0.81644 -0.36641 -0.82037 C -0.36979 -0.82639 -0.3724 -0.82871 -0.37709 -0.83079 C -0.38099 -0.83773 -0.38568 -0.83889 -0.38985 -0.84491 C -0.39375 -0.85093 -0.39714 -0.85371 -0.40169 -0.85903 C -0.40365 -0.86158 -0.40638 -0.86065 -0.40847 -0.86273 C -0.41472 -0.86875 -0.41745 -0.87199 -0.42422 -0.875 C -0.4293 -0.88102 -0.43594 -0.88287 -0.44193 -0.88565 C -0.45143 -0.89699 -0.48125 -0.89236 -0.48503 -0.89259 C -0.49518 -0.89884 -0.48386 -0.89259 -0.50951 -0.89259 C -0.55573 -0.89259 -0.60182 -0.89375 -0.64792 -0.89445 C -0.65742 -0.90023 -0.66589 -0.91088 -0.67539 -0.91736 C -0.67852 -0.91968 -0.68073 -0.92431 -0.68412 -0.92431 " pathEditMode="relative" rAng="0" ptsTypes="fffffffffffffffffffffffffffffffffffffA">
                                      <p:cBhvr>
                                        <p:cTn id="24" dur="2000" fill="hold"/>
                                        <p:tgtEl>
                                          <p:spTgt spid="47"/>
                                        </p:tgtEl>
                                        <p:attrNameLst>
                                          <p:attrName>ppt_x</p:attrName>
                                          <p:attrName>ppt_y</p:attrName>
                                        </p:attrNameLst>
                                      </p:cBhvr>
                                      <p:rCtr x="-362" y="-338"/>
                                    </p:animMotion>
                                  </p:childTnLst>
                                </p:cTn>
                              </p:par>
                            </p:childTnLst>
                          </p:cTn>
                        </p:par>
                        <p:par>
                          <p:cTn id="25" fill="hold">
                            <p:stCondLst>
                              <p:cond delay="5000"/>
                            </p:stCondLst>
                            <p:childTnLst>
                              <p:par>
                                <p:cTn id="26" presetID="23" presetClass="entr" presetSubtype="16" fill="hold" nodeType="afterEffect">
                                  <p:stCondLst>
                                    <p:cond delay="0"/>
                                  </p:stCondLst>
                                  <p:childTnLst>
                                    <p:set>
                                      <p:cBhvr>
                                        <p:cTn id="27" dur="1" fill="hold">
                                          <p:stCondLst>
                                            <p:cond delay="0"/>
                                          </p:stCondLst>
                                        </p:cTn>
                                        <p:tgtEl>
                                          <p:spTgt spid="49"/>
                                        </p:tgtEl>
                                        <p:attrNameLst>
                                          <p:attrName>style.visibility</p:attrName>
                                        </p:attrNameLst>
                                      </p:cBhvr>
                                      <p:to>
                                        <p:strVal val="visible"/>
                                      </p:to>
                                    </p:set>
                                    <p:anim calcmode="lin" valueType="num">
                                      <p:cBhvr>
                                        <p:cTn id="28" dur="500" fill="hold"/>
                                        <p:tgtEl>
                                          <p:spTgt spid="49"/>
                                        </p:tgtEl>
                                        <p:attrNameLst>
                                          <p:attrName>ppt_w</p:attrName>
                                        </p:attrNameLst>
                                      </p:cBhvr>
                                      <p:tavLst>
                                        <p:tav tm="0">
                                          <p:val>
                                            <p:fltVal val="0"/>
                                          </p:val>
                                        </p:tav>
                                        <p:tav tm="100000">
                                          <p:val>
                                            <p:strVal val="#ppt_w"/>
                                          </p:val>
                                        </p:tav>
                                      </p:tavLst>
                                    </p:anim>
                                    <p:anim calcmode="lin" valueType="num">
                                      <p:cBhvr>
                                        <p:cTn id="29" dur="500" fill="hold"/>
                                        <p:tgtEl>
                                          <p:spTgt spid="49"/>
                                        </p:tgtEl>
                                        <p:attrNameLst>
                                          <p:attrName>ppt_h</p:attrName>
                                        </p:attrNameLst>
                                      </p:cBhvr>
                                      <p:tavLst>
                                        <p:tav tm="0">
                                          <p:val>
                                            <p:fltVal val="0"/>
                                          </p:val>
                                        </p:tav>
                                        <p:tav tm="100000">
                                          <p:val>
                                            <p:strVal val="#ppt_h"/>
                                          </p:val>
                                        </p:tav>
                                      </p:tavLst>
                                    </p:anim>
                                  </p:childTnLst>
                                </p:cTn>
                              </p:par>
                              <p:par>
                                <p:cTn id="30" presetID="1" presetClass="entr" presetSubtype="0" fill="hold" nodeType="withEffect">
                                  <p:stCondLst>
                                    <p:cond delay="0"/>
                                  </p:stCondLst>
                                  <p:childTnLst>
                                    <p:set>
                                      <p:cBhvr>
                                        <p:cTn id="31" dur="1" fill="hold">
                                          <p:stCondLst>
                                            <p:cond delay="0"/>
                                          </p:stCondLst>
                                        </p:cTn>
                                        <p:tgtEl>
                                          <p:spTgt spid="50"/>
                                        </p:tgtEl>
                                        <p:attrNameLst>
                                          <p:attrName>style.visibility</p:attrName>
                                        </p:attrNameLst>
                                      </p:cBhvr>
                                      <p:to>
                                        <p:strVal val="visible"/>
                                      </p:to>
                                    </p:set>
                                  </p:childTnLst>
                                </p:cTn>
                              </p:par>
                              <p:par>
                                <p:cTn id="32" presetID="0" presetClass="path" presetSubtype="0" accel="50000" decel="50000" fill="hold" nodeType="withEffect">
                                  <p:stCondLst>
                                    <p:cond delay="0"/>
                                  </p:stCondLst>
                                  <p:childTnLst>
                                    <p:animMotion origin="layout" path="M -0.05104 0.01759 C -0.05638 0.01134 -0.05586 0.00416 -0.05938 -0.00463 C -0.06029 -0.00671 -0.06159 -0.0081 -0.0625 -0.01019 C -0.06706 -0.0206 -0.06836 -0.03033 -0.075 -0.03611 C -0.08464 -0.03033 -0.09271 -0.02685 -0.1 -0.01389 C -0.10195 -0.00324 -0.10039 0.00926 -0.10313 0.01944 C -0.10404 0.02291 -0.10938 0.02315 -0.10938 0.02338 C -0.11498 0.02199 -0.1207 0.02222 -0.12604 0.01944 C -0.12722 0.01875 -0.12761 0.01597 -0.12813 0.01389 C -0.13307 -0.00671 -0.12266 0.02407 -0.13333 -0.00463 C -0.13477 -0.00857 -0.13503 -0.01366 -0.13646 -0.01759 C -0.13867 -0.02338 -0.14154 -0.02847 -0.14375 -0.03426 C -0.1444 -0.03611 -0.14466 -0.03912 -0.14583 -0.03982 C -0.15013 -0.04236 -0.14805 -0.04051 -0.15208 -0.04537 C -0.16315 -0.04468 -0.17435 -0.04584 -0.18542 -0.04352 C -0.18672 -0.04329 -0.18724 -0.04005 -0.1875 -0.03796 C -0.18841 -0.02871 -0.18737 -0.01921 -0.18854 -0.01019 C -0.18906 -0.00579 -0.19128 -0.00278 -0.19271 0.00092 C -0.1957 0.00879 -0.19623 0.01643 -0.2 0.02315 C -0.20169 0.03241 -0.20534 0.0368 -0.21042 0.03981 C -0.21862 0.03773 -0.22214 0.03704 -0.22917 0.0287 C -0.23125 0.02616 -0.23542 0.02129 -0.23542 0.02153 C -0.23685 0.01759 -0.23815 0.01389 -0.23958 0.01018 C -0.24505 -0.00417 -0.24219 -0.02477 -0.25104 -0.03611 C -0.25404 -0.03982 -0.25599 -0.04028 -0.25938 -0.04167 C -0.26914 -0.04097 -0.27891 -0.04213 -0.28854 -0.03982 C -0.29219 -0.03889 -0.2918 -0.03056 -0.29271 -0.02685 C -0.29518 -0.0169 -0.29857 -0.01412 -0.30208 -0.00463 C -0.30352 -0.00093 -0.3043 0.0037 -0.30625 0.00648 C -0.31133 0.01342 -0.31693 0.01597 -0.32292 0.01944 C -0.32852 0.02268 -0.33281 0.03079 -0.33854 0.03426 C -0.34037 0.03403 -0.34974 0.0331 -0.35313 0.03055 C -0.35625 0.02824 -0.35768 0.025 -0.36146 0.025 " pathEditMode="relative" rAng="0" ptsTypes="ffffffffffffffffffffffffffffffffA">
                                      <p:cBhvr>
                                        <p:cTn id="33" dur="2000" fill="hold"/>
                                        <p:tgtEl>
                                          <p:spTgt spid="50"/>
                                        </p:tgtEl>
                                        <p:attrNameLst>
                                          <p:attrName>ppt_x</p:attrName>
                                          <p:attrName>ppt_y</p:attrName>
                                        </p:attrNameLst>
                                      </p:cBhvr>
                                      <p:rCtr x="-155" y="-21"/>
                                    </p:animMotion>
                                  </p:childTnLst>
                                </p:cTn>
                              </p:par>
                            </p:childTnLst>
                          </p:cTn>
                        </p:par>
                        <p:par>
                          <p:cTn id="34" fill="hold">
                            <p:stCondLst>
                              <p:cond delay="7000"/>
                            </p:stCondLst>
                            <p:childTnLst>
                              <p:par>
                                <p:cTn id="35" presetID="26" presetClass="entr" presetSubtype="0" fill="hold" grpId="0" nodeType="afterEffect">
                                  <p:stCondLst>
                                    <p:cond delay="0"/>
                                  </p:stCondLst>
                                  <p:childTnLst>
                                    <p:set>
                                      <p:cBhvr>
                                        <p:cTn id="36" dur="1" fill="hold">
                                          <p:stCondLst>
                                            <p:cond delay="0"/>
                                          </p:stCondLst>
                                        </p:cTn>
                                        <p:tgtEl>
                                          <p:spTgt spid="64"/>
                                        </p:tgtEl>
                                        <p:attrNameLst>
                                          <p:attrName>style.visibility</p:attrName>
                                        </p:attrNameLst>
                                      </p:cBhvr>
                                      <p:to>
                                        <p:strVal val="visible"/>
                                      </p:to>
                                    </p:set>
                                    <p:animEffect transition="in" filter="wipe(down)">
                                      <p:cBhvr>
                                        <p:cTn id="37" dur="580">
                                          <p:stCondLst>
                                            <p:cond delay="0"/>
                                          </p:stCondLst>
                                        </p:cTn>
                                        <p:tgtEl>
                                          <p:spTgt spid="64"/>
                                        </p:tgtEl>
                                      </p:cBhvr>
                                    </p:animEffect>
                                    <p:anim calcmode="lin" valueType="num">
                                      <p:cBhvr>
                                        <p:cTn id="38" dur="1822" tmFilter="0,0; 0.14,0.36; 0.43,0.73; 0.71,0.91; 1.0,1.0">
                                          <p:stCondLst>
                                            <p:cond delay="0"/>
                                          </p:stCondLst>
                                        </p:cTn>
                                        <p:tgtEl>
                                          <p:spTgt spid="64"/>
                                        </p:tgtEl>
                                        <p:attrNameLst>
                                          <p:attrName>ppt_x</p:attrName>
                                        </p:attrNameLst>
                                      </p:cBhvr>
                                      <p:tavLst>
                                        <p:tav tm="0">
                                          <p:val>
                                            <p:strVal val="#ppt_x-0.25"/>
                                          </p:val>
                                        </p:tav>
                                        <p:tav tm="100000">
                                          <p:val>
                                            <p:strVal val="#ppt_x"/>
                                          </p:val>
                                        </p:tav>
                                      </p:tavLst>
                                    </p:anim>
                                    <p:anim calcmode="lin" valueType="num">
                                      <p:cBhvr>
                                        <p:cTn id="39" dur="664" tmFilter="0.0,0.0; 0.25,0.07; 0.50,0.2; 0.75,0.467; 1.0,1.0">
                                          <p:stCondLst>
                                            <p:cond delay="0"/>
                                          </p:stCondLst>
                                        </p:cTn>
                                        <p:tgtEl>
                                          <p:spTgt spid="64"/>
                                        </p:tgtEl>
                                        <p:attrNameLst>
                                          <p:attrName>ppt_y</p:attrName>
                                        </p:attrNameLst>
                                      </p:cBhvr>
                                      <p:tavLst>
                                        <p:tav tm="0" fmla="#ppt_y-sin(pi*$)/3">
                                          <p:val>
                                            <p:fltVal val="0.5"/>
                                          </p:val>
                                        </p:tav>
                                        <p:tav tm="100000">
                                          <p:val>
                                            <p:fltVal val="1"/>
                                          </p:val>
                                        </p:tav>
                                      </p:tavLst>
                                    </p:anim>
                                    <p:anim calcmode="lin" valueType="num">
                                      <p:cBhvr>
                                        <p:cTn id="40" dur="664" tmFilter="0, 0; 0.125,0.2665; 0.25,0.4; 0.375,0.465; 0.5,0.5;  0.625,0.535; 0.75,0.6; 0.875,0.7335; 1,1">
                                          <p:stCondLst>
                                            <p:cond delay="664"/>
                                          </p:stCondLst>
                                        </p:cTn>
                                        <p:tgtEl>
                                          <p:spTgt spid="64"/>
                                        </p:tgtEl>
                                        <p:attrNameLst>
                                          <p:attrName>ppt_y</p:attrName>
                                        </p:attrNameLst>
                                      </p:cBhvr>
                                      <p:tavLst>
                                        <p:tav tm="0" fmla="#ppt_y-sin(pi*$)/9">
                                          <p:val>
                                            <p:fltVal val="0"/>
                                          </p:val>
                                        </p:tav>
                                        <p:tav tm="100000">
                                          <p:val>
                                            <p:fltVal val="1"/>
                                          </p:val>
                                        </p:tav>
                                      </p:tavLst>
                                    </p:anim>
                                    <p:anim calcmode="lin" valueType="num">
                                      <p:cBhvr>
                                        <p:cTn id="41" dur="332" tmFilter="0, 0; 0.125,0.2665; 0.25,0.4; 0.375,0.465; 0.5,0.5;  0.625,0.535; 0.75,0.6; 0.875,0.7335; 1,1">
                                          <p:stCondLst>
                                            <p:cond delay="1324"/>
                                          </p:stCondLst>
                                        </p:cTn>
                                        <p:tgtEl>
                                          <p:spTgt spid="64"/>
                                        </p:tgtEl>
                                        <p:attrNameLst>
                                          <p:attrName>ppt_y</p:attrName>
                                        </p:attrNameLst>
                                      </p:cBhvr>
                                      <p:tavLst>
                                        <p:tav tm="0" fmla="#ppt_y-sin(pi*$)/27">
                                          <p:val>
                                            <p:fltVal val="0"/>
                                          </p:val>
                                        </p:tav>
                                        <p:tav tm="100000">
                                          <p:val>
                                            <p:fltVal val="1"/>
                                          </p:val>
                                        </p:tav>
                                      </p:tavLst>
                                    </p:anim>
                                    <p:anim calcmode="lin" valueType="num">
                                      <p:cBhvr>
                                        <p:cTn id="42" dur="164" tmFilter="0, 0; 0.125,0.2665; 0.25,0.4; 0.375,0.465; 0.5,0.5;  0.625,0.535; 0.75,0.6; 0.875,0.7335; 1,1">
                                          <p:stCondLst>
                                            <p:cond delay="1656"/>
                                          </p:stCondLst>
                                        </p:cTn>
                                        <p:tgtEl>
                                          <p:spTgt spid="64"/>
                                        </p:tgtEl>
                                        <p:attrNameLst>
                                          <p:attrName>ppt_y</p:attrName>
                                        </p:attrNameLst>
                                      </p:cBhvr>
                                      <p:tavLst>
                                        <p:tav tm="0" fmla="#ppt_y-sin(pi*$)/81">
                                          <p:val>
                                            <p:fltVal val="0"/>
                                          </p:val>
                                        </p:tav>
                                        <p:tav tm="100000">
                                          <p:val>
                                            <p:fltVal val="1"/>
                                          </p:val>
                                        </p:tav>
                                      </p:tavLst>
                                    </p:anim>
                                    <p:animScale>
                                      <p:cBhvr>
                                        <p:cTn id="43" dur="26">
                                          <p:stCondLst>
                                            <p:cond delay="650"/>
                                          </p:stCondLst>
                                        </p:cTn>
                                        <p:tgtEl>
                                          <p:spTgt spid="64"/>
                                        </p:tgtEl>
                                      </p:cBhvr>
                                      <p:to x="100000" y="60000"/>
                                    </p:animScale>
                                    <p:animScale>
                                      <p:cBhvr>
                                        <p:cTn id="44" dur="166" decel="50000">
                                          <p:stCondLst>
                                            <p:cond delay="676"/>
                                          </p:stCondLst>
                                        </p:cTn>
                                        <p:tgtEl>
                                          <p:spTgt spid="64"/>
                                        </p:tgtEl>
                                      </p:cBhvr>
                                      <p:to x="100000" y="100000"/>
                                    </p:animScale>
                                    <p:animScale>
                                      <p:cBhvr>
                                        <p:cTn id="45" dur="26">
                                          <p:stCondLst>
                                            <p:cond delay="1312"/>
                                          </p:stCondLst>
                                        </p:cTn>
                                        <p:tgtEl>
                                          <p:spTgt spid="64"/>
                                        </p:tgtEl>
                                      </p:cBhvr>
                                      <p:to x="100000" y="80000"/>
                                    </p:animScale>
                                    <p:animScale>
                                      <p:cBhvr>
                                        <p:cTn id="46" dur="166" decel="50000">
                                          <p:stCondLst>
                                            <p:cond delay="1338"/>
                                          </p:stCondLst>
                                        </p:cTn>
                                        <p:tgtEl>
                                          <p:spTgt spid="64"/>
                                        </p:tgtEl>
                                      </p:cBhvr>
                                      <p:to x="100000" y="100000"/>
                                    </p:animScale>
                                    <p:animScale>
                                      <p:cBhvr>
                                        <p:cTn id="47" dur="26">
                                          <p:stCondLst>
                                            <p:cond delay="1642"/>
                                          </p:stCondLst>
                                        </p:cTn>
                                        <p:tgtEl>
                                          <p:spTgt spid="64"/>
                                        </p:tgtEl>
                                      </p:cBhvr>
                                      <p:to x="100000" y="90000"/>
                                    </p:animScale>
                                    <p:animScale>
                                      <p:cBhvr>
                                        <p:cTn id="48" dur="166" decel="50000">
                                          <p:stCondLst>
                                            <p:cond delay="1668"/>
                                          </p:stCondLst>
                                        </p:cTn>
                                        <p:tgtEl>
                                          <p:spTgt spid="64"/>
                                        </p:tgtEl>
                                      </p:cBhvr>
                                      <p:to x="100000" y="100000"/>
                                    </p:animScale>
                                    <p:animScale>
                                      <p:cBhvr>
                                        <p:cTn id="49" dur="26">
                                          <p:stCondLst>
                                            <p:cond delay="1808"/>
                                          </p:stCondLst>
                                        </p:cTn>
                                        <p:tgtEl>
                                          <p:spTgt spid="64"/>
                                        </p:tgtEl>
                                      </p:cBhvr>
                                      <p:to x="100000" y="95000"/>
                                    </p:animScale>
                                    <p:animScale>
                                      <p:cBhvr>
                                        <p:cTn id="50" dur="166" decel="50000">
                                          <p:stCondLst>
                                            <p:cond delay="1834"/>
                                          </p:stCondLst>
                                        </p:cTn>
                                        <p:tgtEl>
                                          <p:spTgt spid="6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2" cstate="print"/>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3" cstate="print"/>
          <a:srcRect t="65517"/>
          <a:stretch>
            <a:fillRect/>
          </a:stretch>
        </p:blipFill>
        <p:spPr>
          <a:xfrm>
            <a:off x="3967844" y="4653643"/>
            <a:ext cx="1894113" cy="489857"/>
          </a:xfrm>
          <a:prstGeom prst="rect">
            <a:avLst/>
          </a:prstGeom>
        </p:spPr>
      </p:pic>
      <p:pic>
        <p:nvPicPr>
          <p:cNvPr id="16" name="图片 15" descr="图片5.png"/>
          <p:cNvPicPr>
            <a:picLocks noChangeAspect="1"/>
          </p:cNvPicPr>
          <p:nvPr/>
        </p:nvPicPr>
        <p:blipFill>
          <a:blip r:embed="rId4" cstate="print"/>
          <a:stretch>
            <a:fillRect/>
          </a:stretch>
        </p:blipFill>
        <p:spPr>
          <a:xfrm>
            <a:off x="434540" y="1100644"/>
            <a:ext cx="1225704" cy="519996"/>
          </a:xfrm>
          <a:prstGeom prst="rect">
            <a:avLst/>
          </a:prstGeom>
        </p:spPr>
      </p:pic>
      <p:grpSp>
        <p:nvGrpSpPr>
          <p:cNvPr id="2" name="组合 18"/>
          <p:cNvGrpSpPr/>
          <p:nvPr/>
        </p:nvGrpSpPr>
        <p:grpSpPr>
          <a:xfrm>
            <a:off x="253094" y="0"/>
            <a:ext cx="3413934" cy="81855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3357329"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伯努利的发现</a:t>
            </a:r>
          </a:p>
        </p:txBody>
      </p:sp>
      <p:sp>
        <p:nvSpPr>
          <p:cNvPr id="14" name="矩形 13"/>
          <p:cNvSpPr/>
          <p:nvPr/>
        </p:nvSpPr>
        <p:spPr>
          <a:xfrm>
            <a:off x="2133222" y="3556443"/>
            <a:ext cx="4550382" cy="992579"/>
          </a:xfrm>
          <a:prstGeom prst="rect">
            <a:avLst/>
          </a:prstGeom>
        </p:spPr>
        <p:txBody>
          <a:bodyPr wrap="square" lIns="68580" tIns="34290" rIns="68580" bIns="34290">
            <a:spAutoFit/>
          </a:bodyPr>
          <a:lstStyle/>
          <a:p>
            <a:pPr>
              <a:lnSpc>
                <a:spcPct val="150000"/>
              </a:lnSpc>
            </a:pPr>
            <a:r>
              <a:rPr lang="zh-CN" altLang="en-US" sz="2000" dirty="0" smtClean="0">
                <a:latin typeface="微软雅黑" pitchFamily="34" charset="-122"/>
                <a:ea typeface="微软雅黑" pitchFamily="34" charset="-122"/>
              </a:rPr>
              <a:t>龙卷风中心空气流速极大</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压强很小</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所以能把周围物体“吸”进去</a:t>
            </a:r>
            <a:r>
              <a:rPr lang="en-US" altLang="zh-CN" sz="2000" dirty="0" smtClean="0">
                <a:latin typeface="微软雅黑" pitchFamily="34" charset="-122"/>
                <a:ea typeface="微软雅黑" pitchFamily="34" charset="-122"/>
              </a:rPr>
              <a:t>.</a:t>
            </a:r>
          </a:p>
        </p:txBody>
      </p:sp>
      <p:pic>
        <p:nvPicPr>
          <p:cNvPr id="12" name="cc534.jpg" descr="id:2147511763;FounderCES"/>
          <p:cNvPicPr/>
          <p:nvPr/>
        </p:nvPicPr>
        <p:blipFill>
          <a:blip r:embed="rId5" cstate="print"/>
          <a:stretch>
            <a:fillRect/>
          </a:stretch>
        </p:blipFill>
        <p:spPr>
          <a:xfrm>
            <a:off x="3164564" y="1616589"/>
            <a:ext cx="2469522" cy="175820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par>
                                <p:cTn id="30" presetID="12" presetClass="entr" presetSubtype="4" fill="hold"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slide(fromBottom)">
                                      <p:cBhvr>
                                        <p:cTn id="32" dur="500"/>
                                        <p:tgtEl>
                                          <p:spTgt spid="12"/>
                                        </p:tgtEl>
                                      </p:cBhvr>
                                    </p:animEffect>
                                  </p:childTnLst>
                                </p:cTn>
                              </p:par>
                            </p:childTnLst>
                          </p:cTn>
                        </p:par>
                        <p:par>
                          <p:cTn id="33" fill="hold">
                            <p:stCondLst>
                              <p:cond delay="1500"/>
                            </p:stCondLst>
                            <p:childTnLst>
                              <p:par>
                                <p:cTn id="34" presetID="12" presetClass="entr" presetSubtype="4"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slide(fromBottom)">
                                      <p:cBhvr>
                                        <p:cTn id="3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3" y="0"/>
            <a:ext cx="3476720" cy="81855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2" cstate="print"/>
          <a:stretch>
            <a:fillRect/>
          </a:stretch>
        </p:blipFill>
        <p:spPr>
          <a:xfrm>
            <a:off x="499805" y="757011"/>
            <a:ext cx="1245834" cy="528535"/>
          </a:xfrm>
          <a:prstGeom prst="rect">
            <a:avLst/>
          </a:prstGeom>
        </p:spPr>
      </p:pic>
      <p:pic>
        <p:nvPicPr>
          <p:cNvPr id="21" name="图片 20" descr="book3.png"/>
          <p:cNvPicPr>
            <a:picLocks noChangeAspect="1"/>
          </p:cNvPicPr>
          <p:nvPr/>
        </p:nvPicPr>
        <p:blipFill>
          <a:blip r:embed="rId3" cstate="print"/>
          <a:srcRect l="10980" t="7891" r="17050" b="13779"/>
          <a:stretch>
            <a:fillRect/>
          </a:stretch>
        </p:blipFill>
        <p:spPr>
          <a:xfrm>
            <a:off x="7968343" y="3947300"/>
            <a:ext cx="971550" cy="1057407"/>
          </a:xfrm>
          <a:prstGeom prst="rect">
            <a:avLst/>
          </a:prstGeom>
        </p:spPr>
      </p:pic>
      <p:sp>
        <p:nvSpPr>
          <p:cNvPr id="9" name="矩形 8"/>
          <p:cNvSpPr/>
          <p:nvPr/>
        </p:nvSpPr>
        <p:spPr>
          <a:xfrm>
            <a:off x="307017" y="348923"/>
            <a:ext cx="3357329"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伯努利的发现</a:t>
            </a:r>
          </a:p>
        </p:txBody>
      </p:sp>
      <p:sp>
        <p:nvSpPr>
          <p:cNvPr id="23" name="矩形 22"/>
          <p:cNvSpPr/>
          <p:nvPr/>
        </p:nvSpPr>
        <p:spPr>
          <a:xfrm>
            <a:off x="838986" y="1260002"/>
            <a:ext cx="6966408" cy="992579"/>
          </a:xfrm>
          <a:prstGeom prst="rect">
            <a:avLst/>
          </a:prstGeom>
        </p:spPr>
        <p:txBody>
          <a:bodyPr wrap="square" lIns="68580" tIns="34290" rIns="68580" bIns="34290">
            <a:spAutoFit/>
          </a:bodyPr>
          <a:lstStyle/>
          <a:p>
            <a:pPr algn="just">
              <a:lnSpc>
                <a:spcPct val="150000"/>
              </a:lnSpc>
            </a:pPr>
            <a:r>
              <a:rPr lang="zh-CN" altLang="en-US" sz="2000" dirty="0" smtClean="0">
                <a:latin typeface="微软雅黑" pitchFamily="34" charset="-122"/>
                <a:ea typeface="微软雅黑" pitchFamily="34" charset="-122"/>
              </a:rPr>
              <a:t>带外掀式天窗的轿车行驶时</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将天窗的前面关闭</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后面微微向上打开</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天窗就能够向外“抽气”</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为什么</a:t>
            </a:r>
            <a:r>
              <a:rPr lang="en-US" altLang="zh-CN" sz="2000" dirty="0" smtClean="0">
                <a:latin typeface="微软雅黑" pitchFamily="34" charset="-122"/>
                <a:ea typeface="微软雅黑" pitchFamily="34" charset="-122"/>
              </a:rPr>
              <a:t>?</a:t>
            </a:r>
          </a:p>
        </p:txBody>
      </p:sp>
      <p:pic>
        <p:nvPicPr>
          <p:cNvPr id="10" name="cc535.jpg" descr="id:2147511777;FounderCES"/>
          <p:cNvPicPr/>
          <p:nvPr/>
        </p:nvPicPr>
        <p:blipFill>
          <a:blip r:embed="rId4" cstate="print"/>
          <a:stretch>
            <a:fillRect/>
          </a:stretch>
        </p:blipFill>
        <p:spPr>
          <a:xfrm>
            <a:off x="3164564" y="2354927"/>
            <a:ext cx="2246422" cy="1266002"/>
          </a:xfrm>
          <a:prstGeom prst="rect">
            <a:avLst/>
          </a:prstGeom>
        </p:spPr>
      </p:pic>
      <p:sp>
        <p:nvSpPr>
          <p:cNvPr id="11" name="矩形 10"/>
          <p:cNvSpPr/>
          <p:nvPr/>
        </p:nvSpPr>
        <p:spPr>
          <a:xfrm>
            <a:off x="725864" y="3689256"/>
            <a:ext cx="7183226" cy="1454244"/>
          </a:xfrm>
          <a:prstGeom prst="rect">
            <a:avLst/>
          </a:prstGeom>
        </p:spPr>
        <p:txBody>
          <a:bodyPr wrap="square" lIns="68580" tIns="34290" rIns="68580" bIns="34290">
            <a:spAutoFit/>
          </a:bodyPr>
          <a:lstStyle/>
          <a:p>
            <a:pPr algn="just">
              <a:lnSpc>
                <a:spcPct val="150000"/>
              </a:lnSpc>
            </a:pPr>
            <a:r>
              <a:rPr lang="zh-CN" altLang="en-US" sz="2000" dirty="0" smtClean="0">
                <a:latin typeface="微软雅黑" pitchFamily="34" charset="-122"/>
                <a:ea typeface="微软雅黑" pitchFamily="34" charset="-122"/>
              </a:rPr>
              <a:t>天窗前面关闭</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后面向上打开</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在车顶形成一个凸面</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天窗上方空气的流速快</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使天窗开口处的气压小于车内的气压</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在压力差的作用下车内污浊的空气被自动“抽出”</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从而保持车内空气清新</a:t>
            </a:r>
            <a:r>
              <a:rPr lang="en-US" altLang="zh-CN" sz="2000" dirty="0" smtClean="0">
                <a:latin typeface="微软雅黑" pitchFamily="34" charset="-122"/>
                <a:ea typeface="微软雅黑" pitchFamily="3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slide(fromBottom)">
                                      <p:cBhvr>
                                        <p:cTn id="21" dur="500"/>
                                        <p:tgtEl>
                                          <p:spTgt spid="23"/>
                                        </p:tgtEl>
                                      </p:cBhvr>
                                    </p:animEffect>
                                  </p:childTnLst>
                                </p:cTn>
                              </p:par>
                              <p:par>
                                <p:cTn id="22" presetID="12" presetClass="entr" presetSubtype="4" fill="hold"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slide(fromBottom)">
                                      <p:cBhvr>
                                        <p:cTn id="24" dur="500"/>
                                        <p:tgtEl>
                                          <p:spTgt spid="10"/>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4"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slide(fromBottom)">
                                      <p:cBhvr>
                                        <p:cTn id="2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3" y="0"/>
            <a:ext cx="3476720" cy="81855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2" cstate="print"/>
          <a:stretch>
            <a:fillRect/>
          </a:stretch>
        </p:blipFill>
        <p:spPr>
          <a:xfrm>
            <a:off x="499806" y="860706"/>
            <a:ext cx="1245831" cy="528535"/>
          </a:xfrm>
          <a:prstGeom prst="rect">
            <a:avLst/>
          </a:prstGeom>
        </p:spPr>
      </p:pic>
      <p:pic>
        <p:nvPicPr>
          <p:cNvPr id="21" name="图片 20" descr="book3.png"/>
          <p:cNvPicPr>
            <a:picLocks noChangeAspect="1"/>
          </p:cNvPicPr>
          <p:nvPr/>
        </p:nvPicPr>
        <p:blipFill>
          <a:blip r:embed="rId3" cstate="print"/>
          <a:srcRect l="10980" t="7891" r="17050" b="13779"/>
          <a:stretch>
            <a:fillRect/>
          </a:stretch>
        </p:blipFill>
        <p:spPr>
          <a:xfrm>
            <a:off x="7968343" y="3947300"/>
            <a:ext cx="971550" cy="1057407"/>
          </a:xfrm>
          <a:prstGeom prst="rect">
            <a:avLst/>
          </a:prstGeom>
        </p:spPr>
      </p:pic>
      <p:sp>
        <p:nvSpPr>
          <p:cNvPr id="9" name="矩形 8"/>
          <p:cNvSpPr/>
          <p:nvPr/>
        </p:nvSpPr>
        <p:spPr>
          <a:xfrm>
            <a:off x="307017" y="348923"/>
            <a:ext cx="3357329"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伯努利的发现</a:t>
            </a:r>
          </a:p>
        </p:txBody>
      </p:sp>
      <p:sp>
        <p:nvSpPr>
          <p:cNvPr id="23" name="矩形 22"/>
          <p:cNvSpPr/>
          <p:nvPr/>
        </p:nvSpPr>
        <p:spPr>
          <a:xfrm>
            <a:off x="782426" y="3371605"/>
            <a:ext cx="6966408" cy="939873"/>
          </a:xfrm>
          <a:prstGeom prst="rect">
            <a:avLst/>
          </a:prstGeom>
        </p:spPr>
        <p:txBody>
          <a:bodyPr wrap="square" lIns="68580" tIns="34290" rIns="68580" bIns="34290">
            <a:spAutoFit/>
          </a:bodyPr>
          <a:lstStyle/>
          <a:p>
            <a:pPr algn="just">
              <a:lnSpc>
                <a:spcPct val="150000"/>
              </a:lnSpc>
            </a:pPr>
            <a:r>
              <a:rPr lang="zh-CN" altLang="en-US" sz="2000" dirty="0" smtClean="0">
                <a:latin typeface="微软雅黑" pitchFamily="34" charset="-122"/>
                <a:ea typeface="微软雅黑" pitchFamily="34" charset="-122"/>
              </a:rPr>
              <a:t>大型的鸟类滑翔时</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它的翅膀一般上方凸起</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下方凹进</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鸟翼上方空气流速大</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压强小</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下方空气流速小</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压强大</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产生向上的升力</a:t>
            </a:r>
            <a:r>
              <a:rPr lang="en-US" altLang="zh-CN" sz="2000" dirty="0" smtClean="0">
                <a:latin typeface="微软雅黑" pitchFamily="34" charset="-122"/>
                <a:ea typeface="微软雅黑" pitchFamily="34" charset="-122"/>
              </a:rPr>
              <a:t>.</a:t>
            </a:r>
          </a:p>
        </p:txBody>
      </p:sp>
      <p:pic>
        <p:nvPicPr>
          <p:cNvPr id="12" name="cc536.jpg" descr="id:2147511812;FounderCES"/>
          <p:cNvPicPr/>
          <p:nvPr/>
        </p:nvPicPr>
        <p:blipFill>
          <a:blip r:embed="rId4" cstate="print"/>
          <a:stretch>
            <a:fillRect/>
          </a:stretch>
        </p:blipFill>
        <p:spPr>
          <a:xfrm>
            <a:off x="2353858" y="1672200"/>
            <a:ext cx="3877248" cy="149520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par>
                                <p:cTn id="18" presetID="12" presetClass="entr" presetSubtype="4" fill="hold"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slide(fromBottom)">
                                      <p:cBhvr>
                                        <p:cTn id="20" dur="500"/>
                                        <p:tgtEl>
                                          <p:spTgt spid="12"/>
                                        </p:tgtEl>
                                      </p:cBhvr>
                                    </p:animEffect>
                                  </p:childTnLst>
                                </p:cTn>
                              </p:par>
                            </p:childTnLst>
                          </p:cTn>
                        </p:par>
                        <p:par>
                          <p:cTn id="21" fill="hold">
                            <p:stCondLst>
                              <p:cond delay="500"/>
                            </p:stCondLst>
                            <p:childTnLst>
                              <p:par>
                                <p:cTn id="22" presetID="12" presetClass="entr" presetSubtype="4" fill="hold" grpId="0" nodeType="after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slide(fromBottom)">
                                      <p:cBhvr>
                                        <p:cTn id="2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3" y="0"/>
            <a:ext cx="3476720" cy="81855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2" cstate="print"/>
          <a:stretch>
            <a:fillRect/>
          </a:stretch>
        </p:blipFill>
        <p:spPr>
          <a:xfrm>
            <a:off x="518682" y="860706"/>
            <a:ext cx="1208079" cy="528535"/>
          </a:xfrm>
          <a:prstGeom prst="rect">
            <a:avLst/>
          </a:prstGeom>
        </p:spPr>
      </p:pic>
      <p:pic>
        <p:nvPicPr>
          <p:cNvPr id="21" name="图片 20" descr="book3.png"/>
          <p:cNvPicPr>
            <a:picLocks noChangeAspect="1"/>
          </p:cNvPicPr>
          <p:nvPr/>
        </p:nvPicPr>
        <p:blipFill>
          <a:blip r:embed="rId3" cstate="print"/>
          <a:srcRect l="10980" t="7891" r="17050" b="13779"/>
          <a:stretch>
            <a:fillRect/>
          </a:stretch>
        </p:blipFill>
        <p:spPr>
          <a:xfrm>
            <a:off x="7968343" y="3947300"/>
            <a:ext cx="971550" cy="1057407"/>
          </a:xfrm>
          <a:prstGeom prst="rect">
            <a:avLst/>
          </a:prstGeom>
        </p:spPr>
      </p:pic>
      <p:sp>
        <p:nvSpPr>
          <p:cNvPr id="9" name="矩形 8"/>
          <p:cNvSpPr/>
          <p:nvPr/>
        </p:nvSpPr>
        <p:spPr>
          <a:xfrm>
            <a:off x="307017" y="348923"/>
            <a:ext cx="3357329"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伯努利的发现</a:t>
            </a:r>
          </a:p>
        </p:txBody>
      </p:sp>
      <p:sp>
        <p:nvSpPr>
          <p:cNvPr id="23" name="矩形 22"/>
          <p:cNvSpPr/>
          <p:nvPr/>
        </p:nvSpPr>
        <p:spPr>
          <a:xfrm>
            <a:off x="952109" y="1778476"/>
            <a:ext cx="6966408" cy="2323200"/>
          </a:xfrm>
          <a:prstGeom prst="rect">
            <a:avLst/>
          </a:prstGeom>
        </p:spPr>
        <p:txBody>
          <a:bodyPr wrap="square" lIns="68580" tIns="34290" rIns="68580" bIns="34290">
            <a:spAutoFit/>
          </a:bodyPr>
          <a:lstStyle/>
          <a:p>
            <a:pPr algn="just">
              <a:lnSpc>
                <a:spcPct val="150000"/>
              </a:lnSpc>
            </a:pPr>
            <a:r>
              <a:rPr lang="zh-CN" altLang="en-US" sz="2000" dirty="0" smtClean="0">
                <a:latin typeface="微软雅黑" pitchFamily="34" charset="-122"/>
                <a:ea typeface="微软雅黑" pitchFamily="34" charset="-122"/>
              </a:rPr>
              <a:t>生活中与流体压强相关问题的解答方法</a:t>
            </a:r>
            <a:r>
              <a:rPr lang="en-US" altLang="zh-CN" sz="2000" dirty="0" smtClean="0">
                <a:latin typeface="微软雅黑" pitchFamily="34" charset="-122"/>
                <a:ea typeface="微软雅黑" pitchFamily="34" charset="-122"/>
              </a:rPr>
              <a:t>:</a:t>
            </a:r>
          </a:p>
          <a:p>
            <a:pPr algn="just">
              <a:lnSpc>
                <a:spcPct val="150000"/>
              </a:lnSpc>
            </a:pPr>
            <a:r>
              <a:rPr lang="zh-CN" altLang="en-US" sz="2000" dirty="0" smtClean="0">
                <a:latin typeface="微软雅黑" pitchFamily="34" charset="-122"/>
                <a:ea typeface="微软雅黑" pitchFamily="34" charset="-122"/>
              </a:rPr>
              <a:t>在实际生活和生产中有许多利用流体压强跟流速的关系来工作的装置和现象</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如飞机的机翼形状、小汽车外形的设计等</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利用这些知识还可以解释许多常见现象</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如为什么两艘船不能并排行驶、列车站台上要设置安全线等</a:t>
            </a:r>
            <a:r>
              <a:rPr lang="en-US" altLang="zh-CN" sz="2000" dirty="0" smtClean="0">
                <a:latin typeface="微软雅黑" pitchFamily="34" charset="-122"/>
                <a:ea typeface="微软雅黑" pitchFamily="3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slide(fromBottom)">
                                      <p:cBhvr>
                                        <p:cTn id="2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2" cstate="print"/>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3" cstate="print"/>
          <a:srcRect t="65517"/>
          <a:stretch>
            <a:fillRect/>
          </a:stretch>
        </p:blipFill>
        <p:spPr>
          <a:xfrm>
            <a:off x="3967844" y="4653643"/>
            <a:ext cx="1894113" cy="489857"/>
          </a:xfrm>
          <a:prstGeom prst="rect">
            <a:avLst/>
          </a:prstGeom>
        </p:spPr>
      </p:pic>
      <p:pic>
        <p:nvPicPr>
          <p:cNvPr id="16" name="图片 15" descr="图片5.png"/>
          <p:cNvPicPr>
            <a:picLocks noChangeAspect="1"/>
          </p:cNvPicPr>
          <p:nvPr/>
        </p:nvPicPr>
        <p:blipFill>
          <a:blip r:embed="rId4" cstate="print"/>
          <a:stretch>
            <a:fillRect/>
          </a:stretch>
        </p:blipFill>
        <p:spPr>
          <a:xfrm>
            <a:off x="453111" y="1193074"/>
            <a:ext cx="1188561" cy="335135"/>
          </a:xfrm>
          <a:prstGeom prst="rect">
            <a:avLst/>
          </a:prstGeom>
        </p:spPr>
      </p:pic>
      <p:grpSp>
        <p:nvGrpSpPr>
          <p:cNvPr id="2" name="组合 18"/>
          <p:cNvGrpSpPr/>
          <p:nvPr/>
        </p:nvGrpSpPr>
        <p:grpSpPr>
          <a:xfrm>
            <a:off x="253093" y="0"/>
            <a:ext cx="3442214" cy="81855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3357329"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伯努利的发现</a:t>
            </a:r>
          </a:p>
        </p:txBody>
      </p:sp>
      <p:sp>
        <p:nvSpPr>
          <p:cNvPr id="14" name="矩形 13"/>
          <p:cNvSpPr/>
          <p:nvPr/>
        </p:nvSpPr>
        <p:spPr>
          <a:xfrm>
            <a:off x="989815" y="2801193"/>
            <a:ext cx="6966408" cy="1915909"/>
          </a:xfrm>
          <a:prstGeom prst="rect">
            <a:avLst/>
          </a:prstGeom>
        </p:spPr>
        <p:txBody>
          <a:bodyPr wrap="square" lIns="68580" tIns="34290" rIns="68580" bIns="34290">
            <a:spAutoFit/>
          </a:bodyPr>
          <a:lstStyle/>
          <a:p>
            <a:pPr algn="just">
              <a:lnSpc>
                <a:spcPct val="150000"/>
              </a:lnSpc>
            </a:pPr>
            <a:r>
              <a:rPr lang="zh-CN" altLang="en-US" sz="2000" dirty="0" smtClean="0">
                <a:latin typeface="微软雅黑" pitchFamily="34" charset="-122"/>
                <a:ea typeface="微软雅黑" pitchFamily="34" charset="-122"/>
              </a:rPr>
              <a:t>马路上</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汽车快速驶过后</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落叶等轻小物体都被“吸引”到马路中间</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如图所示</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这是因为高速行驶的汽车使得公路中间的空气流速大、空气压强小</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马路两边的空气流速小、压强大</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所以两边的气压大于公路中央的气压</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落叶会从路旁飞向汽车</a:t>
            </a:r>
            <a:r>
              <a:rPr lang="en-US" altLang="zh-CN" sz="2000" dirty="0" smtClean="0">
                <a:latin typeface="微软雅黑" pitchFamily="34" charset="-122"/>
                <a:ea typeface="微软雅黑" pitchFamily="34" charset="-122"/>
              </a:rPr>
              <a:t>.</a:t>
            </a:r>
          </a:p>
        </p:txBody>
      </p:sp>
      <p:pic>
        <p:nvPicPr>
          <p:cNvPr id="11" name="cc539.jpg" descr="id:2147511833;FounderCES"/>
          <p:cNvPicPr/>
          <p:nvPr/>
        </p:nvPicPr>
        <p:blipFill>
          <a:blip r:embed="rId5" cstate="print"/>
          <a:stretch>
            <a:fillRect/>
          </a:stretch>
        </p:blipFill>
        <p:spPr>
          <a:xfrm>
            <a:off x="3287822" y="1321983"/>
            <a:ext cx="2085456" cy="147867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par>
                                <p:cTn id="30" presetID="12" presetClass="entr" presetSubtype="4" fill="hold"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slide(fromBottom)">
                                      <p:cBhvr>
                                        <p:cTn id="32" dur="500"/>
                                        <p:tgtEl>
                                          <p:spTgt spid="11"/>
                                        </p:tgtEl>
                                      </p:cBhvr>
                                    </p:animEffect>
                                  </p:childTnLst>
                                </p:cTn>
                              </p:par>
                            </p:childTnLst>
                          </p:cTn>
                        </p:par>
                        <p:par>
                          <p:cTn id="33" fill="hold">
                            <p:stCondLst>
                              <p:cond delay="1500"/>
                            </p:stCondLst>
                            <p:childTnLst>
                              <p:par>
                                <p:cTn id="34" presetID="12" presetClass="entr" presetSubtype="4"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slide(fromBottom)">
                                      <p:cBhvr>
                                        <p:cTn id="3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theme/theme1.xml><?xml version="1.0" encoding="utf-8"?>
<a:theme xmlns:a="http://schemas.openxmlformats.org/drawingml/2006/main" name="Office 主题">
  <a:themeElements>
    <a:clrScheme name="自定义 33">
      <a:dk1>
        <a:sysClr val="windowText" lastClr="000000"/>
      </a:dk1>
      <a:lt1>
        <a:sysClr val="window" lastClr="FFFFFF"/>
      </a:lt1>
      <a:dk2>
        <a:srgbClr val="44546A"/>
      </a:dk2>
      <a:lt2>
        <a:srgbClr val="E7E6E6"/>
      </a:lt2>
      <a:accent1>
        <a:srgbClr val="826C4A"/>
      </a:accent1>
      <a:accent2>
        <a:srgbClr val="5FCACB"/>
      </a:accent2>
      <a:accent3>
        <a:srgbClr val="A0BF0D"/>
      </a:accent3>
      <a:accent4>
        <a:srgbClr val="FDB900"/>
      </a:accent4>
      <a:accent5>
        <a:srgbClr val="319095"/>
      </a:accent5>
      <a:accent6>
        <a:srgbClr val="F5841C"/>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3101</TotalTime>
  <Words>2417</Words>
  <Application>Microsoft Office PowerPoint</Application>
  <PresentationFormat>全屏显示(16:9)</PresentationFormat>
  <Paragraphs>115</Paragraphs>
  <Slides>42</Slides>
  <Notes>6</Notes>
  <HiddenSlides>0</HiddenSlides>
  <MMClips>0</MMClips>
  <ScaleCrop>false</ScaleCrop>
  <HeadingPairs>
    <vt:vector size="4" baseType="variant">
      <vt:variant>
        <vt:lpstr>主题</vt:lpstr>
      </vt:variant>
      <vt:variant>
        <vt:i4>1</vt:i4>
      </vt:variant>
      <vt:variant>
        <vt:lpstr>幻灯片标题</vt:lpstr>
      </vt:variant>
      <vt:variant>
        <vt:i4>42</vt:i4>
      </vt:variant>
    </vt:vector>
  </HeadingPairs>
  <TitlesOfParts>
    <vt:vector size="43"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vector>
  </TitlesOfParts>
  <Manager>唐华</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教学设计</dc:subject>
  <dc:creator>th8154</dc:creator>
  <cp:lastModifiedBy>admin</cp:lastModifiedBy>
  <cp:revision>538</cp:revision>
  <dcterms:created xsi:type="dcterms:W3CDTF">2015-03-10T09:38:31Z</dcterms:created>
  <dcterms:modified xsi:type="dcterms:W3CDTF">2019-12-11T07:30:48Z</dcterms:modified>
</cp:coreProperties>
</file>