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400" r:id="rId2"/>
    <p:sldId id="401" r:id="rId3"/>
    <p:sldId id="363" r:id="rId4"/>
    <p:sldId id="477" r:id="rId5"/>
    <p:sldId id="491" r:id="rId6"/>
    <p:sldId id="492" r:id="rId7"/>
    <p:sldId id="418" r:id="rId8"/>
    <p:sldId id="413" r:id="rId9"/>
    <p:sldId id="493" r:id="rId10"/>
    <p:sldId id="494" r:id="rId11"/>
    <p:sldId id="495" r:id="rId12"/>
    <p:sldId id="496" r:id="rId13"/>
    <p:sldId id="497" r:id="rId14"/>
    <p:sldId id="432" r:id="rId15"/>
    <p:sldId id="498" r:id="rId16"/>
    <p:sldId id="414" r:id="rId17"/>
    <p:sldId id="499" r:id="rId18"/>
    <p:sldId id="434" r:id="rId19"/>
    <p:sldId id="415" r:id="rId20"/>
    <p:sldId id="500" r:id="rId21"/>
    <p:sldId id="420" r:id="rId22"/>
    <p:sldId id="501" r:id="rId23"/>
    <p:sldId id="502" r:id="rId24"/>
    <p:sldId id="417" r:id="rId25"/>
    <p:sldId id="472" r:id="rId26"/>
    <p:sldId id="422" r:id="rId27"/>
    <p:sldId id="503" r:id="rId28"/>
    <p:sldId id="479" r:id="rId29"/>
    <p:sldId id="473" r:id="rId30"/>
    <p:sldId id="504" r:id="rId31"/>
    <p:sldId id="505" r:id="rId32"/>
    <p:sldId id="506" r:id="rId33"/>
    <p:sldId id="507" r:id="rId34"/>
    <p:sldId id="436" r:id="rId35"/>
    <p:sldId id="508" r:id="rId36"/>
    <p:sldId id="509" r:id="rId37"/>
    <p:sldId id="510" r:id="rId38"/>
    <p:sldId id="511" r:id="rId39"/>
    <p:sldId id="480" r:id="rId40"/>
    <p:sldId id="512" r:id="rId41"/>
    <p:sldId id="513" r:id="rId42"/>
    <p:sldId id="514" r:id="rId43"/>
    <p:sldId id="515" r:id="rId44"/>
    <p:sldId id="516" r:id="rId45"/>
    <p:sldId id="481" r:id="rId46"/>
    <p:sldId id="517" r:id="rId47"/>
    <p:sldId id="518" r:id="rId48"/>
    <p:sldId id="519" r:id="rId49"/>
    <p:sldId id="520" r:id="rId50"/>
    <p:sldId id="521" r:id="rId51"/>
    <p:sldId id="302" r:id="rId5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1C1C1C"/>
    <a:srgbClr val="FF00FF"/>
    <a:srgbClr val="319095"/>
    <a:srgbClr val="D16809"/>
    <a:srgbClr val="F3F3F3"/>
    <a:srgbClr val="F5F5F5"/>
    <a:srgbClr val="5FCACB"/>
    <a:srgbClr val="F5841C"/>
    <a:srgbClr val="A0BF0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5" autoAdjust="0"/>
    <p:restoredTop sz="99816" autoAdjust="0"/>
  </p:normalViewPr>
  <p:slideViewPr>
    <p:cSldViewPr snapToGrid="0" showGuides="1">
      <p:cViewPr varScale="1">
        <p:scale>
          <a:sx n="101" d="100"/>
          <a:sy n="101" d="100"/>
        </p:scale>
        <p:origin x="-96" y="-3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1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C1E6C-1C7A-46AD-9DE2-C229C9E19362}" type="datetimeFigureOut">
              <a:rPr lang="zh-CN" altLang="en-US" smtClean="0"/>
              <a:pPr/>
              <a:t>2019/12/11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45790-5B6F-4904-B224-7CB9223085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5783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35247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23661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23661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236610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236610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236610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5598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pattFill prst="lgGrid">
          <a:fgClr>
            <a:srgbClr val="F3F3F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05988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77810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xmlns="" val="3087967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设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xmlns="" val="2918004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xmlns="" val="2536864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xmlns="" val="2536864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print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0171" y="490140"/>
            <a:ext cx="9153000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 rot="13450455">
            <a:off x="8682067" y="4439898"/>
            <a:ext cx="496115" cy="1260894"/>
            <a:chOff x="11762339" y="3746221"/>
            <a:chExt cx="406107" cy="1155987"/>
          </a:xfrm>
        </p:grpSpPr>
        <p:sp>
          <p:nvSpPr>
            <p:cNvPr id="9" name="Freeform 16"/>
            <p:cNvSpPr>
              <a:spLocks/>
            </p:cNvSpPr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0"/>
            <p:cNvSpPr>
              <a:spLocks/>
            </p:cNvSpPr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2731254">
            <a:off x="259471" y="-270342"/>
            <a:ext cx="424636" cy="1208734"/>
            <a:chOff x="4454660" y="3810474"/>
            <a:chExt cx="406107" cy="1155987"/>
          </a:xfrm>
        </p:grpSpPr>
        <p:sp>
          <p:nvSpPr>
            <p:cNvPr id="13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23880000" flipV="1">
            <a:off x="73789" y="-26610"/>
            <a:ext cx="159482" cy="453968"/>
            <a:chOff x="4454660" y="3810474"/>
            <a:chExt cx="406107" cy="1155987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9500000" flipH="1" flipV="1">
            <a:off x="9013919" y="291600"/>
            <a:ext cx="159482" cy="453968"/>
            <a:chOff x="4454660" y="3810474"/>
            <a:chExt cx="406107" cy="1155987"/>
          </a:xfrm>
        </p:grpSpPr>
        <p:sp>
          <p:nvSpPr>
            <p:cNvPr id="25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26448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5.png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3" descr="roa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39802"/>
            <a:ext cx="9144001" cy="300369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B1C5"/>
              </a:clrFrom>
              <a:clrTo>
                <a:srgbClr val="00B1C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100" y="171942"/>
            <a:ext cx="735806" cy="83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87"/>
          <p:cNvGrpSpPr/>
          <p:nvPr/>
        </p:nvGrpSpPr>
        <p:grpSpPr>
          <a:xfrm>
            <a:off x="2589452" y="3034515"/>
            <a:ext cx="3778980" cy="1578944"/>
            <a:chOff x="6240567" y="2900570"/>
            <a:chExt cx="3915294" cy="1916713"/>
          </a:xfrm>
        </p:grpSpPr>
        <p:grpSp>
          <p:nvGrpSpPr>
            <p:cNvPr id="3" name="组合 72"/>
            <p:cNvGrpSpPr/>
            <p:nvPr/>
          </p:nvGrpSpPr>
          <p:grpSpPr>
            <a:xfrm>
              <a:off x="6341196" y="2900570"/>
              <a:ext cx="3814665" cy="1916713"/>
              <a:chOff x="6341196" y="2900570"/>
              <a:chExt cx="3814665" cy="1916713"/>
            </a:xfrm>
          </p:grpSpPr>
          <p:sp>
            <p:nvSpPr>
              <p:cNvPr id="94" name="文本框 79"/>
              <p:cNvSpPr txBox="1"/>
              <p:nvPr/>
            </p:nvSpPr>
            <p:spPr>
              <a:xfrm>
                <a:off x="6341196" y="2900570"/>
                <a:ext cx="3814665" cy="1905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 b="1">
                    <a:solidFill>
                      <a:srgbClr val="F584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accent3"/>
                    </a:solidFill>
                  </a:rPr>
                  <a:t>新课标教科版</a:t>
                </a:r>
                <a:r>
                  <a:rPr lang="en-US" altLang="zh-CN" dirty="0" smtClean="0">
                    <a:solidFill>
                      <a:schemeClr val="accent3"/>
                    </a:solidFill>
                  </a:rPr>
                  <a:t>·</a:t>
                </a:r>
                <a:r>
                  <a:rPr lang="zh-CN" altLang="en-US" dirty="0" smtClean="0">
                    <a:solidFill>
                      <a:schemeClr val="accent3"/>
                    </a:solidFill>
                  </a:rPr>
                  <a:t>物理</a:t>
                </a:r>
                <a:endParaRPr lang="en-US" altLang="zh-CN" dirty="0" smtClean="0">
                  <a:solidFill>
                    <a:schemeClr val="accent3"/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accent3"/>
                    </a:solidFill>
                  </a:rPr>
                  <a:t> </a:t>
                </a:r>
                <a:r>
                  <a:rPr lang="zh-CN" altLang="en-US" dirty="0" smtClean="0">
                    <a:solidFill>
                      <a:srgbClr val="D16809"/>
                    </a:solidFill>
                  </a:rPr>
                  <a:t>八年级下</a:t>
                </a:r>
                <a:endParaRPr lang="zh-CN" altLang="en-US" dirty="0">
                  <a:solidFill>
                    <a:srgbClr val="D16809"/>
                  </a:solidFill>
                </a:endParaRPr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6409827" y="3087476"/>
                <a:ext cx="3695730" cy="1729807"/>
              </a:xfrm>
              <a:prstGeom prst="roundRect">
                <a:avLst/>
              </a:prstGeom>
              <a:noFill/>
              <a:ln w="6350">
                <a:solidFill>
                  <a:srgbClr val="A0BF0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45"/>
            <p:cNvGrpSpPr/>
            <p:nvPr/>
          </p:nvGrpSpPr>
          <p:grpSpPr>
            <a:xfrm rot="2731254">
              <a:off x="6341934" y="2879007"/>
              <a:ext cx="109793" cy="312528"/>
              <a:chOff x="4454660" y="3810474"/>
              <a:chExt cx="406107" cy="1155987"/>
            </a:xfrm>
          </p:grpSpPr>
          <p:sp>
            <p:nvSpPr>
              <p:cNvPr id="91" name="Freeform 16"/>
              <p:cNvSpPr>
                <a:spLocks/>
              </p:cNvSpPr>
              <p:nvPr/>
            </p:nvSpPr>
            <p:spPr bwMode="auto">
              <a:xfrm flipV="1">
                <a:off x="4459674" y="3810474"/>
                <a:ext cx="396080" cy="564858"/>
              </a:xfrm>
              <a:custGeom>
                <a:avLst/>
                <a:gdLst>
                  <a:gd name="T0" fmla="*/ 284 w 758"/>
                  <a:gd name="T1" fmla="*/ 1081 h 1081"/>
                  <a:gd name="T2" fmla="*/ 758 w 758"/>
                  <a:gd name="T3" fmla="*/ 0 h 1081"/>
                  <a:gd name="T4" fmla="*/ 0 w 758"/>
                  <a:gd name="T5" fmla="*/ 288 h 1081"/>
                  <a:gd name="T6" fmla="*/ 284 w 758"/>
                  <a:gd name="T7" fmla="*/ 1081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8" h="1081">
                    <a:moveTo>
                      <a:pt x="284" y="1081"/>
                    </a:moveTo>
                    <a:lnTo>
                      <a:pt x="758" y="0"/>
                    </a:lnTo>
                    <a:lnTo>
                      <a:pt x="0" y="288"/>
                    </a:lnTo>
                    <a:lnTo>
                      <a:pt x="284" y="1081"/>
                    </a:ln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0"/>
              <p:cNvSpPr>
                <a:spLocks/>
              </p:cNvSpPr>
              <p:nvPr/>
            </p:nvSpPr>
            <p:spPr bwMode="auto">
              <a:xfrm rot="15296182">
                <a:off x="4522923" y="4261161"/>
                <a:ext cx="275725" cy="329602"/>
              </a:xfrm>
              <a:custGeom>
                <a:avLst/>
                <a:gdLst>
                  <a:gd name="T0" fmla="*/ 0 w 261"/>
                  <a:gd name="T1" fmla="*/ 0 h 312"/>
                  <a:gd name="T2" fmla="*/ 119 w 261"/>
                  <a:gd name="T3" fmla="*/ 312 h 312"/>
                  <a:gd name="T4" fmla="*/ 119 w 261"/>
                  <a:gd name="T5" fmla="*/ 312 h 312"/>
                  <a:gd name="T6" fmla="*/ 261 w 261"/>
                  <a:gd name="T7" fmla="*/ 0 h 312"/>
                  <a:gd name="T8" fmla="*/ 0 w 261"/>
                  <a:gd name="T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312">
                    <a:moveTo>
                      <a:pt x="0" y="0"/>
                    </a:moveTo>
                    <a:lnTo>
                      <a:pt x="119" y="312"/>
                    </a:lnTo>
                    <a:lnTo>
                      <a:pt x="119" y="312"/>
                    </a:lnTo>
                    <a:lnTo>
                      <a:pt x="26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2"/>
              <p:cNvSpPr>
                <a:spLocks/>
              </p:cNvSpPr>
              <p:nvPr/>
            </p:nvSpPr>
            <p:spPr bwMode="auto">
              <a:xfrm rot="7160246">
                <a:off x="4384500" y="4490194"/>
                <a:ext cx="546427" cy="406107"/>
              </a:xfrm>
              <a:custGeom>
                <a:avLst/>
                <a:gdLst>
                  <a:gd name="T0" fmla="*/ 782 w 1067"/>
                  <a:gd name="T1" fmla="*/ 0 h 793"/>
                  <a:gd name="T2" fmla="*/ 0 w 1067"/>
                  <a:gd name="T3" fmla="*/ 288 h 793"/>
                  <a:gd name="T4" fmla="*/ 1067 w 1067"/>
                  <a:gd name="T5" fmla="*/ 793 h 793"/>
                  <a:gd name="T6" fmla="*/ 782 w 1067"/>
                  <a:gd name="T7" fmla="*/ 0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7" h="793">
                    <a:moveTo>
                      <a:pt x="782" y="0"/>
                    </a:moveTo>
                    <a:lnTo>
                      <a:pt x="0" y="288"/>
                    </a:lnTo>
                    <a:lnTo>
                      <a:pt x="1067" y="793"/>
                    </a:lnTo>
                    <a:lnTo>
                      <a:pt x="782" y="0"/>
                    </a:lnTo>
                    <a:close/>
                  </a:path>
                </a:pathLst>
              </a:custGeom>
              <a:solidFill>
                <a:srgbClr val="FDB9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6" name="文本框 78"/>
          <p:cNvSpPr txBox="1"/>
          <p:nvPr/>
        </p:nvSpPr>
        <p:spPr>
          <a:xfrm>
            <a:off x="3018172" y="2343420"/>
            <a:ext cx="2908489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</a:rPr>
              <a:t>学科素养课件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4" name="Picture 5" descr="cloudan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92786" y="39705"/>
            <a:ext cx="6225455" cy="998520"/>
          </a:xfrm>
          <a:prstGeom prst="rect">
            <a:avLst/>
          </a:prstGeom>
        </p:spPr>
      </p:pic>
      <p:pic>
        <p:nvPicPr>
          <p:cNvPr id="97" name="Picture 4" descr="cloud_ballo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98" name="图片 97" descr="图片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15711" y="1129337"/>
            <a:ext cx="4731629" cy="12846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2640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57 -0.10209 C -0.02722 -0.10602 -0.03307 -0.11204 -0.03932 -0.1169 C -0.04271 -0.11945 -0.04636 -0.12037 -0.04974 -0.12246 C -0.05091 -0.12315 -0.05169 -0.12546 -0.05287 -0.12616 C -0.05417 -0.12709 -0.06354 -0.12963 -0.06432 -0.12986 C -0.07162 -0.13241 -0.07761 -0.13588 -0.08516 -0.13727 C -0.08972 -0.13935 -0.09414 -0.1419 -0.0987 -0.14468 C -0.10222 -0.14676 -0.10391 -0.1456 -0.10703 -0.14838 C -0.11289 -0.15347 -0.11823 -0.15857 -0.12474 -0.16134 C -0.12578 -0.1625 -0.12669 -0.16412 -0.12787 -0.16505 C -0.12891 -0.16597 -0.13008 -0.16597 -0.13099 -0.1669 C -0.1375 -0.17338 -0.14258 -0.18125 -0.14974 -0.18542 C -0.15287 -0.19097 -0.15599 -0.19653 -0.15912 -0.20209 C -0.16081 -0.20509 -0.16341 -0.20533 -0.16537 -0.20764 C -0.16849 -0.21597 -0.17383 -0.22269 -0.17787 -0.22986 C -0.18399 -0.24074 -0.18998 -0.25139 -0.19557 -0.2632 C -0.20365 -0.28033 -0.20729 -0.30556 -0.2112 -0.32616 C -0.21211 -0.33773 -0.2138 -0.34815 -0.21537 -0.35949 C -0.21563 -0.38634 -0.2125 -0.44815 -0.21953 -0.48542 C -0.2224 -0.53079 -0.22149 -0.57037 -0.23307 -0.61134 C -0.23503 -0.61806 -0.23672 -0.62778 -0.23932 -0.63357 C -0.24675 -0.6507 -0.24297 -0.63982 -0.2487 -0.64838 C -0.25248 -0.65394 -0.25638 -0.66227 -0.2612 -0.66505 C -0.27448 -0.67292 -0.28659 -0.67639 -0.30078 -0.67801 C -0.32878 -0.69468 -0.36094 -0.68056 -0.39037 -0.67616 C -0.41211 -0.6632 -0.42669 -0.67824 -0.44349 -0.69468 C -0.44623 -0.69722 -0.44961 -0.69815 -0.45182 -0.70209 C -0.45547 -0.70857 -0.45821 -0.71088 -0.46328 -0.7132 C -0.46732 -0.72037 -0.4724 -0.72153 -0.47682 -0.72801 C -0.48099 -0.73426 -0.48451 -0.73704 -0.48932 -0.74283 C -0.49141 -0.74537 -0.4944 -0.74445 -0.49662 -0.74653 C -0.50313 -0.75301 -0.50612 -0.75625 -0.51328 -0.75949 C -0.51862 -0.76574 -0.52578 -0.76783 -0.53203 -0.7706 C -0.54219 -0.78264 -0.57383 -0.77778 -0.57787 -0.77801 C -0.58867 -0.78449 -0.57656 -0.77801 -0.60391 -0.77801 C -0.65287 -0.77801 -0.70182 -0.77917 -0.75078 -0.77986 C -0.76094 -0.78588 -0.76992 -0.79722 -0.77995 -0.80394 C -0.78334 -0.80625 -0.78568 -0.81134 -0.78932 -0.81134 " pathEditMode="relative" ptsTypes="fffffffffffffffffffffffffffffffffffffA">
                                      <p:cBhvr>
                                        <p:cTn id="31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3" y="0"/>
            <a:ext cx="3872646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9806" y="1011533"/>
            <a:ext cx="1245831" cy="528534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70357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杠杆的平衡条件</a:t>
            </a:r>
          </a:p>
        </p:txBody>
      </p:sp>
      <p:sp>
        <p:nvSpPr>
          <p:cNvPr id="23" name="矩形 22"/>
          <p:cNvSpPr/>
          <p:nvPr/>
        </p:nvSpPr>
        <p:spPr>
          <a:xfrm>
            <a:off x="1809945" y="2296949"/>
            <a:ext cx="4949074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从“动力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×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动力臂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阻力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×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阻力臂”可知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力和力臂的大小成反比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力臂越大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力就越小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3" y="0"/>
            <a:ext cx="3872646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80" y="1011533"/>
            <a:ext cx="1239482" cy="528534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35732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生活中的杠杆</a:t>
            </a:r>
          </a:p>
        </p:txBody>
      </p:sp>
      <p:sp>
        <p:nvSpPr>
          <p:cNvPr id="23" name="矩形 22"/>
          <p:cNvSpPr/>
          <p:nvPr/>
        </p:nvSpPr>
        <p:spPr>
          <a:xfrm>
            <a:off x="1018095" y="1844462"/>
            <a:ext cx="6777872" cy="23775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判断杠杆的种类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主要比较动力臂和阻力臂的大小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对于复杂的杠杆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要找到支点、动力、阻力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画出力臂进行比较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还可以根据杠杆的用途进行分析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例如吃饭的筷子为了省距离就费力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省力杠杆一般用在阻力很大的情况下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例如剪铁丝的剪刀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费力杠杆一般用在阻力比较小的情况下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例如理发的剪刀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3" y="0"/>
            <a:ext cx="3872646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80" y="1011533"/>
            <a:ext cx="1239482" cy="528534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35732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生活中的杠杆</a:t>
            </a:r>
          </a:p>
        </p:txBody>
      </p:sp>
      <p:sp>
        <p:nvSpPr>
          <p:cNvPr id="23" name="矩形 22"/>
          <p:cNvSpPr/>
          <p:nvPr/>
        </p:nvSpPr>
        <p:spPr>
          <a:xfrm>
            <a:off x="2432115" y="1948156"/>
            <a:ext cx="3817856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杠杆的分类主要包括以下几种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省力杠杆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动力臂大于阻力臂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费力杠杆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动力臂小于阻力臂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等臂杠杆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动力臂等于阻力臂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1677970" y="505664"/>
            <a:ext cx="6193411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第十一章 机械与功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3049909" y="1864462"/>
            <a:ext cx="2938946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300" dirty="0" smtClean="0">
                <a:solidFill>
                  <a:schemeClr val="accent1"/>
                </a:solidFill>
              </a:rPr>
              <a:t>第</a:t>
            </a:r>
            <a:r>
              <a:rPr lang="en-US" altLang="zh-CN" sz="3300" dirty="0" smtClean="0">
                <a:solidFill>
                  <a:schemeClr val="accent1"/>
                </a:solidFill>
              </a:rPr>
              <a:t>2</a:t>
            </a:r>
            <a:r>
              <a:rPr lang="zh-CN" altLang="en-US" sz="3300" dirty="0" smtClean="0">
                <a:solidFill>
                  <a:schemeClr val="accent1"/>
                </a:solidFill>
              </a:rPr>
              <a:t>节　滑　轮</a:t>
            </a: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0769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3111" y="1108523"/>
            <a:ext cx="1188560" cy="504238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2084754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滑轮</a:t>
            </a:r>
          </a:p>
        </p:txBody>
      </p:sp>
      <p:sp>
        <p:nvSpPr>
          <p:cNvPr id="14" name="矩形 13"/>
          <p:cNvSpPr/>
          <p:nvPr/>
        </p:nvSpPr>
        <p:spPr>
          <a:xfrm>
            <a:off x="1338051" y="2273292"/>
            <a:ext cx="6099698" cy="93820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滑轮实际上也可以看作是能够连续旋转的杠杆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所以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仍可以用杠杆的平衡条件分析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1391" y="910560"/>
            <a:ext cx="1188560" cy="504238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2084754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滑轮</a:t>
            </a:r>
          </a:p>
        </p:txBody>
      </p:sp>
      <p:sp>
        <p:nvSpPr>
          <p:cNvPr id="14" name="矩形 13"/>
          <p:cNvSpPr/>
          <p:nvPr/>
        </p:nvSpPr>
        <p:spPr>
          <a:xfrm>
            <a:off x="1460600" y="1424880"/>
            <a:ext cx="6099698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“改变力的方向”是指施加某一方向的力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能得到一个不同方向的力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图中由竖直向下的力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可得到使重物上升的力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CC790.EPS" descr="id:2147514803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808405" y="2744484"/>
            <a:ext cx="1395189" cy="1860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2166396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2974" y="835229"/>
            <a:ext cx="1238348" cy="541778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滑轮</a:t>
            </a:r>
          </a:p>
        </p:txBody>
      </p:sp>
      <p:sp>
        <p:nvSpPr>
          <p:cNvPr id="11" name="矩形 10"/>
          <p:cNvSpPr/>
          <p:nvPr/>
        </p:nvSpPr>
        <p:spPr>
          <a:xfrm>
            <a:off x="175465" y="1380932"/>
            <a:ext cx="5480617" cy="376256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如果使用定滑轮时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动力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不沿着竖直方向而改为其他方向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那么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G</a:t>
            </a:r>
            <a:r>
              <a:rPr lang="zh-CN" altLang="zh-CN" sz="2000" baseline="-25000" dirty="0" smtClean="0">
                <a:latin typeface="微软雅黑" pitchFamily="34" charset="-122"/>
                <a:ea typeface="微软雅黑" pitchFamily="34" charset="-122"/>
              </a:rPr>
              <a:t>物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还是否成立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如图甲所示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改变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的方向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由图中杠杆的示意图得出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L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L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根据杠杆的平衡条件得到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=G</a:t>
            </a:r>
            <a:r>
              <a:rPr lang="zh-CN" altLang="zh-CN" sz="2000" baseline="-25000" dirty="0" smtClean="0">
                <a:latin typeface="微软雅黑" pitchFamily="34" charset="-122"/>
                <a:ea typeface="微软雅黑" pitchFamily="34" charset="-122"/>
              </a:rPr>
              <a:t>物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变换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的方向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如图乙所示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仍为一个等臂杠杆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G</a:t>
            </a:r>
            <a:r>
              <a:rPr lang="zh-CN" altLang="zh-CN" sz="2000" baseline="-25000" dirty="0" smtClean="0">
                <a:latin typeface="微软雅黑" pitchFamily="34" charset="-122"/>
                <a:ea typeface="微软雅黑" pitchFamily="34" charset="-122"/>
              </a:rPr>
              <a:t>物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因此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无论朝哪个方向用力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定滑轮都是一个等臂杠杆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在绳重和摩擦忽略不计的情况下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动力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与阻力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G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的关系为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G</a:t>
            </a:r>
            <a:r>
              <a:rPr lang="zh-CN" altLang="zh-CN" sz="2000" baseline="-25000" dirty="0" smtClean="0">
                <a:latin typeface="微软雅黑" pitchFamily="34" charset="-122"/>
                <a:ea typeface="微软雅黑" pitchFamily="34" charset="-122"/>
              </a:rPr>
              <a:t>物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CC794.EPS" descr="id:2147514817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43990" y="1815966"/>
            <a:ext cx="2746873" cy="2171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2166396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2974" y="835229"/>
            <a:ext cx="1238348" cy="541778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滑轮</a:t>
            </a:r>
          </a:p>
        </p:txBody>
      </p:sp>
      <p:sp>
        <p:nvSpPr>
          <p:cNvPr id="11" name="矩形 10"/>
          <p:cNvSpPr/>
          <p:nvPr/>
        </p:nvSpPr>
        <p:spPr>
          <a:xfrm>
            <a:off x="175465" y="1550615"/>
            <a:ext cx="5112972" cy="33009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如果使用动滑轮时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动力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不沿着竖直方向而改为其他方向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那么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        (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G</a:t>
            </a:r>
            <a:r>
              <a:rPr lang="zh-CN" altLang="zh-CN" sz="2000" baseline="-25000" dirty="0" smtClean="0">
                <a:latin typeface="微软雅黑" pitchFamily="34" charset="-122"/>
                <a:ea typeface="微软雅黑" pitchFamily="34" charset="-122"/>
              </a:rPr>
              <a:t>物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G</a:t>
            </a:r>
            <a:r>
              <a:rPr lang="zh-CN" altLang="zh-CN" sz="2000" baseline="-25000" dirty="0" smtClean="0">
                <a:latin typeface="微软雅黑" pitchFamily="34" charset="-122"/>
                <a:ea typeface="微软雅黑" pitchFamily="34" charset="-122"/>
              </a:rPr>
              <a:t>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还是否成立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当改变力的方向时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L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L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&lt;2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根据杠杆平衡条件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L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L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&gt;        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当重物匀速上升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G</a:t>
            </a:r>
            <a:r>
              <a:rPr lang="zh-CN" altLang="zh-CN" sz="2000" baseline="-25000" dirty="0" smtClean="0">
                <a:latin typeface="微软雅黑" pitchFamily="34" charset="-122"/>
                <a:ea typeface="微软雅黑" pitchFamily="34" charset="-122"/>
              </a:rPr>
              <a:t>物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G</a:t>
            </a:r>
            <a:r>
              <a:rPr lang="zh-CN" altLang="zh-CN" sz="2000" baseline="-25000" dirty="0" smtClean="0">
                <a:latin typeface="微软雅黑" pitchFamily="34" charset="-122"/>
                <a:ea typeface="微软雅黑" pitchFamily="34" charset="-122"/>
              </a:rPr>
              <a:t>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则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&gt;       (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G</a:t>
            </a:r>
            <a:r>
              <a:rPr lang="zh-CN" altLang="zh-CN" sz="2000" baseline="-25000" dirty="0" smtClean="0">
                <a:latin typeface="微软雅黑" pitchFamily="34" charset="-122"/>
                <a:ea typeface="微软雅黑" pitchFamily="34" charset="-122"/>
              </a:rPr>
              <a:t>物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G</a:t>
            </a:r>
            <a:r>
              <a:rPr lang="zh-CN" altLang="zh-CN" sz="2000" baseline="-25000" dirty="0" smtClean="0">
                <a:latin typeface="微软雅黑" pitchFamily="34" charset="-122"/>
                <a:ea typeface="微软雅黑" pitchFamily="34" charset="-122"/>
              </a:rPr>
              <a:t>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CC796.EPS" descr="id:2147514853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84508" y="1993169"/>
            <a:ext cx="2032348" cy="2286600"/>
          </a:xfrm>
          <a:prstGeom prst="rect">
            <a:avLst/>
          </a:prstGeom>
        </p:spPr>
      </p:pic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2997046" y="1973356"/>
          <a:ext cx="43431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1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1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2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2819508" y="3304106"/>
          <a:ext cx="43431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1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1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2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2630972" y="3803726"/>
          <a:ext cx="43431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1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1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2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1887" y="1099518"/>
            <a:ext cx="1231010" cy="522246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2150742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滑轮</a:t>
            </a:r>
          </a:p>
        </p:txBody>
      </p:sp>
      <p:sp>
        <p:nvSpPr>
          <p:cNvPr id="13" name="矩形 12"/>
          <p:cNvSpPr/>
          <p:nvPr/>
        </p:nvSpPr>
        <p:spPr>
          <a:xfrm>
            <a:off x="1547013" y="2001486"/>
            <a:ext cx="5796468" cy="18615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弹簧测力计要匀速拉动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目的是使用滑轮时比较拉力大小和绳端移动的距离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选用质量较小的动滑轮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保证滑轮轴间摩擦较小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2571748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7515" y="895917"/>
            <a:ext cx="1206972" cy="514670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231858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滑轮组</a:t>
            </a:r>
          </a:p>
        </p:txBody>
      </p:sp>
      <p:sp>
        <p:nvSpPr>
          <p:cNvPr id="11" name="矩形 10"/>
          <p:cNvSpPr/>
          <p:nvPr/>
        </p:nvSpPr>
        <p:spPr>
          <a:xfrm>
            <a:off x="940010" y="2046428"/>
            <a:ext cx="7101053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滑轮组中绳子段数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为绕过动滑轮承担物重的绳子段数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最后那段从上面定滑轮绕下来的绳子只起到改变力的方向的效果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不承担物重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最后那段若是从动滑轮绕过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则是承担物重的一段绳子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1677970" y="505664"/>
            <a:ext cx="6193411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第十一章 机械与功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3049909" y="1864462"/>
            <a:ext cx="2938946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300" dirty="0" smtClean="0">
                <a:solidFill>
                  <a:schemeClr val="accent1"/>
                </a:solidFill>
              </a:rPr>
              <a:t>第</a:t>
            </a:r>
            <a:r>
              <a:rPr lang="en-US" altLang="zh-CN" sz="3300" dirty="0" smtClean="0">
                <a:solidFill>
                  <a:schemeClr val="accent1"/>
                </a:solidFill>
              </a:rPr>
              <a:t>1</a:t>
            </a:r>
            <a:r>
              <a:rPr lang="zh-CN" altLang="en-US" sz="3300" dirty="0" smtClean="0">
                <a:solidFill>
                  <a:schemeClr val="accent1"/>
                </a:solidFill>
              </a:rPr>
              <a:t>节　杠　杆</a:t>
            </a: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0769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2571748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7515" y="895917"/>
            <a:ext cx="1206972" cy="514670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231858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滑轮组</a:t>
            </a:r>
          </a:p>
        </p:txBody>
      </p:sp>
      <p:sp>
        <p:nvSpPr>
          <p:cNvPr id="11" name="矩形 10"/>
          <p:cNvSpPr/>
          <p:nvPr/>
        </p:nvSpPr>
        <p:spPr>
          <a:xfrm>
            <a:off x="1024851" y="1631648"/>
            <a:ext cx="7101053" cy="28392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确定绳子段数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的算法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n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        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  <a:sym typeface="Times New Roman" panose="02020603050405020304" pitchFamily="18" charset="0"/>
              </a:rPr>
              <a:t>,s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为绳子自由端通过的距离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  <a:sym typeface="Times New Roman" panose="02020603050405020304" pitchFamily="18" charset="0"/>
              </a:rPr>
              <a:t>h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为物体移动的距离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n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        ,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  <a:sym typeface="Times New Roman" panose="02020603050405020304" pitchFamily="18" charset="0"/>
              </a:rPr>
              <a:t>f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为物体与地面间摩擦力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  <a:sym typeface="Times New Roman" panose="02020603050405020304" pitchFamily="18" charset="0"/>
              </a:rPr>
              <a:t>F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为绳子自由端拉力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物体在水平地面上匀速拉动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n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         ,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  <a:sym typeface="Times New Roman" panose="02020603050405020304" pitchFamily="18" charset="0"/>
              </a:rPr>
              <a:t>F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为绳子自由端拉力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  <a:sym typeface="Times New Roman" panose="02020603050405020304" pitchFamily="18" charset="0"/>
              </a:rPr>
              <a:t>G</a:t>
            </a:r>
            <a:r>
              <a:rPr lang="zh-CN" altLang="zh-CN" sz="2000" baseline="-25000" dirty="0" smtClean="0">
                <a:latin typeface="微软雅黑" pitchFamily="34" charset="-122"/>
                <a:ea typeface="微软雅黑" pitchFamily="34" charset="-122"/>
              </a:rPr>
              <a:t>总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为物体重力和动滑轮重力之和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用滑轮组提升物体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839120" y="1852378"/>
          <a:ext cx="43431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1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s</a:t>
                      </a:r>
                      <a:endParaRPr lang="zh-CN" altLang="en-US" sz="2000" b="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anose="020B0503020204020204" pitchFamily="34" charset="-122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h</a:t>
                      </a:r>
                      <a:endParaRPr lang="zh-CN" altLang="en-US" sz="2000" b="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anose="020B0503020204020204" pitchFamily="34" charset="-122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831264" y="2476119"/>
          <a:ext cx="43431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10"/>
              </a:tblGrid>
              <a:tr h="37084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altLang="zh-CN" sz="20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f</a:t>
                      </a:r>
                      <a:endParaRPr lang="zh-CN" altLang="en-US" sz="2000" b="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anose="020B0503020204020204" pitchFamily="34" charset="-122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altLang="zh-CN" sz="20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F</a:t>
                      </a:r>
                      <a:endParaRPr lang="zh-CN" altLang="en-US" sz="2000" b="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anose="020B0503020204020204" pitchFamily="34" charset="-122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772240" y="3363810"/>
          <a:ext cx="593888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388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000" b="0" kern="1200" baseline="-25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总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F</a:t>
                      </a:r>
                      <a:endParaRPr lang="zh-CN" altLang="en-US" sz="2000" b="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1" y="0"/>
            <a:ext cx="2543469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385" y="867627"/>
            <a:ext cx="1219526" cy="533543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231858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滑轮组</a:t>
            </a:r>
          </a:p>
        </p:txBody>
      </p:sp>
      <p:sp>
        <p:nvSpPr>
          <p:cNvPr id="23" name="矩形 22"/>
          <p:cNvSpPr/>
          <p:nvPr/>
        </p:nvSpPr>
        <p:spPr>
          <a:xfrm>
            <a:off x="1376313" y="1343125"/>
            <a:ext cx="5986021" cy="1399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奇动偶定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承担物重的绳子股数为奇数时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绳子系在动滑轮上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依次绕线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如图甲所示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);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承担物重的绳子股数为偶数时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绳子系在定滑轮上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依次绕线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如图乙所示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).</a:t>
            </a:r>
          </a:p>
        </p:txBody>
      </p:sp>
      <p:pic>
        <p:nvPicPr>
          <p:cNvPr id="10" name="CC802.EPS" descr="id:2147514917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615400" y="2826515"/>
            <a:ext cx="1556822" cy="20282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1" y="0"/>
            <a:ext cx="2543469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385" y="875711"/>
            <a:ext cx="1219526" cy="517374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231858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滑轮组</a:t>
            </a:r>
          </a:p>
        </p:txBody>
      </p:sp>
      <p:sp>
        <p:nvSpPr>
          <p:cNvPr id="23" name="矩形 22"/>
          <p:cNvSpPr/>
          <p:nvPr/>
        </p:nvSpPr>
        <p:spPr>
          <a:xfrm>
            <a:off x="1564849" y="3737533"/>
            <a:ext cx="5986021" cy="4765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起重机是用滑轮装置把“蛟龙号”吊到母船上的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2" name="cc804.jpg" descr="id:2147514953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778064" y="1807925"/>
            <a:ext cx="3038274" cy="1673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1677970" y="505664"/>
            <a:ext cx="6193411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第十一章 机械与功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2814239" y="1864462"/>
            <a:ext cx="3362139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300" dirty="0" smtClean="0">
                <a:solidFill>
                  <a:schemeClr val="accent1"/>
                </a:solidFill>
              </a:rPr>
              <a:t>第</a:t>
            </a:r>
            <a:r>
              <a:rPr lang="en-US" altLang="zh-CN" sz="3300" dirty="0" smtClean="0">
                <a:solidFill>
                  <a:schemeClr val="accent1"/>
                </a:solidFill>
              </a:rPr>
              <a:t>3</a:t>
            </a:r>
            <a:r>
              <a:rPr lang="zh-CN" altLang="en-US" sz="3300" dirty="0" smtClean="0">
                <a:solidFill>
                  <a:schemeClr val="accent1"/>
                </a:solidFill>
              </a:rPr>
              <a:t>节　功　功率</a:t>
            </a: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0769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539" y="1107431"/>
            <a:ext cx="1193705" cy="506421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4" y="0"/>
            <a:ext cx="1849083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172867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功 </a:t>
            </a:r>
          </a:p>
        </p:txBody>
      </p:sp>
      <p:sp>
        <p:nvSpPr>
          <p:cNvPr id="14" name="矩形 13"/>
          <p:cNvSpPr/>
          <p:nvPr/>
        </p:nvSpPr>
        <p:spPr>
          <a:xfrm>
            <a:off x="1545996" y="2423011"/>
            <a:ext cx="6627043" cy="4765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做功的两个必要因素具有同体性、同时性、同向性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120" y="1114911"/>
            <a:ext cx="1152543" cy="491461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1971633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1626086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功</a:t>
            </a:r>
          </a:p>
        </p:txBody>
      </p:sp>
      <p:sp>
        <p:nvSpPr>
          <p:cNvPr id="14" name="矩形 13"/>
          <p:cNvSpPr/>
          <p:nvPr/>
        </p:nvSpPr>
        <p:spPr>
          <a:xfrm>
            <a:off x="1319755" y="1923391"/>
            <a:ext cx="6231116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判断力是否做功的方法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首先对物体进行受力分析和运动分析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然后判断在力的方向上是否移动了一段距离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也可以从“成效”上来判断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某个力作用在物体上是否对物体产生了某种“成效”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2788564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9234" y="1115470"/>
            <a:ext cx="1206972" cy="528051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2664832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功的计算</a:t>
            </a:r>
          </a:p>
        </p:txBody>
      </p:sp>
      <p:sp>
        <p:nvSpPr>
          <p:cNvPr id="11" name="矩形 10"/>
          <p:cNvSpPr/>
          <p:nvPr/>
        </p:nvSpPr>
        <p:spPr>
          <a:xfrm>
            <a:off x="1668543" y="1746640"/>
            <a:ext cx="5542962" cy="232320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克服重力或者摩擦力做功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物体在力的作用下沿与重力、摩擦力的相反方向运动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这个力就叫做“克服重力、摩擦力”做功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比如竖直向上拉一个物体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或者在水平面上拖动一个物体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拉力做功都叫做“克服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××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力做功”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2788564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9234" y="1115470"/>
            <a:ext cx="1206972" cy="528051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2664832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功的计算</a:t>
            </a:r>
          </a:p>
        </p:txBody>
      </p:sp>
      <p:sp>
        <p:nvSpPr>
          <p:cNvPr id="11" name="矩形 10"/>
          <p:cNvSpPr/>
          <p:nvPr/>
        </p:nvSpPr>
        <p:spPr>
          <a:xfrm>
            <a:off x="414780" y="1690078"/>
            <a:ext cx="4986780" cy="33009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正功和负功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当力的方向和物体运动的方向一致时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我们说力对物体做了正功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当力的方向和物体运动的方向相反时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力对物体做负功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也可称为克服这个力做功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如人将杠铃向上举起时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杠铃受重力的方向竖直向下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此时重力对杠铃做负功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或表述为“克服重力做了功”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).</a:t>
            </a:r>
          </a:p>
        </p:txBody>
      </p:sp>
      <p:pic>
        <p:nvPicPr>
          <p:cNvPr id="10" name="cc832.jpg" descr="id:2147515404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06104" y="1899136"/>
            <a:ext cx="2754050" cy="25031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3910353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545" y="1022547"/>
            <a:ext cx="1238350" cy="525360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70357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比较做功的快慢</a:t>
            </a:r>
          </a:p>
        </p:txBody>
      </p:sp>
      <p:sp>
        <p:nvSpPr>
          <p:cNvPr id="11" name="矩形 10"/>
          <p:cNvSpPr/>
          <p:nvPr/>
        </p:nvSpPr>
        <p:spPr>
          <a:xfrm>
            <a:off x="1197204" y="3867670"/>
            <a:ext cx="6485641" cy="4765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做功时间相同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通过比较做功的多少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可以比较做功的快慢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0" name="cc833.jpg" descr="id:2147515454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06344" y="1930745"/>
            <a:ext cx="3316158" cy="1651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2213529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9234" y="1115470"/>
            <a:ext cx="1206972" cy="528051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功率</a:t>
            </a:r>
          </a:p>
        </p:txBody>
      </p:sp>
      <p:sp>
        <p:nvSpPr>
          <p:cNvPr id="11" name="矩形 10"/>
          <p:cNvSpPr/>
          <p:nvPr/>
        </p:nvSpPr>
        <p:spPr>
          <a:xfrm>
            <a:off x="980387" y="2472503"/>
            <a:ext cx="6598764" cy="93820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功率是表示物体做功快慢的物理量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功率越大表示做功越快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做功多的不一定做功快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做功快的不一定做功多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2232383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7106" y="906693"/>
            <a:ext cx="1251231" cy="530825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杠杆</a:t>
            </a:r>
          </a:p>
        </p:txBody>
      </p:sp>
      <p:sp>
        <p:nvSpPr>
          <p:cNvPr id="23" name="矩形 22"/>
          <p:cNvSpPr/>
          <p:nvPr/>
        </p:nvSpPr>
        <p:spPr>
          <a:xfrm>
            <a:off x="2121031" y="4190121"/>
            <a:ext cx="524130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春秋战国时期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桔槔已成为农田的灌溉工具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2" name="cc730.jpg" descr="id:2147514052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02046" y="1494497"/>
            <a:ext cx="2050341" cy="2456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2213529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9234" y="1115470"/>
            <a:ext cx="1206972" cy="528051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功率</a:t>
            </a:r>
          </a:p>
        </p:txBody>
      </p:sp>
      <p:sp>
        <p:nvSpPr>
          <p:cNvPr id="11" name="矩形 10"/>
          <p:cNvSpPr/>
          <p:nvPr/>
        </p:nvSpPr>
        <p:spPr>
          <a:xfrm>
            <a:off x="2912882" y="2529064"/>
            <a:ext cx="323339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使用任何机械都不能省功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2213529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9234" y="1115470"/>
            <a:ext cx="1206972" cy="528051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功率</a:t>
            </a:r>
          </a:p>
        </p:txBody>
      </p:sp>
      <p:sp>
        <p:nvSpPr>
          <p:cNvPr id="11" name="矩形 10"/>
          <p:cNvSpPr/>
          <p:nvPr/>
        </p:nvSpPr>
        <p:spPr>
          <a:xfrm>
            <a:off x="1404593" y="2227406"/>
            <a:ext cx="6410227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在利用机械时不可避免地会因摩擦等额外的条件而做一些额外的功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所以做的功一点儿也不会省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而且使用机械所做的功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总会比人们不用机械而直接用手所做的功要多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2213529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9234" y="1115470"/>
            <a:ext cx="1206972" cy="528051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功率</a:t>
            </a:r>
          </a:p>
        </p:txBody>
      </p:sp>
      <p:sp>
        <p:nvSpPr>
          <p:cNvPr id="11" name="矩形 10"/>
          <p:cNvSpPr/>
          <p:nvPr/>
        </p:nvSpPr>
        <p:spPr>
          <a:xfrm>
            <a:off x="1197203" y="1916321"/>
            <a:ext cx="6683605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功的原理对于任何机械都适用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它是成立在一种“理想化的状态”前提下的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例如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杠杆、滑轮都不考虑机械自身的重力及工作时的摩擦力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而这些又都是客观存在的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所以在应用功的原理进行计算时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是一种“理想化”状态下的计算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1677970" y="505664"/>
            <a:ext cx="6193411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第十一章 机械与功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2814239" y="1864462"/>
            <a:ext cx="3362139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300" dirty="0" smtClean="0">
                <a:solidFill>
                  <a:schemeClr val="accent1"/>
                </a:solidFill>
              </a:rPr>
              <a:t>第</a:t>
            </a:r>
            <a:r>
              <a:rPr lang="en-US" altLang="zh-CN" sz="3300" dirty="0" smtClean="0">
                <a:solidFill>
                  <a:schemeClr val="accent1"/>
                </a:solidFill>
              </a:rPr>
              <a:t>4</a:t>
            </a:r>
            <a:r>
              <a:rPr lang="zh-CN" altLang="en-US" sz="3300" dirty="0" smtClean="0">
                <a:solidFill>
                  <a:schemeClr val="accent1"/>
                </a:solidFill>
              </a:rPr>
              <a:t>节　机械效率</a:t>
            </a: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0769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4843608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949" y="1109773"/>
            <a:ext cx="1271543" cy="539443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4742324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有用功、额外功和总功</a:t>
            </a:r>
          </a:p>
        </p:txBody>
      </p:sp>
      <p:sp>
        <p:nvSpPr>
          <p:cNvPr id="11" name="矩形 10"/>
          <p:cNvSpPr/>
          <p:nvPr/>
        </p:nvSpPr>
        <p:spPr>
          <a:xfrm>
            <a:off x="1279410" y="2076578"/>
            <a:ext cx="6441142" cy="18615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在讨论提升重物的有用功时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只考虑物重和提升的高度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不管它的路径、方式是否相同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分析额外功时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应从“简单机械本身的受力情况”入手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凡是克服机械本身的摩擦力、重力而做的功都是额外功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4843608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949" y="1109773"/>
            <a:ext cx="1271543" cy="539443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4742324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有用功、额外功和总功</a:t>
            </a:r>
          </a:p>
        </p:txBody>
      </p:sp>
      <p:sp>
        <p:nvSpPr>
          <p:cNvPr id="11" name="矩形 10"/>
          <p:cNvSpPr/>
          <p:nvPr/>
        </p:nvSpPr>
        <p:spPr>
          <a:xfrm>
            <a:off x="970961" y="2076578"/>
            <a:ext cx="6749591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用滑轮提升木料上楼时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手对绳子做的功是总功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</a:t>
            </a:r>
            <a:r>
              <a:rPr lang="zh-CN" altLang="zh-CN" sz="2000" baseline="-25000" dirty="0" smtClean="0">
                <a:latin typeface="微软雅黑" pitchFamily="34" charset="-122"/>
                <a:ea typeface="微软雅黑" pitchFamily="34" charset="-122"/>
              </a:rPr>
              <a:t>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zh-CN" altLang="zh-CN" sz="2000" baseline="-25000" dirty="0" smtClean="0">
                <a:latin typeface="微软雅黑" pitchFamily="34" charset="-122"/>
                <a:ea typeface="微软雅黑" pitchFamily="34" charset="-122"/>
              </a:rPr>
              <a:t>拉力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s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而动滑轮对木料做的功为有用功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</a:t>
            </a:r>
            <a:r>
              <a:rPr lang="zh-CN" altLang="zh-CN" sz="2000" baseline="-25000" dirty="0" smtClean="0"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000" i="1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Gh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二者不相等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使用机械不能省功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如果考虑机械摩擦和机械自重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使用任何机械时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人对机械做的功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永远大于机械对被提重物所做的功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4843608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0188" y="1109773"/>
            <a:ext cx="1265065" cy="539443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4742324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有用功、额外功和总功</a:t>
            </a:r>
          </a:p>
        </p:txBody>
      </p:sp>
      <p:sp>
        <p:nvSpPr>
          <p:cNvPr id="11" name="矩形 10"/>
          <p:cNvSpPr/>
          <p:nvPr/>
        </p:nvSpPr>
        <p:spPr>
          <a:xfrm>
            <a:off x="1338606" y="2283968"/>
            <a:ext cx="6108569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一般来说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动力对机械做的功为总功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机械对物体做的功为有用功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4843608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0188" y="1111147"/>
            <a:ext cx="1265065" cy="536694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4742324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有用功、额外功和总功</a:t>
            </a:r>
          </a:p>
        </p:txBody>
      </p:sp>
      <p:sp>
        <p:nvSpPr>
          <p:cNvPr id="11" name="矩形 10"/>
          <p:cNvSpPr/>
          <p:nvPr/>
        </p:nvSpPr>
        <p:spPr>
          <a:xfrm>
            <a:off x="1470581" y="2151992"/>
            <a:ext cx="6108569" cy="1399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使用机械工作时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人们要做额外功的主要原因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一是机械有重量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二是机械内相对运动的零件之间有摩擦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2939393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9615" y="856623"/>
            <a:ext cx="1265065" cy="536694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87196" y="4322779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2664832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机械效率</a:t>
            </a:r>
          </a:p>
        </p:txBody>
      </p:sp>
      <p:sp>
        <p:nvSpPr>
          <p:cNvPr id="11" name="矩形 10"/>
          <p:cNvSpPr/>
          <p:nvPr/>
        </p:nvSpPr>
        <p:spPr>
          <a:xfrm>
            <a:off x="886120" y="1463836"/>
            <a:ext cx="798450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机械效率的高低与是否省力、滑轮组的绕法、物体提升的高度无关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49660" y="2073110"/>
          <a:ext cx="8566152" cy="219361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96938"/>
                <a:gridCol w="3386138"/>
                <a:gridCol w="2141538"/>
                <a:gridCol w="2141538"/>
              </a:tblGrid>
              <a:tr h="41116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功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功率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dirty="0">
                          <a:latin typeface="微软雅黑" pitchFamily="34" charset="-122"/>
                          <a:ea typeface="微软雅黑" pitchFamily="34" charset="-122"/>
                        </a:rPr>
                        <a:t>机械效率</a:t>
                      </a:r>
                    </a:p>
                  </a:txBody>
                  <a:tcPr marL="66675" marR="66675" marT="0" marB="0" anchor="ctr"/>
                </a:tc>
              </a:tr>
              <a:tr h="41116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物理意义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dirty="0">
                          <a:latin typeface="微软雅黑" pitchFamily="34" charset="-122"/>
                          <a:ea typeface="微软雅黑" pitchFamily="34" charset="-122"/>
                        </a:rPr>
                        <a:t>力在空间上积累的效果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做功的快慢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有用功在总功中所占比例</a:t>
                      </a:r>
                    </a:p>
                  </a:txBody>
                  <a:tcPr marL="66675" marR="66675" marT="0" marB="0" anchor="ctr"/>
                </a:tc>
              </a:tr>
              <a:tr h="41116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定义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力与物体在力的方向上移动的距离的乘积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功和做功所用的时间之比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有用功跟总功的比值</a:t>
                      </a:r>
                    </a:p>
                  </a:txBody>
                  <a:tcPr marL="66675" marR="66675" marT="0" marB="0" anchor="ctr"/>
                </a:tc>
              </a:tr>
              <a:tr h="54895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定义式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i="1" dirty="0"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W</a:t>
                      </a:r>
                      <a:r>
                        <a:rPr lang="en-US" dirty="0">
                          <a:latin typeface="微软雅黑" pitchFamily="34" charset="-122"/>
                          <a:ea typeface="微软雅黑" pitchFamily="34" charset="-122"/>
                        </a:rPr>
                        <a:t>=</a:t>
                      </a: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Fs</a:t>
                      </a:r>
                      <a:endParaRPr lang="zh-CN" sz="1400" i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P</a:t>
                      </a:r>
                      <a:r>
                        <a:rPr lang="en-US" dirty="0">
                          <a:latin typeface="微软雅黑" pitchFamily="34" charset="-122"/>
                          <a:ea typeface="微软雅黑" pitchFamily="34" charset="-122"/>
                        </a:rPr>
                        <a:t>=</a:t>
                      </a:r>
                      <a:endParaRPr lang="zh-CN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η</a:t>
                      </a:r>
                      <a:r>
                        <a:rPr lang="en-US" dirty="0">
                          <a:latin typeface="微软雅黑" pitchFamily="34" charset="-122"/>
                          <a:ea typeface="微软雅黑" pitchFamily="34" charset="-122"/>
                        </a:rPr>
                        <a:t>=</a:t>
                      </a:r>
                      <a:endParaRPr lang="zh-CN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6675" marR="66675" marT="0" marB="0" anchor="ctr"/>
                </a:tc>
              </a:tr>
              <a:tr h="41116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单位</a:t>
                      </a: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dirty="0">
                          <a:latin typeface="微软雅黑" pitchFamily="34" charset="-122"/>
                          <a:ea typeface="微软雅黑" pitchFamily="34" charset="-122"/>
                        </a:rPr>
                        <a:t>焦耳</a:t>
                      </a:r>
                      <a:r>
                        <a:rPr lang="en-US" i="0" dirty="0"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(J</a:t>
                      </a:r>
                      <a:r>
                        <a:rPr lang="en-US" dirty="0">
                          <a:latin typeface="微软雅黑" pitchFamily="34" charset="-122"/>
                          <a:ea typeface="微软雅黑" pitchFamily="34" charset="-122"/>
                        </a:rPr>
                        <a:t>)</a:t>
                      </a:r>
                      <a:endParaRPr lang="zh-CN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dirty="0">
                          <a:latin typeface="微软雅黑" pitchFamily="34" charset="-122"/>
                          <a:ea typeface="微软雅黑" pitchFamily="34" charset="-122"/>
                        </a:rPr>
                        <a:t>瓦特</a:t>
                      </a:r>
                      <a:r>
                        <a:rPr lang="en-US" dirty="0">
                          <a:latin typeface="微软雅黑" pitchFamily="34" charset="-122"/>
                          <a:ea typeface="微软雅黑" pitchFamily="34" charset="-122"/>
                        </a:rPr>
                        <a:t>(</a:t>
                      </a:r>
                      <a:r>
                        <a:rPr lang="en-US" sz="1400" i="0" kern="12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W</a:t>
                      </a:r>
                      <a:r>
                        <a:rPr lang="en-US" dirty="0">
                          <a:latin typeface="微软雅黑" pitchFamily="34" charset="-122"/>
                          <a:ea typeface="微软雅黑" pitchFamily="34" charset="-122"/>
                        </a:rPr>
                        <a:t>)</a:t>
                      </a:r>
                      <a:endParaRPr lang="zh-CN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dirty="0">
                          <a:latin typeface="微软雅黑" pitchFamily="34" charset="-122"/>
                          <a:ea typeface="微软雅黑" pitchFamily="34" charset="-122"/>
                        </a:rPr>
                        <a:t>无</a:t>
                      </a: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6200" cy="180975"/>
          </a:xfrm>
          <a:prstGeom prst="rect">
            <a:avLst/>
          </a:prstGeom>
          <a:noFill/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52400" cy="180975"/>
          </a:xfrm>
          <a:prstGeom prst="rect">
            <a:avLst/>
          </a:prstGeom>
          <a:noFill/>
        </p:spPr>
      </p:pic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5136931" y="3189415"/>
          <a:ext cx="38717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71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W</a:t>
                      </a:r>
                      <a:endParaRPr lang="zh-CN" altLang="en-US" sz="1400" b="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altLang="zh-CN" sz="14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t</a:t>
                      </a:r>
                      <a:endParaRPr lang="zh-CN" altLang="en-US" sz="1400" b="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7287812" y="3209840"/>
          <a:ext cx="498727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872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1400" b="0" kern="1200" baseline="-250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Times New Roman" panose="02020603050405020304" pitchFamily="18" charset="0"/>
                        </a:rPr>
                        <a:t>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1400" b="0" kern="1200" baseline="-250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Times New Roman" panose="02020603050405020304" pitchFamily="18" charset="0"/>
                        </a:rPr>
                        <a:t>总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3900927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0188" y="1109773"/>
            <a:ext cx="1265065" cy="539443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70357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机械效率的计算</a:t>
            </a:r>
          </a:p>
        </p:txBody>
      </p:sp>
      <p:sp>
        <p:nvSpPr>
          <p:cNvPr id="11" name="矩形 10"/>
          <p:cNvSpPr/>
          <p:nvPr/>
        </p:nvSpPr>
        <p:spPr>
          <a:xfrm>
            <a:off x="1366886" y="2661041"/>
            <a:ext cx="75508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如果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h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s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不好测量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可以用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η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          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计算机械效率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825846" y="2491832"/>
          <a:ext cx="49653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65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G</a:t>
                      </a:r>
                      <a:endParaRPr lang="zh-CN" altLang="en-US" sz="2000" b="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nF</a:t>
                      </a:r>
                      <a:endParaRPr lang="zh-CN" altLang="en-US" sz="2000" b="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2204103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7632" y="995701"/>
            <a:ext cx="1163798" cy="493733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杠杆</a:t>
            </a:r>
          </a:p>
        </p:txBody>
      </p:sp>
      <p:sp>
        <p:nvSpPr>
          <p:cNvPr id="23" name="矩形 22"/>
          <p:cNvSpPr/>
          <p:nvPr/>
        </p:nvSpPr>
        <p:spPr>
          <a:xfrm>
            <a:off x="1706249" y="2229345"/>
            <a:ext cx="5307293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“坚实物体”可以是直的或者弯的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形状任意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泛指有一定长度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在外力作用下不变形的物体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3900927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0188" y="1111147"/>
            <a:ext cx="1265065" cy="536694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70357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机械效率的计算</a:t>
            </a:r>
          </a:p>
        </p:txBody>
      </p:sp>
      <p:sp>
        <p:nvSpPr>
          <p:cNvPr id="11" name="矩形 10"/>
          <p:cNvSpPr/>
          <p:nvPr/>
        </p:nvSpPr>
        <p:spPr>
          <a:xfrm>
            <a:off x="904972" y="2444224"/>
            <a:ext cx="6834434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由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η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         =                    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可知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有用功不变时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额外功越小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机械效率越高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额外功一定时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有用功越大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有用功占总功的比例就越大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机械效率越高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601877" y="2303296"/>
          <a:ext cx="60399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99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2000" b="0" i="0" kern="1200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2000" b="0" i="0" kern="1200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总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527275" y="2276587"/>
          <a:ext cx="1168032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803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2000" b="0" i="0" kern="1200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2000" b="0" i="0" kern="1200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总</a:t>
                      </a:r>
                      <a:r>
                        <a:rPr lang="en-US" altLang="zh-CN" sz="2000" b="0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+</a:t>
                      </a:r>
                      <a:r>
                        <a:rPr lang="en-US" altLang="zh-CN" sz="2000" b="0" i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2000" b="0" i="0" kern="1200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额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6342470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411" y="1111147"/>
            <a:ext cx="1258619" cy="536694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621067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实验探究</a:t>
            </a:r>
            <a:r>
              <a:rPr lang="en-US" altLang="zh-CN" sz="27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测量滑轮组的机械效率</a:t>
            </a:r>
          </a:p>
        </p:txBody>
      </p:sp>
      <p:sp>
        <p:nvSpPr>
          <p:cNvPr id="11" name="矩形 10"/>
          <p:cNvSpPr/>
          <p:nvPr/>
        </p:nvSpPr>
        <p:spPr>
          <a:xfrm>
            <a:off x="857838" y="1774921"/>
            <a:ext cx="6834434" cy="232320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计算物体与斜面间的摩擦力的方法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计算有用功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000" i="1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Gh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计算总功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Fs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计算额外功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额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计算摩擦力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         .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2695388" y="3500500"/>
          <a:ext cx="60399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99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2000" b="0" i="0" kern="1200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额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s</a:t>
                      </a:r>
                      <a:endParaRPr lang="zh-CN" altLang="en-US" sz="2000" b="0" i="0" kern="1200" baseline="-250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6342470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411" y="1112514"/>
            <a:ext cx="1258619" cy="533959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621067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实验探究</a:t>
            </a:r>
            <a:r>
              <a:rPr lang="en-US" altLang="zh-CN" sz="27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测量滑轮组的机械效率</a:t>
            </a:r>
          </a:p>
        </p:txBody>
      </p:sp>
      <p:sp>
        <p:nvSpPr>
          <p:cNvPr id="11" name="矩形 10"/>
          <p:cNvSpPr/>
          <p:nvPr/>
        </p:nvSpPr>
        <p:spPr>
          <a:xfrm>
            <a:off x="1008667" y="2255688"/>
            <a:ext cx="6834434" cy="1399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斜面的机械效率不仅与斜面的倾斜程度有关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还与物体和斜面之间的摩擦力有关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斜面越粗糙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摩擦力越大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做的额外功越多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机械效率越低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6342470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2482" y="1112514"/>
            <a:ext cx="1220476" cy="533959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621067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实验探究</a:t>
            </a:r>
            <a:r>
              <a:rPr lang="en-US" altLang="zh-CN" sz="27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测量滑轮组的机械效率</a:t>
            </a:r>
          </a:p>
        </p:txBody>
      </p:sp>
      <p:sp>
        <p:nvSpPr>
          <p:cNvPr id="11" name="矩形 10"/>
          <p:cNvSpPr/>
          <p:nvPr/>
        </p:nvSpPr>
        <p:spPr>
          <a:xfrm>
            <a:off x="886117" y="1642946"/>
            <a:ext cx="7268067" cy="376256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汽车的机械效率和功率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机械效率与功率是两个完全不同的概念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这两个物理量是从不同方面反映机械性能的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它们之间没有必然的联系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功率大表示机械做功快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机械效率高表示机械对总功的利用率高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功率大的机械不一定机械效率高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内燃机车功率可以达到几千千瓦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但效率只有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30%~40%,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反之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机械效率高的机械功率不一定大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安装在儿童玩具汽车里的电动机效率可达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80%,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但功率却只有几瓦特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1677970" y="505664"/>
            <a:ext cx="6193411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第十一章 机械与功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2390033" y="1845608"/>
            <a:ext cx="4631717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300" dirty="0" smtClean="0">
                <a:solidFill>
                  <a:schemeClr val="accent1"/>
                </a:solidFill>
              </a:rPr>
              <a:t>第</a:t>
            </a:r>
            <a:r>
              <a:rPr lang="en-US" altLang="zh-CN" sz="3300" dirty="0" smtClean="0">
                <a:solidFill>
                  <a:schemeClr val="accent1"/>
                </a:solidFill>
              </a:rPr>
              <a:t>5</a:t>
            </a:r>
            <a:r>
              <a:rPr lang="zh-CN" altLang="en-US" sz="3300" dirty="0" smtClean="0">
                <a:solidFill>
                  <a:schemeClr val="accent1"/>
                </a:solidFill>
              </a:rPr>
              <a:t>节　改变世界的机械</a:t>
            </a: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0769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3919782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558" y="1121487"/>
            <a:ext cx="1216328" cy="516018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70357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简单机械的家族</a:t>
            </a:r>
          </a:p>
        </p:txBody>
      </p:sp>
      <p:sp>
        <p:nvSpPr>
          <p:cNvPr id="23" name="矩形 22"/>
          <p:cNvSpPr/>
          <p:nvPr/>
        </p:nvSpPr>
        <p:spPr>
          <a:xfrm>
            <a:off x="3493193" y="4139559"/>
            <a:ext cx="239856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古代使用的辘轳</a:t>
            </a:r>
          </a:p>
        </p:txBody>
      </p:sp>
      <p:pic>
        <p:nvPicPr>
          <p:cNvPr id="10" name="cc884.jpg" descr="id:2147516631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338498" y="1867329"/>
            <a:ext cx="2316320" cy="194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3919782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558" y="1121487"/>
            <a:ext cx="1216327" cy="516018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70357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简单机械的家族</a:t>
            </a:r>
          </a:p>
        </p:txBody>
      </p:sp>
      <p:sp>
        <p:nvSpPr>
          <p:cNvPr id="23" name="矩形 22"/>
          <p:cNvSpPr/>
          <p:nvPr/>
        </p:nvSpPr>
        <p:spPr>
          <a:xfrm>
            <a:off x="1668544" y="1767540"/>
            <a:ext cx="5118755" cy="23775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当把动力施加在轮上时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此时由于轴半径小于轮半径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根据杠杆平衡条件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又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&gt;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则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&lt;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即使用轮轴省力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但费距离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若反之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将动力施加在轴上时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又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&lt;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则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&gt;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即使用轮轴费力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但省距离</a:t>
            </a:r>
            <a:r>
              <a:rPr lang="en-US" altLang="zh-CN" sz="2000" i="1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3919782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558" y="1121487"/>
            <a:ext cx="1216327" cy="516017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70357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简单机械的家族</a:t>
            </a:r>
          </a:p>
        </p:txBody>
      </p:sp>
      <p:sp>
        <p:nvSpPr>
          <p:cNvPr id="23" name="矩形 22"/>
          <p:cNvSpPr/>
          <p:nvPr/>
        </p:nvSpPr>
        <p:spPr>
          <a:xfrm>
            <a:off x="1725105" y="3897997"/>
            <a:ext cx="5118755" cy="93820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盘山公路修的“曲曲折折”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目的是增加斜面的长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即多移动距离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达到省力的目的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0" name="cc888.jpg" descr="id:2147516652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976026" y="1804426"/>
            <a:ext cx="2350117" cy="17678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3919782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657" y="1121487"/>
            <a:ext cx="1210128" cy="516017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70357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简单机械的家族</a:t>
            </a:r>
          </a:p>
        </p:txBody>
      </p:sp>
      <p:sp>
        <p:nvSpPr>
          <p:cNvPr id="23" name="矩形 22"/>
          <p:cNvSpPr/>
          <p:nvPr/>
        </p:nvSpPr>
        <p:spPr>
          <a:xfrm>
            <a:off x="1084083" y="2182318"/>
            <a:ext cx="6513921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由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η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=           =                    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可知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有用功不变时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额外功越小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机械效率越高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额外功一定时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有用功越大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有用功占总功的比例就越大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机械效率越高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790415" y="2039345"/>
          <a:ext cx="60399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99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2000" b="0" i="0" kern="1200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2000" b="0" i="0" kern="1200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总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2810081" y="2059770"/>
          <a:ext cx="1205737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573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2000" b="0" i="0" kern="1200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2000" b="0" i="0" kern="1200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有</a:t>
                      </a:r>
                      <a:r>
                        <a:rPr lang="en-US" altLang="zh-CN" sz="2000" b="0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+</a:t>
                      </a:r>
                      <a:r>
                        <a:rPr lang="en-US" altLang="zh-CN" sz="2000" b="0" i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2000" b="0" i="0" kern="1200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Times New Roman" panose="02020603050405020304" pitchFamily="18" charset="0"/>
                        </a:rPr>
                        <a:t>额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3919782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657" y="1122802"/>
            <a:ext cx="1210128" cy="513387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70357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简单机械的家族</a:t>
            </a:r>
          </a:p>
        </p:txBody>
      </p:sp>
      <p:sp>
        <p:nvSpPr>
          <p:cNvPr id="23" name="矩形 22"/>
          <p:cNvSpPr/>
          <p:nvPr/>
        </p:nvSpPr>
        <p:spPr>
          <a:xfrm>
            <a:off x="1178351" y="2182318"/>
            <a:ext cx="6513921" cy="14015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斜面的机械效率不仅与斜面的倾斜程度有关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还与物体和斜面之间的摩擦力有关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斜面越粗糙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摩擦力越大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做的额外功越多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机械效率越低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2204103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5265" y="995701"/>
            <a:ext cx="1128531" cy="493733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杠杆</a:t>
            </a:r>
          </a:p>
        </p:txBody>
      </p:sp>
      <p:sp>
        <p:nvSpPr>
          <p:cNvPr id="23" name="矩形 22"/>
          <p:cNvSpPr/>
          <p:nvPr/>
        </p:nvSpPr>
        <p:spPr>
          <a:xfrm>
            <a:off x="1168924" y="1569468"/>
            <a:ext cx="6438508" cy="33009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动力、阻力都是杠杆受到的力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作用点都在杠杆上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且方向不一定相反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但作用效果恰好相反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力的作用线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通过力的作用点沿力的方向所引的直线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如果通过支点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那么力臂为零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力臂是支点到力的作用线的距离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不是支点到力的作用点的距离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力臂有时在杠杆上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有时不在杠杆上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3919782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993" y="981400"/>
            <a:ext cx="1173455" cy="513387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690754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改变世界的机械</a:t>
            </a:r>
          </a:p>
        </p:txBody>
      </p:sp>
      <p:sp>
        <p:nvSpPr>
          <p:cNvPr id="23" name="矩形 22"/>
          <p:cNvSpPr/>
          <p:nvPr/>
        </p:nvSpPr>
        <p:spPr>
          <a:xfrm>
            <a:off x="772997" y="1569576"/>
            <a:ext cx="7569724" cy="33009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庞然大物人造就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随着钢铁工业和机器制造业的空前发展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人类正在制造出各种各样的钢铁机械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细微之处显身手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科学研究是推动精密机械和测量仪器发展的强大动力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纳米机器人为人类传送药物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进行细胞修复等工作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力大无穷山河动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三峡截流实验中的机器巨人把滚滚长江分成两段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浩瀚苍穹任遨游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智珠在握夺天工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711968" y="2078424"/>
            <a:ext cx="2123477" cy="655252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5"/>
                </a:solidFill>
              </a:rPr>
              <a:t>谢    谢</a:t>
            </a:r>
            <a:endParaRPr lang="zh-CN" altLang="en-US" sz="5400" dirty="0">
              <a:solidFill>
                <a:schemeClr val="accent5"/>
              </a:solidFill>
            </a:endParaRPr>
          </a:p>
        </p:txBody>
      </p:sp>
      <p:pic>
        <p:nvPicPr>
          <p:cNvPr id="44" name="Picture 4" descr="cloud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05475" y="123144"/>
            <a:ext cx="3228975" cy="611433"/>
          </a:xfrm>
          <a:prstGeom prst="rect">
            <a:avLst/>
          </a:prstGeom>
        </p:spPr>
      </p:pic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4076700"/>
            <a:ext cx="9183278" cy="1066800"/>
          </a:xfrm>
          <a:prstGeom prst="rect">
            <a:avLst/>
          </a:prstGeom>
        </p:spPr>
      </p:pic>
      <p:pic>
        <p:nvPicPr>
          <p:cNvPr id="47" name="Picture 4" descr="cloud_ball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48" name="Picture 4" descr="cloud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850" y="513669"/>
            <a:ext cx="5134350" cy="972232"/>
          </a:xfrm>
          <a:prstGeom prst="rect">
            <a:avLst/>
          </a:prstGeom>
        </p:spPr>
      </p:pic>
      <p:pic>
        <p:nvPicPr>
          <p:cNvPr id="49" name="Picture 10" descr="together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54378" y="3448050"/>
            <a:ext cx="4251379" cy="1200150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76925" y="4352925"/>
            <a:ext cx="800100" cy="7905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85245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84 -0.24838 C 0.03346 -0.25232 0.02799 -0.25787 0.02213 -0.2625 C 0.01888 -0.26505 0.01549 -0.26597 0.01237 -0.26783 C 0.0112 -0.26852 0.01041 -0.27084 0.00937 -0.27153 C 0.0082 -0.27222 -0.00065 -0.27477 -0.00143 -0.275 C -0.00834 -0.27732 -0.01393 -0.28079 -0.0211 -0.28195 C -0.02539 -0.28403 -0.02956 -0.28634 -0.03386 -0.28912 C -0.03711 -0.29097 -0.03867 -0.29005 -0.04167 -0.29259 C -0.04714 -0.29746 -0.05222 -0.30232 -0.05834 -0.30486 C -0.05925 -0.30602 -0.06016 -0.30764 -0.0612 -0.30857 C -0.06224 -0.30949 -0.06328 -0.30949 -0.06419 -0.31019 C -0.07031 -0.31644 -0.07513 -0.32384 -0.0819 -0.32801 C -0.08477 -0.3331 -0.08776 -0.33843 -0.09076 -0.34375 C -0.09232 -0.34676 -0.09479 -0.34699 -0.09662 -0.34908 C -0.09948 -0.35695 -0.10456 -0.36343 -0.10834 -0.37037 C -0.11406 -0.38056 -0.11979 -0.39074 -0.125 -0.40209 C -0.13268 -0.41829 -0.13607 -0.44236 -0.13972 -0.46204 C -0.14063 -0.47315 -0.14219 -0.4831 -0.14362 -0.49375 C -0.14388 -0.51945 -0.14102 -0.57824 -0.14753 -0.61389 C -0.15026 -0.65695 -0.14948 -0.69468 -0.16029 -0.7338 C -0.16224 -0.74028 -0.1638 -0.74954 -0.16628 -0.75509 C -0.17318 -0.7713 -0.16966 -0.76088 -0.175 -0.76921 C -0.17865 -0.77431 -0.18229 -0.78241 -0.18685 -0.78496 C -0.19935 -0.79259 -0.21068 -0.79584 -0.22409 -0.79746 C -0.25052 -0.8132 -0.28073 -0.79977 -0.30847 -0.7956 C -0.32891 -0.78334 -0.34271 -0.79769 -0.35847 -0.8132 C -0.36107 -0.81574 -0.36432 -0.81644 -0.36641 -0.82037 C -0.36979 -0.82639 -0.3724 -0.82871 -0.37709 -0.83079 C -0.38099 -0.83773 -0.38568 -0.83889 -0.38985 -0.84491 C -0.39375 -0.85093 -0.39714 -0.85371 -0.40169 -0.85903 C -0.40365 -0.86158 -0.40638 -0.86065 -0.40847 -0.86273 C -0.41472 -0.86875 -0.41745 -0.87199 -0.42422 -0.875 C -0.4293 -0.88102 -0.43594 -0.88287 -0.44193 -0.88565 C -0.45143 -0.89699 -0.48125 -0.89236 -0.48503 -0.89259 C -0.49518 -0.89884 -0.48386 -0.89259 -0.50951 -0.89259 C -0.55573 -0.89259 -0.60182 -0.89375 -0.64792 -0.89445 C -0.65742 -0.90023 -0.66589 -0.91088 -0.67539 -0.91736 C -0.67852 -0.91968 -0.68073 -0.92431 -0.68412 -0.92431 " pathEditMode="relative" rAng="0" ptsTypes="fffffffffffffffffffffffffffffffffffffA">
                                      <p:cBhvr>
                                        <p:cTn id="2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" y="-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2204103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5265" y="1003182"/>
            <a:ext cx="1128531" cy="478771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杠杆</a:t>
            </a:r>
          </a:p>
        </p:txBody>
      </p:sp>
      <p:sp>
        <p:nvSpPr>
          <p:cNvPr id="23" name="矩形 22"/>
          <p:cNvSpPr/>
          <p:nvPr/>
        </p:nvSpPr>
        <p:spPr>
          <a:xfrm>
            <a:off x="1913642" y="3803620"/>
            <a:ext cx="5024486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活塞式抽水机的手柄部分为杠杆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并非直的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0" name="cc734.jpg" descr="id:2147514080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702648" y="1789111"/>
            <a:ext cx="3028847" cy="1906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7662" y="1100644"/>
            <a:ext cx="1219460" cy="519996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4045529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370357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杠杆的平衡条件</a:t>
            </a:r>
          </a:p>
        </p:txBody>
      </p:sp>
      <p:sp>
        <p:nvSpPr>
          <p:cNvPr id="14" name="矩形 13"/>
          <p:cNvSpPr/>
          <p:nvPr/>
        </p:nvSpPr>
        <p:spPr>
          <a:xfrm>
            <a:off x="1322517" y="2180129"/>
            <a:ext cx="6369756" cy="1399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调节杠杆平衡时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若杠杆左偏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将两个平衡螺母都向右调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若杠杆右偏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将两个平衡螺母都向左调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即为“左偏右调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右偏左调”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3" y="0"/>
            <a:ext cx="3872646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9805" y="1115228"/>
            <a:ext cx="1245834" cy="528535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70357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杠杆的平衡条件</a:t>
            </a:r>
          </a:p>
        </p:txBody>
      </p:sp>
      <p:sp>
        <p:nvSpPr>
          <p:cNvPr id="23" name="矩形 22"/>
          <p:cNvSpPr/>
          <p:nvPr/>
        </p:nvSpPr>
        <p:spPr>
          <a:xfrm>
            <a:off x="1159495" y="1759622"/>
            <a:ext cx="6429083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图中杠杆在非水平位置平衡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此时杠杆仍是平衡状态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但力臂不能直接读出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因此本实验要求杠杆在水平位置平衡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0" name="CC736.EPS" descr="id:2147514131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333527" y="2923867"/>
            <a:ext cx="2026990" cy="1893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3" y="0"/>
            <a:ext cx="3872646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9806" y="888985"/>
            <a:ext cx="1245831" cy="528535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70357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杠杆的平衡条件</a:t>
            </a:r>
          </a:p>
        </p:txBody>
      </p:sp>
      <p:sp>
        <p:nvSpPr>
          <p:cNvPr id="23" name="矩形 22"/>
          <p:cNvSpPr/>
          <p:nvPr/>
        </p:nvSpPr>
        <p:spPr>
          <a:xfrm>
            <a:off x="1150068" y="1580512"/>
            <a:ext cx="6429083" cy="4765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本实验中为何一定要调节杠杆在水平位置平衡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11" name="矩形 10"/>
          <p:cNvSpPr/>
          <p:nvPr/>
        </p:nvSpPr>
        <p:spPr>
          <a:xfrm>
            <a:off x="1123359" y="2392789"/>
            <a:ext cx="6429083" cy="18615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点拨：杠杆倾斜静止时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也是处于平衡状态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但是当杠杆处于水平平衡时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一是让杠杆的重心刚好在支点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可以消除杠杆自重对实验的影响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二是能在杠杆上直接读出力臂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方便测量力臂的大小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6C4A"/>
      </a:accent1>
      <a:accent2>
        <a:srgbClr val="5FCACB"/>
      </a:accent2>
      <a:accent3>
        <a:srgbClr val="A0BF0D"/>
      </a:accent3>
      <a:accent4>
        <a:srgbClr val="FDB900"/>
      </a:accent4>
      <a:accent5>
        <a:srgbClr val="319095"/>
      </a:accent5>
      <a:accent6>
        <a:srgbClr val="F5841C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3134</TotalTime>
  <Words>2472</Words>
  <Application>Microsoft Office PowerPoint</Application>
  <PresentationFormat>全屏显示(16:9)</PresentationFormat>
  <Paragraphs>184</Paragraphs>
  <Slides>51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</vt:vector>
  </TitlesOfParts>
  <Manager>唐华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教学设计</dc:subject>
  <dc:creator>th8154</dc:creator>
  <cp:lastModifiedBy>admin</cp:lastModifiedBy>
  <cp:revision>538</cp:revision>
  <dcterms:created xsi:type="dcterms:W3CDTF">2015-03-10T09:38:31Z</dcterms:created>
  <dcterms:modified xsi:type="dcterms:W3CDTF">2019-12-11T07:33:24Z</dcterms:modified>
</cp:coreProperties>
</file>