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tiff" ContentType="image/tif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sldIdLst>
    <p:sldId id="256" r:id="rId2"/>
    <p:sldId id="291" r:id="rId3"/>
    <p:sldId id="284" r:id="rId4"/>
    <p:sldId id="290" r:id="rId5"/>
    <p:sldId id="287" r:id="rId6"/>
    <p:sldId id="293" r:id="rId7"/>
    <p:sldId id="288" r:id="rId8"/>
    <p:sldId id="292" r:id="rId9"/>
    <p:sldId id="289" r:id="rId10"/>
    <p:sldId id="271" r:id="rId11"/>
  </p:sldIdLst>
  <p:sldSz cx="9144000" cy="5143500" type="screen16x9"/>
  <p:notesSz cx="6858000" cy="9144000"/>
  <p:custDataLst>
    <p:tags r:id="rId1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EFBD"/>
    <a:srgbClr val="FFBD8B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987" autoAdjust="0"/>
    <p:restoredTop sz="94660"/>
  </p:normalViewPr>
  <p:slideViewPr>
    <p:cSldViewPr snapToGrid="0">
      <p:cViewPr varScale="1">
        <p:scale>
          <a:sx n="137" d="100"/>
          <a:sy n="137" d="100"/>
        </p:scale>
        <p:origin x="-126" y="-84"/>
      </p:cViewPr>
      <p:guideLst>
        <p:guide orient="horz" pos="1680"/>
        <p:guide pos="288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7438CC5-556B-42F7-BDC4-313A344A94FB}" type="datetimeFigureOut">
              <a:rPr lang="zh-CN" altLang="en-US" smtClean="0"/>
              <a:pPr/>
              <a:t>2020/5/6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533" y="685800"/>
            <a:ext cx="6094934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C5234B3-D34E-4EAE-869C-23D992BBCB1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920"/>
            <a:ext cx="6858000" cy="1791013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2001"/>
            <a:ext cx="6858000" cy="1242039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8035" indent="0" algn="ctr">
              <a:buNone/>
              <a:defRPr sz="1200"/>
            </a:lvl7pPr>
            <a:lvl8pPr marL="2400935" indent="0" algn="ctr">
              <a:buNone/>
              <a:defRPr sz="1200"/>
            </a:lvl8pPr>
            <a:lvl9pPr marL="2743835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2020/5/6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2020/5/6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3892"/>
            <a:ext cx="1971675" cy="4359641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3892"/>
            <a:ext cx="5800725" cy="4359641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2020/5/6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梓耕教育LOGO改 (1).TIF"/>
          <p:cNvPicPr>
            <a:picLocks noChangeAspect="1"/>
          </p:cNvPicPr>
          <p:nvPr userDrawn="1"/>
        </p:nvPicPr>
        <p:blipFill>
          <a:blip r:embed="rId2" cstate="print"/>
          <a:srcRect l="1920" t="-1276"/>
          <a:stretch>
            <a:fillRect/>
          </a:stretch>
        </p:blipFill>
        <p:spPr>
          <a:xfrm>
            <a:off x="7711440" y="260077"/>
            <a:ext cx="1058704" cy="658293"/>
          </a:xfrm>
          <a:prstGeom prst="roundRect">
            <a:avLst/>
          </a:prstGeom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2020/5/6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528"/>
            <a:ext cx="7886700" cy="213992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699"/>
            <a:ext cx="7886700" cy="11253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80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9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8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2020/5/6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458"/>
            <a:ext cx="3886200" cy="326407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458"/>
            <a:ext cx="3886200" cy="326407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2020/5/6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92"/>
            <a:ext cx="7886700" cy="994346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1" y="1261093"/>
            <a:ext cx="3868340" cy="61804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8035" indent="0">
              <a:buNone/>
              <a:defRPr sz="1200" b="1"/>
            </a:lvl7pPr>
            <a:lvl8pPr marL="2400935" indent="0">
              <a:buNone/>
              <a:defRPr sz="1200" b="1"/>
            </a:lvl8pPr>
            <a:lvl9pPr marL="2743835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1" y="1879135"/>
            <a:ext cx="3868340" cy="276392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261093"/>
            <a:ext cx="3887391" cy="61804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8035" indent="0">
              <a:buNone/>
              <a:defRPr sz="1200" b="1"/>
            </a:lvl7pPr>
            <a:lvl8pPr marL="2400935" indent="0">
              <a:buNone/>
              <a:defRPr sz="1200" b="1"/>
            </a:lvl8pPr>
            <a:lvl9pPr marL="2743835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1879135"/>
            <a:ext cx="3887391" cy="276392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2020/5/6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2020/5/6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2020/5/6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60"/>
            <a:ext cx="2949178" cy="120036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698"/>
            <a:ext cx="4629150" cy="3655858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320"/>
            <a:ext cx="2949178" cy="28591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8035" indent="0">
              <a:buNone/>
              <a:defRPr sz="750"/>
            </a:lvl7pPr>
            <a:lvl8pPr marL="2400935" indent="0">
              <a:buNone/>
              <a:defRPr sz="750"/>
            </a:lvl8pPr>
            <a:lvl9pPr marL="2743835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2020/5/6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60"/>
            <a:ext cx="2949178" cy="120036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698"/>
            <a:ext cx="4629150" cy="3655858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8035" indent="0">
              <a:buNone/>
              <a:defRPr sz="1500"/>
            </a:lvl7pPr>
            <a:lvl8pPr marL="2400935" indent="0">
              <a:buNone/>
              <a:defRPr sz="1500"/>
            </a:lvl8pPr>
            <a:lvl9pPr marL="2743835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320"/>
            <a:ext cx="2949178" cy="28591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8035" indent="0">
              <a:buNone/>
              <a:defRPr sz="750"/>
            </a:lvl7pPr>
            <a:lvl8pPr marL="2400935" indent="0">
              <a:buNone/>
              <a:defRPr sz="750"/>
            </a:lvl8pPr>
            <a:lvl9pPr marL="2743835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2020/5/6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92"/>
            <a:ext cx="7886700" cy="99434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458"/>
            <a:ext cx="7886700" cy="326407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8096"/>
            <a:ext cx="20574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pPr/>
              <a:t>2020/5/6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8096"/>
            <a:ext cx="30861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8096"/>
            <a:ext cx="20574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med">
    <p:push dir="u"/>
  </p:transition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65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0422" y="2933674"/>
            <a:ext cx="1934051" cy="2305050"/>
          </a:xfrm>
          <a:prstGeom prst="rect">
            <a:avLst/>
          </a:prstGeom>
          <a:noFill/>
        </p:spPr>
      </p:pic>
      <p:sp>
        <p:nvSpPr>
          <p:cNvPr id="17" name="矩形 16"/>
          <p:cNvSpPr/>
          <p:nvPr/>
        </p:nvSpPr>
        <p:spPr>
          <a:xfrm>
            <a:off x="2377174" y="2364843"/>
            <a:ext cx="4642040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32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Unit 1</a:t>
            </a:r>
            <a:r>
              <a:rPr lang="zh-CN" altLang="en-US" sz="32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 </a:t>
            </a:r>
            <a:r>
              <a:rPr lang="en-US" altLang="zh-CN" sz="32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What's he like?</a:t>
            </a:r>
          </a:p>
        </p:txBody>
      </p:sp>
      <p:pic>
        <p:nvPicPr>
          <p:cNvPr id="12" name="图片 11" descr="图片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737140" cy="677417"/>
          </a:xfrm>
          <a:prstGeom prst="rect">
            <a:avLst/>
          </a:prstGeom>
        </p:spPr>
      </p:pic>
      <p:pic>
        <p:nvPicPr>
          <p:cNvPr id="14" name="图片 13" descr="图片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68130" y="1168825"/>
            <a:ext cx="7034203" cy="1097189"/>
          </a:xfrm>
          <a:prstGeom prst="rect">
            <a:avLst/>
          </a:prstGeom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8"/>
          <p:cNvSpPr txBox="1"/>
          <p:nvPr/>
        </p:nvSpPr>
        <p:spPr>
          <a:xfrm>
            <a:off x="2299811" y="1308735"/>
            <a:ext cx="4549140" cy="7001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4100" dirty="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下一节</a:t>
            </a:r>
            <a:r>
              <a:rPr lang="zh-CN" altLang="en-US" sz="410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梓</a:t>
            </a:r>
            <a:r>
              <a:rPr lang="zh-CN" altLang="en-US" sz="4100" smtClean="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耕课堂</a:t>
            </a:r>
            <a:endParaRPr lang="zh-CN" altLang="en-US" sz="4100" dirty="0">
              <a:solidFill>
                <a:srgbClr val="FF0000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pic>
        <p:nvPicPr>
          <p:cNvPr id="2050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670" y="2969318"/>
            <a:ext cx="1934052" cy="2305050"/>
          </a:xfrm>
          <a:prstGeom prst="rect">
            <a:avLst/>
          </a:prstGeom>
          <a:noFill/>
        </p:spPr>
      </p:pic>
      <p:sp>
        <p:nvSpPr>
          <p:cNvPr id="3" name="文本框 2"/>
          <p:cNvSpPr txBox="1"/>
          <p:nvPr/>
        </p:nvSpPr>
        <p:spPr>
          <a:xfrm>
            <a:off x="3216593" y="2623661"/>
            <a:ext cx="1007745" cy="90024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再</a:t>
            </a:r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12700" dist="38100" dir="2700000" algn="tl" rotWithShape="0">
                    <a:srgbClr val="4BACC6">
                      <a:lumMod val="60000"/>
                      <a:lumOff val="40000"/>
                    </a:srgbClr>
                  </a:outerShdw>
                </a:effectLst>
              </a:rPr>
              <a:t>   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4527709" y="2620328"/>
            <a:ext cx="1007745" cy="90024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12700" dist="38100" dir="2700000" algn="tl" rotWithShape="0">
                    <a:srgbClr val="4BACC6">
                      <a:lumMod val="60000"/>
                      <a:lumOff val="40000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见</a:t>
            </a:r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12700" dist="38100" dir="2700000" algn="tl" rotWithShape="0">
                    <a:srgbClr val="4BACC6">
                      <a:lumMod val="60000"/>
                      <a:lumOff val="40000"/>
                    </a:srgbClr>
                  </a:outerShdw>
                </a:effectLst>
              </a:rPr>
              <a:t>   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49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3" grpId="2"/>
      <p:bldP spid="3" grpId="3"/>
      <p:bldP spid="3" grpId="4"/>
      <p:bldP spid="3" grpId="5"/>
      <p:bldP spid="3" grpId="6"/>
      <p:bldP spid="3" grpId="7"/>
      <p:bldP spid="3" grpId="8"/>
      <p:bldP spid="3" grpId="9"/>
      <p:bldP spid="3" grpId="10"/>
      <p:bldP spid="3" grpId="11"/>
      <p:bldP spid="3" grpId="12"/>
      <p:bldP spid="3" grpId="13"/>
      <p:bldP spid="3" grpId="14"/>
      <p:bldP spid="3" grpId="15"/>
      <p:bldP spid="3" grpId="16"/>
      <p:bldP spid="3" grpId="17"/>
      <p:bldP spid="3" grpId="18"/>
      <p:bldP spid="3" grpId="19"/>
      <p:bldP spid="3" grpId="20"/>
      <p:bldP spid="3" grpId="21"/>
      <p:bldP spid="3" grpId="22"/>
      <p:bldP spid="3" grpId="23"/>
      <p:bldP spid="3" grpId="24"/>
      <p:bldP spid="3" grpId="25"/>
      <p:bldP spid="3" grpId="26"/>
      <p:bldP spid="3" grpId="27"/>
      <p:bldP spid="3" grpId="28"/>
      <p:bldP spid="3" grpId="29"/>
      <p:bldP spid="3" grpId="30"/>
      <p:bldP spid="3" grpId="31"/>
      <p:bldP spid="3" grpId="32"/>
      <p:bldP spid="3" grpId="33"/>
      <p:bldP spid="3" grpId="34"/>
      <p:bldP spid="3" grpId="35"/>
      <p:bldP spid="3" grpId="36"/>
      <p:bldP spid="3" grpId="37"/>
      <p:bldP spid="3" grpId="38"/>
      <p:bldP spid="3" grpId="39"/>
      <p:bldP spid="3" grpId="40"/>
      <p:bldP spid="3" grpId="41"/>
      <p:bldP spid="3" grpId="42"/>
      <p:bldP spid="3" grpId="43"/>
      <p:bldP spid="3" grpId="44"/>
      <p:bldP spid="3" grpId="45"/>
      <p:bldP spid="3" grpId="46"/>
      <p:bldP spid="3" grpId="47"/>
      <p:bldP spid="3" grpId="48"/>
      <p:bldP spid="3" grpId="49"/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49640" y="1842149"/>
            <a:ext cx="3671198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0" dirty="0" smtClean="0">
                <a:solidFill>
                  <a:srgbClr val="FF0000"/>
                </a:solidFill>
                <a:latin typeface="方正粗黑宋简体" pitchFamily="2" charset="-122"/>
                <a:ea typeface="方正粗黑宋简体" pitchFamily="2" charset="-122"/>
              </a:rPr>
              <a:t>Part  A</a:t>
            </a:r>
            <a:endParaRPr lang="zh-CN" altLang="en-US" sz="8000" dirty="0">
              <a:solidFill>
                <a:srgbClr val="FF0000"/>
              </a:solidFill>
              <a:latin typeface="方正粗黑宋简体" pitchFamily="2" charset="-122"/>
              <a:ea typeface="方正粗黑宋简体" pitchFamily="2" charset="-122"/>
            </a:endParaRPr>
          </a:p>
        </p:txBody>
      </p:sp>
      <p:pic>
        <p:nvPicPr>
          <p:cNvPr id="3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0422" y="3330552"/>
            <a:ext cx="1601051" cy="1908172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3999631"/>
            <a:ext cx="1039660" cy="123909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707922" y="1246211"/>
            <a:ext cx="8937523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1.no(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同音词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</a:t>
            </a:r>
            <a:r>
              <a:rPr lang="en-US" altLang="zh-CN" sz="2400" u="sng" dirty="0" smtClean="0">
                <a:latin typeface="微软雅黑" pitchFamily="34" charset="-122"/>
                <a:ea typeface="微软雅黑" pitchFamily="34" charset="-122"/>
              </a:rPr>
              <a:t>			</a:t>
            </a:r>
            <a:r>
              <a:rPr lang="zh-CN" altLang="en-US" sz="2400" u="sng" dirty="0" smtClean="0">
                <a:latin typeface="微软雅黑" pitchFamily="34" charset="-122"/>
                <a:ea typeface="微软雅黑" pitchFamily="34" charset="-122"/>
              </a:rPr>
              <a:t>　　        </a:t>
            </a:r>
            <a:endParaRPr lang="en-US" altLang="zh-CN" sz="2400" u="sng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2.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we(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形容词性物主代词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</a:t>
            </a:r>
            <a:r>
              <a:rPr lang="zh-CN" altLang="en-US" sz="2400" u="sng" dirty="0" smtClean="0">
                <a:latin typeface="微软雅黑" pitchFamily="34" charset="-122"/>
                <a:ea typeface="微软雅黑" pitchFamily="34" charset="-122"/>
              </a:rPr>
              <a:t>　　　　　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　　 </a:t>
            </a: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3.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old(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反义词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</a:t>
            </a:r>
            <a:r>
              <a:rPr lang="en-US" altLang="zh-CN" sz="2400" u="sng" dirty="0" smtClean="0">
                <a:latin typeface="微软雅黑" pitchFamily="34" charset="-122"/>
                <a:ea typeface="微软雅黑" pitchFamily="34" charset="-122"/>
              </a:rPr>
              <a:t>			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　　　　         </a:t>
            </a:r>
            <a:endParaRPr lang="en-US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4.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fun(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形容词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</a:t>
            </a:r>
            <a:r>
              <a:rPr lang="zh-CN" altLang="en-US" sz="2400" u="sng" dirty="0" smtClean="0">
                <a:latin typeface="微软雅黑" pitchFamily="34" charset="-122"/>
                <a:ea typeface="微软雅黑" pitchFamily="34" charset="-122"/>
              </a:rPr>
              <a:t>　　　　　　　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 </a:t>
            </a: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5.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who is(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缩写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</a:t>
            </a:r>
            <a:r>
              <a:rPr lang="zh-CN" altLang="en-US" sz="2400" u="sng" dirty="0" smtClean="0">
                <a:latin typeface="微软雅黑" pitchFamily="34" charset="-122"/>
                <a:ea typeface="微软雅黑" pitchFamily="34" charset="-122"/>
              </a:rPr>
              <a:t>　　　　　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　　 </a:t>
            </a:r>
          </a:p>
        </p:txBody>
      </p:sp>
      <p:sp>
        <p:nvSpPr>
          <p:cNvPr id="6" name="矩形 5"/>
          <p:cNvSpPr/>
          <p:nvPr/>
        </p:nvSpPr>
        <p:spPr>
          <a:xfrm>
            <a:off x="662521" y="532876"/>
            <a:ext cx="2412840" cy="5810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Ⅰ.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按要求写单词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856735" y="1332607"/>
            <a:ext cx="133882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know</a:t>
            </a:r>
            <a:r>
              <a:rPr lang="zh-CN" altLang="en-US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　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499941" y="1877354"/>
            <a:ext cx="7152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our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829195" y="2377860"/>
            <a:ext cx="194944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young/new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160195" y="2937353"/>
            <a:ext cx="108234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funny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046517" y="3503111"/>
            <a:ext cx="105291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who's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2" name="xyzy.jpg" descr="id:2147504642;FounderCES"/>
          <p:cNvPicPr/>
          <p:nvPr/>
        </p:nvPicPr>
        <p:blipFill>
          <a:blip r:embed="rId3">
            <a:clrChange>
              <a:clrFrom>
                <a:srgbClr val="FFF8FF"/>
              </a:clrFrom>
              <a:clrTo>
                <a:srgbClr val="FFF8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1179" y="116665"/>
            <a:ext cx="963637" cy="409427"/>
          </a:xfrm>
          <a:prstGeom prst="rect">
            <a:avLst/>
          </a:prstGeom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3999631"/>
            <a:ext cx="1039660" cy="123909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863873" y="1142974"/>
            <a:ext cx="8113442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(　　)1.—Is your teacher </a:t>
            </a:r>
            <a:r>
              <a:rPr lang="en-US" sz="24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? </a:t>
            </a:r>
          </a:p>
          <a:p>
            <a:pPr>
              <a:lnSpc>
                <a:spcPct val="150000"/>
              </a:lnSpc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—No, she</a:t>
            </a:r>
            <a:r>
              <a:rPr lang="en-US" sz="24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'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s kind.</a:t>
            </a:r>
          </a:p>
          <a:p>
            <a:pPr>
              <a:lnSpc>
                <a:spcPct val="150000"/>
              </a:lnSpc>
            </a:pP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A.short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B.strict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C.young</a:t>
            </a:r>
            <a:endParaRPr lang="en-US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(　　)2.</a:t>
            </a:r>
            <a:r>
              <a:rPr lang="en-US" sz="2400" u="sng" dirty="0" smtClean="0">
                <a:latin typeface="微软雅黑" pitchFamily="34" charset="-122"/>
                <a:ea typeface="微软雅黑" pitchFamily="34" charset="-122"/>
              </a:rPr>
              <a:t>　　　　 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White is my English teacher. She often wears a black dress. </a:t>
            </a:r>
          </a:p>
          <a:p>
            <a:pPr>
              <a:lnSpc>
                <a:spcPct val="150000"/>
              </a:lnSpc>
            </a:pP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A.Miss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B.miss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	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C.Mr</a:t>
            </a:r>
            <a:endParaRPr lang="en-US" sz="240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27992" y="518128"/>
            <a:ext cx="1797287" cy="5810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Ⅱ.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单项填空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190167" y="1273614"/>
            <a:ext cx="3946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B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183904" y="2952101"/>
            <a:ext cx="4154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A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2" name="xyzy.jpg" descr="id:2147504642;FounderCES"/>
          <p:cNvPicPr/>
          <p:nvPr/>
        </p:nvPicPr>
        <p:blipFill>
          <a:blip r:embed="rId3">
            <a:clrChange>
              <a:clrFrom>
                <a:srgbClr val="FFF8FF"/>
              </a:clrFrom>
              <a:clrTo>
                <a:srgbClr val="FFF8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1179" y="116665"/>
            <a:ext cx="963637" cy="409427"/>
          </a:xfrm>
          <a:prstGeom prst="rect">
            <a:avLst/>
          </a:prstGeom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6" grpId="0"/>
      <p:bldP spid="7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3999631"/>
            <a:ext cx="1039660" cy="123909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672149" y="1083982"/>
            <a:ext cx="8113442" cy="31947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(　　)3.The young man is so</a:t>
            </a:r>
            <a:r>
              <a:rPr lang="en-US" altLang="en-US" sz="2400" u="sng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. He is about two </a:t>
            </a:r>
            <a:r>
              <a:rPr lang="en-US" altLang="en-US" sz="2400" dirty="0" err="1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metres</a:t>
            </a:r>
            <a:r>
              <a:rPr lang="en-US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. </a:t>
            </a:r>
          </a:p>
          <a:p>
            <a:pPr>
              <a:lnSpc>
                <a:spcPct val="120000"/>
              </a:lnSpc>
            </a:pPr>
            <a:r>
              <a:rPr lang="en-US" altLang="en-US" sz="2400" dirty="0" err="1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A.high</a:t>
            </a:r>
            <a:r>
              <a:rPr lang="en-US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altLang="en-US" sz="2400" dirty="0" err="1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B.short</a:t>
            </a:r>
            <a:r>
              <a:rPr lang="en-US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altLang="en-US" sz="2400" dirty="0" err="1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C.tall</a:t>
            </a:r>
            <a:endParaRPr lang="en-US" altLang="en-US" sz="2400" dirty="0" smtClean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20000"/>
              </a:lnSpc>
            </a:pPr>
            <a:r>
              <a:rPr lang="en-US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(　　)4.He is very clever. He can answer many difficult questions. He speaks English in his class. He is my </a:t>
            </a:r>
            <a:r>
              <a:rPr lang="en-US" altLang="en-US" sz="2400" u="sng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	　　</a:t>
            </a:r>
            <a:r>
              <a:rPr lang="en-US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teacher. </a:t>
            </a:r>
          </a:p>
          <a:p>
            <a:pPr>
              <a:lnSpc>
                <a:spcPct val="120000"/>
              </a:lnSpc>
            </a:pPr>
            <a:r>
              <a:rPr lang="en-US" altLang="en-US" sz="2400" dirty="0" err="1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A.maths</a:t>
            </a:r>
            <a:r>
              <a:rPr lang="en-US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altLang="en-US" sz="2400" dirty="0" err="1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B.Chinese</a:t>
            </a:r>
            <a:r>
              <a:rPr lang="en-US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altLang="en-US" sz="2400" dirty="0" err="1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C.English</a:t>
            </a:r>
            <a:endParaRPr lang="en-US" altLang="en-US" sz="2400" dirty="0" smtClean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62521" y="532876"/>
            <a:ext cx="1797287" cy="5810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Ⅱ.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单项填空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986495" y="1153156"/>
            <a:ext cx="3946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C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000698" y="2467401"/>
            <a:ext cx="3914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C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2" name="xyzy.jpg" descr="id:2147504642;FounderCES"/>
          <p:cNvPicPr/>
          <p:nvPr/>
        </p:nvPicPr>
        <p:blipFill>
          <a:blip r:embed="rId3">
            <a:clrChange>
              <a:clrFrom>
                <a:srgbClr val="FFF8FF"/>
              </a:clrFrom>
              <a:clrTo>
                <a:srgbClr val="FFF8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1179" y="116665"/>
            <a:ext cx="963637" cy="409427"/>
          </a:xfrm>
          <a:prstGeom prst="rect">
            <a:avLst/>
          </a:prstGeom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6" grpId="0"/>
      <p:bldP spid="7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3999631"/>
            <a:ext cx="1039660" cy="123909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598409" y="1142974"/>
            <a:ext cx="8113442" cy="9411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(　　)5.My grandfather is </a:t>
            </a:r>
            <a:r>
              <a:rPr lang="en-US" altLang="en-US" sz="2400" u="sng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　　　</a:t>
            </a:r>
            <a:r>
              <a:rPr lang="en-US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old man. </a:t>
            </a:r>
          </a:p>
          <a:p>
            <a:pPr>
              <a:lnSpc>
                <a:spcPct val="120000"/>
              </a:lnSpc>
            </a:pPr>
            <a:r>
              <a:rPr lang="en-US" altLang="en-US" sz="2400" dirty="0" err="1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A.an</a:t>
            </a:r>
            <a:r>
              <a:rPr lang="en-US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	      </a:t>
            </a:r>
            <a:r>
              <a:rPr lang="en-US" altLang="en-US" sz="2400" dirty="0" err="1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B.a</a:t>
            </a:r>
            <a:r>
              <a:rPr lang="en-US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altLang="en-US" sz="2400" dirty="0" err="1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C.one</a:t>
            </a:r>
            <a:endParaRPr lang="en-US" altLang="en-US" sz="2400" dirty="0" smtClean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62521" y="532876"/>
            <a:ext cx="1797287" cy="5810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Ⅱ.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单项填空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908031" y="1178717"/>
            <a:ext cx="4154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A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2" name="xyzy.jpg" descr="id:2147504642;FounderCES"/>
          <p:cNvPicPr/>
          <p:nvPr/>
        </p:nvPicPr>
        <p:blipFill>
          <a:blip r:embed="rId3">
            <a:clrChange>
              <a:clrFrom>
                <a:srgbClr val="FFF8FF"/>
              </a:clrFrom>
              <a:clrTo>
                <a:srgbClr val="FFF8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1179" y="116665"/>
            <a:ext cx="963637" cy="409427"/>
          </a:xfrm>
          <a:prstGeom prst="rect">
            <a:avLst/>
          </a:prstGeom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6" grpId="0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3999631"/>
            <a:ext cx="1039660" cy="123909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545690" y="1470022"/>
            <a:ext cx="831809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1.</a:t>
            </a:r>
            <a:r>
              <a:rPr lang="zh-CN" altLang="en-US" sz="2400" u="sng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　　　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(We/Our)teacher is Miss Huang. </a:t>
            </a: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2.Yao Ming is a famous basketball </a:t>
            </a:r>
            <a:r>
              <a:rPr lang="zh-CN" altLang="en-US" sz="2400" u="sng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　　     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(play/player). </a:t>
            </a: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3.My new teachers </a:t>
            </a:r>
            <a:r>
              <a:rPr lang="zh-CN" altLang="en-US" sz="2400" u="sng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(is/are)all kind. </a:t>
            </a:r>
          </a:p>
        </p:txBody>
      </p:sp>
      <p:sp>
        <p:nvSpPr>
          <p:cNvPr id="6" name="矩形 5"/>
          <p:cNvSpPr/>
          <p:nvPr/>
        </p:nvSpPr>
        <p:spPr>
          <a:xfrm>
            <a:off x="512993" y="774233"/>
            <a:ext cx="1800493" cy="5831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Ⅲ.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选词填空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968307" y="1592593"/>
            <a:ext cx="76495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Our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637727" y="2062409"/>
            <a:ext cx="114153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player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2" name="xyzy.jpg" descr="id:2147504642;FounderCES"/>
          <p:cNvPicPr/>
          <p:nvPr/>
        </p:nvPicPr>
        <p:blipFill>
          <a:blip r:embed="rId3">
            <a:clrChange>
              <a:clrFrom>
                <a:srgbClr val="FFF8FF"/>
              </a:clrFrom>
              <a:clrTo>
                <a:srgbClr val="FFF8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1179" y="116665"/>
            <a:ext cx="963637" cy="409427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3710610" y="2672008"/>
            <a:ext cx="6705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are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6" grpId="0"/>
      <p:bldP spid="7" grpId="0"/>
      <p:bldP spid="8" grpId="0"/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3999631"/>
            <a:ext cx="1039660" cy="123909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785292" y="1470022"/>
            <a:ext cx="660332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4.It's</a:t>
            </a:r>
            <a:r>
              <a:rPr lang="en-US" altLang="zh-CN" sz="2400" u="sng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2400" u="sng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(sun/sunny)today. </a:t>
            </a: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5.—</a:t>
            </a:r>
            <a:r>
              <a:rPr lang="zh-CN" altLang="en-US" sz="2400" u="sng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(Who's/ Whose)your friend? </a:t>
            </a: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—Tom is my friend.</a:t>
            </a:r>
          </a:p>
        </p:txBody>
      </p:sp>
      <p:sp>
        <p:nvSpPr>
          <p:cNvPr id="6" name="矩形 5"/>
          <p:cNvSpPr/>
          <p:nvPr/>
        </p:nvSpPr>
        <p:spPr>
          <a:xfrm>
            <a:off x="778464" y="833226"/>
            <a:ext cx="1800493" cy="5831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Ⅲ.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选词填空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602489" y="1533601"/>
            <a:ext cx="110959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sunny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63928" y="2106656"/>
            <a:ext cx="112184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Who's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2" name="xyzy.jpg" descr="id:2147504642;FounderCES"/>
          <p:cNvPicPr/>
          <p:nvPr/>
        </p:nvPicPr>
        <p:blipFill>
          <a:blip r:embed="rId3">
            <a:clrChange>
              <a:clrFrom>
                <a:srgbClr val="FFF8FF"/>
              </a:clrFrom>
              <a:clrTo>
                <a:srgbClr val="FFF8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1179" y="116665"/>
            <a:ext cx="963637" cy="409427"/>
          </a:xfrm>
          <a:prstGeom prst="rect">
            <a:avLst/>
          </a:prstGeom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6" grpId="0"/>
      <p:bldP spid="7" grpId="0"/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3999631"/>
            <a:ext cx="1039660" cy="123909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288692" y="1142973"/>
            <a:ext cx="5492676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(　　)1.Who's your English teacher?</a:t>
            </a:r>
          </a:p>
          <a:p>
            <a:pPr>
              <a:lnSpc>
                <a:spcPct val="150000"/>
              </a:lnSpc>
            </a:pPr>
            <a:r>
              <a:rPr lang="en-US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(　　)2.Where is </a:t>
            </a:r>
            <a:r>
              <a:rPr lang="en-US" altLang="en-US" sz="2400" dirty="0" err="1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Mr</a:t>
            </a:r>
            <a:r>
              <a:rPr lang="en-US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 Zhang?</a:t>
            </a:r>
          </a:p>
          <a:p>
            <a:pPr>
              <a:lnSpc>
                <a:spcPct val="150000"/>
              </a:lnSpc>
            </a:pPr>
            <a:r>
              <a:rPr lang="en-US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(　　)3.Do you know Miss Li?</a:t>
            </a:r>
          </a:p>
          <a:p>
            <a:pPr>
              <a:lnSpc>
                <a:spcPct val="150000"/>
              </a:lnSpc>
            </a:pPr>
            <a:r>
              <a:rPr lang="en-US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(　　)4.Whose book is that?</a:t>
            </a:r>
          </a:p>
          <a:p>
            <a:pPr>
              <a:lnSpc>
                <a:spcPct val="150000"/>
              </a:lnSpc>
            </a:pPr>
            <a:r>
              <a:rPr lang="en-US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(　　)5.Is she strict?</a:t>
            </a:r>
          </a:p>
        </p:txBody>
      </p:sp>
      <p:sp>
        <p:nvSpPr>
          <p:cNvPr id="6" name="矩形 5"/>
          <p:cNvSpPr/>
          <p:nvPr/>
        </p:nvSpPr>
        <p:spPr>
          <a:xfrm>
            <a:off x="352805" y="562373"/>
            <a:ext cx="4259499" cy="5810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Ⅳ.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给下列句子选择合适的答语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32318" y="1267479"/>
            <a:ext cx="3914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C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34355" y="1834186"/>
            <a:ext cx="42832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D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49773" y="2371398"/>
            <a:ext cx="3609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E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94729" y="2952101"/>
            <a:ext cx="4154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A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2" name="xyzy.jpg" descr="id:2147504642;FounderCES"/>
          <p:cNvPicPr/>
          <p:nvPr/>
        </p:nvPicPr>
        <p:blipFill>
          <a:blip r:embed="rId3">
            <a:clrChange>
              <a:clrFrom>
                <a:srgbClr val="FFF8FF"/>
              </a:clrFrom>
              <a:clrTo>
                <a:srgbClr val="FFF8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1179" y="116665"/>
            <a:ext cx="963637" cy="409427"/>
          </a:xfrm>
          <a:prstGeom prst="rect">
            <a:avLst/>
          </a:prstGeom>
        </p:spPr>
      </p:pic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5529290" y="1162640"/>
            <a:ext cx="410141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en-US" sz="2400" dirty="0" err="1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A.Jack's</a:t>
            </a:r>
            <a:r>
              <a:rPr lang="en-US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en-US" sz="2400" dirty="0" err="1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B.Yes,she</a:t>
            </a:r>
            <a:r>
              <a:rPr lang="en-US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 is.</a:t>
            </a:r>
          </a:p>
          <a:p>
            <a:pPr>
              <a:lnSpc>
                <a:spcPct val="150000"/>
              </a:lnSpc>
            </a:pPr>
            <a:r>
              <a:rPr lang="en-US" altLang="en-US" sz="2400" dirty="0" err="1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C.Mrs</a:t>
            </a:r>
            <a:r>
              <a:rPr lang="en-US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 Smith.</a:t>
            </a:r>
          </a:p>
          <a:p>
            <a:pPr>
              <a:lnSpc>
                <a:spcPct val="150000"/>
              </a:lnSpc>
            </a:pPr>
            <a:r>
              <a:rPr lang="en-US" altLang="en-US" sz="2400" dirty="0" err="1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D.He's</a:t>
            </a:r>
            <a:r>
              <a:rPr lang="en-US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 in the classroom.</a:t>
            </a:r>
          </a:p>
          <a:p>
            <a:pPr>
              <a:lnSpc>
                <a:spcPct val="150000"/>
              </a:lnSpc>
            </a:pPr>
            <a:r>
              <a:rPr lang="en-US" altLang="en-US" sz="2400" dirty="0" err="1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E.No,I</a:t>
            </a:r>
            <a:r>
              <a:rPr lang="en-US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 don't.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614393" y="3473210"/>
            <a:ext cx="3946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B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6" grpId="0"/>
      <p:bldP spid="7" grpId="0"/>
      <p:bldP spid="8" grpId="0"/>
      <p:bldP spid="9" grpId="0"/>
      <p:bldP spid="10" grpId="0"/>
      <p:bldP spid="11" grpId="0"/>
      <p:bldP spid="13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OC_GUID" val="{56dfc2d7-a997-41ff-b683-2e8187037bc6}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426</TotalTime>
  <Words>101</Words>
  <Application>WPS 演示</Application>
  <PresentationFormat>全屏显示(16:9)</PresentationFormat>
  <Paragraphs>64</Paragraphs>
  <Slides>10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1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admin</cp:lastModifiedBy>
  <cp:revision>330</cp:revision>
  <dcterms:created xsi:type="dcterms:W3CDTF">2018-11-20T01:02:00Z</dcterms:created>
  <dcterms:modified xsi:type="dcterms:W3CDTF">2020-05-06T06:33:23Z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2052-11.1.0.8527</vt:lpwstr>
  </property>
</Properties>
</file>