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2"/>
  </p:notesMasterIdLst>
  <p:sldIdLst>
    <p:sldId id="419" r:id="rId3"/>
    <p:sldId id="420" r:id="rId4"/>
    <p:sldId id="442" r:id="rId5"/>
    <p:sldId id="443" r:id="rId6"/>
    <p:sldId id="447" r:id="rId7"/>
    <p:sldId id="448" r:id="rId8"/>
    <p:sldId id="449" r:id="rId9"/>
    <p:sldId id="450" r:id="rId10"/>
    <p:sldId id="451" r:id="rId11"/>
    <p:sldId id="427" r:id="rId12"/>
    <p:sldId id="452" r:id="rId13"/>
    <p:sldId id="428" r:id="rId14"/>
    <p:sldId id="432" r:id="rId15"/>
    <p:sldId id="433" r:id="rId16"/>
    <p:sldId id="434" r:id="rId17"/>
    <p:sldId id="458" r:id="rId18"/>
    <p:sldId id="459" r:id="rId19"/>
    <p:sldId id="435" r:id="rId20"/>
    <p:sldId id="465" r:id="rId21"/>
    <p:sldId id="436" r:id="rId22"/>
    <p:sldId id="453" r:id="rId23"/>
    <p:sldId id="460" r:id="rId24"/>
    <p:sldId id="454" r:id="rId25"/>
    <p:sldId id="461" r:id="rId26"/>
    <p:sldId id="462" r:id="rId27"/>
    <p:sldId id="463" r:id="rId28"/>
    <p:sldId id="464" r:id="rId29"/>
    <p:sldId id="440" r:id="rId30"/>
    <p:sldId id="416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0"/>
        <p:guide pos="29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20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3.jpeg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audio" Target="../media/audio1.wav"/><Relationship Id="rId7" Type="http://schemas.openxmlformats.org/officeDocument/2006/relationships/slide" Target="slide2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4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slide" Target="slide20.xml"/><Relationship Id="rId5" Type="http://schemas.openxmlformats.org/officeDocument/2006/relationships/slide" Target="slide15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3.wav"/><Relationship Id="rId5" Type="http://schemas.openxmlformats.org/officeDocument/2006/relationships/image" Target="../media/image8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571612"/>
            <a:ext cx="87154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宋体" panose="02010600030101010101" pitchFamily="2" charset="-122"/>
              </a:rPr>
              <a:t>3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</a:t>
            </a:r>
            <a:r>
              <a:rPr lang="zh-CN" altLang="en-US" sz="5400" dirty="0" smtClean="0"/>
              <a:t>复式统计表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76888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34" y="3143248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复式统计表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57224" y="428604"/>
            <a:ext cx="5143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3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  </a:t>
            </a:r>
            <a:r>
              <a:rPr lang="zh-CN" altLang="en-US" sz="3200" spc="-3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spc="-3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38</a:t>
            </a:r>
            <a:r>
              <a:rPr lang="zh-CN" altLang="en-US" sz="3200" spc="-3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页练习八第</a:t>
            </a:r>
            <a:r>
              <a:rPr lang="en-US" altLang="zh-CN" sz="3200" spc="-3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spc="-3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spc="-3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500034" y="1857364"/>
          <a:ext cx="3929092" cy="2512981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982273"/>
                <a:gridCol w="982273"/>
                <a:gridCol w="982273"/>
                <a:gridCol w="982273"/>
              </a:tblGrid>
              <a:tr h="399383"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学号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成绩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学号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成绩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82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良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及格</a:t>
                      </a:r>
                      <a:endParaRPr lang="en-US" altLang="zh-CN" sz="2000" b="1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8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优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7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优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8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及格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良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8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良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9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及格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8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及格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良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571472" y="1000108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下面是育人小学三（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）班学生的体育成绩记录单。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4348" y="1428736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男生体育成绩记录单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00628" y="1428736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女生体育成绩记录单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4714876" y="1857364"/>
          <a:ext cx="3929092" cy="2526602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982273"/>
                <a:gridCol w="982273"/>
                <a:gridCol w="982273"/>
                <a:gridCol w="982273"/>
              </a:tblGrid>
              <a:tr h="470821"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学号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成绩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学号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/>
                        <a:t>成绩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82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11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良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16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及格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8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及格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17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良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8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13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优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及格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8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14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良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19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优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8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15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及格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1000100" y="4429132"/>
            <a:ext cx="5500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请把这些数据整理在下表中。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55" name="表格 54"/>
          <p:cNvGraphicFramePr>
            <a:graphicFrameLocks noGrp="1"/>
          </p:cNvGraphicFramePr>
          <p:nvPr/>
        </p:nvGraphicFramePr>
        <p:xfrm>
          <a:off x="1071538" y="4857760"/>
          <a:ext cx="5080000" cy="1578298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</a:tblGrid>
              <a:tr h="78581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kern="1200" dirty="0" smtClean="0"/>
                    </a:p>
                    <a:p>
                      <a:pPr algn="ctr"/>
                      <a:r>
                        <a:rPr lang="zh-CN" altLang="en-US" sz="2000" kern="1200" dirty="0" smtClean="0"/>
                        <a:t>优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/>
                    </a:p>
                    <a:p>
                      <a:pPr algn="ctr"/>
                      <a:r>
                        <a:rPr lang="zh-CN" altLang="en-US" sz="2000" dirty="0" smtClean="0"/>
                        <a:t>良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/>
                    </a:p>
                    <a:p>
                      <a:pPr algn="ctr"/>
                      <a:r>
                        <a:rPr lang="zh-CN" altLang="en-US" sz="2000" dirty="0" smtClean="0"/>
                        <a:t>及格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2000" dirty="0" smtClean="0"/>
                    </a:p>
                    <a:p>
                      <a:r>
                        <a:rPr lang="zh-CN" altLang="en-US" sz="2000" dirty="0" smtClean="0"/>
                        <a:t>不及格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男生</a:t>
                      </a:r>
                      <a:endParaRPr lang="zh-CN" altLang="en-US" sz="20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女生</a:t>
                      </a:r>
                      <a:endParaRPr lang="zh-CN" altLang="en-US" sz="20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6" name="组合 65"/>
          <p:cNvGrpSpPr/>
          <p:nvPr/>
        </p:nvGrpSpPr>
        <p:grpSpPr>
          <a:xfrm>
            <a:off x="1000100" y="4786322"/>
            <a:ext cx="1214446" cy="869398"/>
            <a:chOff x="1000100" y="4786322"/>
            <a:chExt cx="1214446" cy="869398"/>
          </a:xfrm>
        </p:grpSpPr>
        <p:sp>
          <p:nvSpPr>
            <p:cNvPr id="56" name="TextBox 55"/>
            <p:cNvSpPr txBox="1"/>
            <p:nvPr/>
          </p:nvSpPr>
          <p:spPr>
            <a:xfrm>
              <a:off x="1071538" y="5000636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人数</a:t>
              </a:r>
              <a:endParaRPr lang="zh-CN" altLang="en-US" sz="1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000100" y="5286388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性别</a:t>
              </a:r>
              <a:endParaRPr lang="zh-CN" altLang="en-US" sz="1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500166" y="4786322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成绩</a:t>
              </a:r>
              <a:endParaRPr lang="zh-CN" altLang="en-US" sz="1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rot="16200000" flipH="1">
              <a:off x="1357290" y="4929198"/>
              <a:ext cx="785818" cy="64294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1071538" y="5214950"/>
              <a:ext cx="1000132" cy="42862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7" name="TextBox 66"/>
          <p:cNvSpPr txBox="1"/>
          <p:nvPr/>
        </p:nvSpPr>
        <p:spPr>
          <a:xfrm>
            <a:off x="2428860" y="550070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428860" y="592933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28992" y="550070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428992" y="592933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429124" y="550070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429124" y="592933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429256" y="550070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429256" y="592933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0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71472" y="785794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下面是育人小学三（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）班学生的体育成绩记录单。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55" name="表格 54"/>
          <p:cNvGraphicFramePr>
            <a:graphicFrameLocks noGrp="1"/>
          </p:cNvGraphicFramePr>
          <p:nvPr/>
        </p:nvGraphicFramePr>
        <p:xfrm>
          <a:off x="1571604" y="1571612"/>
          <a:ext cx="5080000" cy="157829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</a:tblGrid>
              <a:tr h="78581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kern="1200" dirty="0" smtClean="0"/>
                    </a:p>
                    <a:p>
                      <a:pPr algn="ctr"/>
                      <a:r>
                        <a:rPr lang="zh-CN" altLang="en-US" sz="2000" kern="1200" dirty="0" smtClean="0"/>
                        <a:t>优</a:t>
                      </a:r>
                      <a:endParaRPr lang="zh-CN" altLang="en-US" sz="20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/>
                    </a:p>
                    <a:p>
                      <a:pPr algn="ctr"/>
                      <a:r>
                        <a:rPr lang="zh-CN" altLang="en-US" sz="2000" dirty="0" smtClean="0"/>
                        <a:t>良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/>
                    </a:p>
                    <a:p>
                      <a:pPr algn="ctr"/>
                      <a:r>
                        <a:rPr lang="zh-CN" altLang="en-US" sz="2000" dirty="0" smtClean="0"/>
                        <a:t>及格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000" dirty="0" smtClean="0"/>
                    </a:p>
                    <a:p>
                      <a:r>
                        <a:rPr lang="zh-CN" altLang="en-US" sz="2000" dirty="0" smtClean="0"/>
                        <a:t>不及格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男生</a:t>
                      </a:r>
                      <a:endParaRPr lang="zh-CN" altLang="en-US" sz="20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女生</a:t>
                      </a:r>
                      <a:endParaRPr lang="zh-CN" altLang="en-US" sz="20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" name="组合 65"/>
          <p:cNvGrpSpPr/>
          <p:nvPr/>
        </p:nvGrpSpPr>
        <p:grpSpPr>
          <a:xfrm>
            <a:off x="1500166" y="1500174"/>
            <a:ext cx="1214446" cy="869398"/>
            <a:chOff x="1000100" y="4786322"/>
            <a:chExt cx="1214446" cy="869398"/>
          </a:xfrm>
        </p:grpSpPr>
        <p:sp>
          <p:nvSpPr>
            <p:cNvPr id="56" name="TextBox 55"/>
            <p:cNvSpPr txBox="1"/>
            <p:nvPr/>
          </p:nvSpPr>
          <p:spPr>
            <a:xfrm>
              <a:off x="1071538" y="5000636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人数</a:t>
              </a:r>
              <a:endParaRPr lang="zh-CN" altLang="en-US" sz="1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000100" y="5286388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性别</a:t>
              </a:r>
              <a:endParaRPr lang="zh-CN" altLang="en-US" sz="1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500166" y="4786322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成绩</a:t>
              </a:r>
              <a:endParaRPr lang="zh-CN" altLang="en-US" sz="1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rot="16200000" flipH="1">
              <a:off x="1357290" y="4929198"/>
              <a:ext cx="785818" cy="64294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1071538" y="5214950"/>
              <a:ext cx="1000132" cy="42862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7" name="TextBox 66"/>
          <p:cNvSpPr txBox="1"/>
          <p:nvPr/>
        </p:nvSpPr>
        <p:spPr>
          <a:xfrm>
            <a:off x="2928926" y="221455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928926" y="264318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929058" y="221455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929058" y="264318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929190" y="221455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929190" y="264318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929322" y="228599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929322" y="264318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8596" y="3429000"/>
            <a:ext cx="8215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）比较一下这个班男生和女生的体育成绩。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034" y="4643446"/>
            <a:ext cx="8215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）这个班的体育成绩怎么样？ 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28728" y="4071942"/>
            <a:ext cx="72152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答：男生体育成绩与女生体育成绩基本持平。</a:t>
            </a:r>
            <a:endParaRPr lang="zh-CN" altLang="en-US" sz="2800" dirty="0"/>
          </a:p>
        </p:txBody>
      </p:sp>
      <p:sp>
        <p:nvSpPr>
          <p:cNvPr id="32" name="矩形 31"/>
          <p:cNvSpPr/>
          <p:nvPr/>
        </p:nvSpPr>
        <p:spPr>
          <a:xfrm>
            <a:off x="1428728" y="5214950"/>
            <a:ext cx="77152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答：这个班级体育成绩优秀的人数太少</a:t>
            </a:r>
            <a:r>
              <a:rPr lang="en-US" altLang="en-US" sz="2800" dirty="0" smtClean="0"/>
              <a:t>,</a:t>
            </a:r>
            <a:r>
              <a:rPr lang="zh-CN" altLang="en-US" sz="2800" dirty="0" smtClean="0"/>
              <a:t>大部分同学是及格</a:t>
            </a:r>
            <a:r>
              <a:rPr lang="en-US" altLang="en-US" sz="2800" dirty="0" smtClean="0"/>
              <a:t>,</a:t>
            </a:r>
            <a:r>
              <a:rPr lang="zh-CN" altLang="en-US" sz="2800" dirty="0" smtClean="0"/>
              <a:t>应加强体育锻炼。</a:t>
            </a:r>
            <a:endParaRPr lang="zh-CN" altLang="en-US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57224" y="428628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育人小学三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班学生最喜欢吃的水果统计表。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28794" y="928670"/>
            <a:ext cx="4857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班学生最喜欢吃的水果统计表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714480" y="1428736"/>
          <a:ext cx="5214975" cy="277734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38323"/>
                <a:gridCol w="869163"/>
                <a:gridCol w="869163"/>
                <a:gridCol w="869163"/>
                <a:gridCol w="869163"/>
              </a:tblGrid>
              <a:tr h="132160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3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400" kern="1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3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kern="100" dirty="0" smtClean="0"/>
                        <a:t> </a:t>
                      </a:r>
                      <a:r>
                        <a:rPr lang="en-US" altLang="zh-CN" sz="2400" kern="100" baseline="0" dirty="0" smtClean="0"/>
                        <a:t>           </a:t>
                      </a:r>
                      <a:r>
                        <a:rPr lang="zh-CN" altLang="en-US" sz="2400" kern="100" dirty="0" smtClean="0"/>
                        <a:t>种类</a:t>
                      </a:r>
                      <a:endParaRPr lang="en-US" altLang="zh-CN" sz="2400" kern="100" dirty="0" smtClean="0"/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00" baseline="0" dirty="0" smtClean="0"/>
                        <a:t>   </a:t>
                      </a:r>
                      <a:endParaRPr lang="zh-CN" sz="2400" kern="1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3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400" kern="1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3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400" kern="1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3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kern="100" dirty="0" smtClean="0"/>
                        <a:t>性别</a:t>
                      </a:r>
                      <a:endParaRPr lang="en-US" altLang="zh-CN" sz="2400" kern="100" dirty="0" smtClean="0"/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/>
                        <a:t>　　　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/>
                        <a:t>苹果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/>
                        <a:t>橘子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/>
                        <a:t>梨</a:t>
                      </a:r>
                      <a:endParaRPr lang="zh-CN" sz="24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/>
                        <a:t>香蕉</a:t>
                      </a:r>
                      <a:endParaRPr lang="zh-CN" sz="24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6080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/>
                        <a:t>男生</a:t>
                      </a:r>
                      <a:endParaRPr lang="zh-CN" sz="24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18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16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14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/>
                        <a:t>12</a:t>
                      </a:r>
                      <a:endParaRPr lang="zh-CN" sz="24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60802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/>
                        <a:t>女生</a:t>
                      </a:r>
                      <a:endParaRPr lang="zh-CN" sz="24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/>
                        <a:t>17</a:t>
                      </a:r>
                      <a:endParaRPr lang="zh-CN" sz="24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/>
                        <a:t>15</a:t>
                      </a:r>
                      <a:endParaRPr lang="zh-CN" sz="24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12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/>
                        <a:t>13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1643042" y="4214842"/>
            <a:ext cx="5286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统计表包含哪几项内容？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10" y="4643470"/>
            <a:ext cx="78581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宋体" panose="02010600030101010101" pitchFamily="2" charset="-122"/>
              </a:rPr>
              <a:t>答：第一栏左上角为表头</a:t>
            </a:r>
            <a:r>
              <a:rPr lang="en-US" dirty="0" smtClean="0">
                <a:latin typeface="宋体" panose="02010600030101010101" pitchFamily="2" charset="-122"/>
              </a:rPr>
              <a:t>,</a:t>
            </a:r>
            <a:r>
              <a:rPr lang="zh-CN" altLang="en-US" dirty="0" smtClean="0">
                <a:latin typeface="宋体" panose="02010600030101010101" pitchFamily="2" charset="-122"/>
              </a:rPr>
              <a:t>即</a:t>
            </a:r>
            <a:r>
              <a:rPr lang="en-US" dirty="0" smtClean="0">
                <a:latin typeface="宋体" panose="02010600030101010101" pitchFamily="2" charset="-122"/>
              </a:rPr>
              <a:t>:</a:t>
            </a:r>
            <a:r>
              <a:rPr lang="zh-CN" altLang="en-US" dirty="0" smtClean="0">
                <a:latin typeface="宋体" panose="02010600030101010101" pitchFamily="2" charset="-122"/>
              </a:rPr>
              <a:t>表头被分成三部分</a:t>
            </a:r>
            <a:r>
              <a:rPr lang="en-US" dirty="0" smtClean="0">
                <a:latin typeface="宋体" panose="02010600030101010101" pitchFamily="2" charset="-122"/>
              </a:rPr>
              <a:t>,</a:t>
            </a:r>
            <a:r>
              <a:rPr lang="zh-CN" altLang="en-US" dirty="0" smtClean="0">
                <a:latin typeface="宋体" panose="02010600030101010101" pitchFamily="2" charset="-122"/>
              </a:rPr>
              <a:t>分别表示横栏类别、表中数据和竖栏类别。横栏为水果种类</a:t>
            </a:r>
            <a:r>
              <a:rPr lang="en-US" dirty="0" smtClean="0">
                <a:latin typeface="宋体" panose="02010600030101010101" pitchFamily="2" charset="-122"/>
              </a:rPr>
              <a:t>,</a:t>
            </a:r>
            <a:r>
              <a:rPr lang="zh-CN" altLang="en-US" dirty="0" smtClean="0">
                <a:latin typeface="宋体" panose="02010600030101010101" pitchFamily="2" charset="-122"/>
              </a:rPr>
              <a:t>有苹果、橘子、梨、香蕉</a:t>
            </a:r>
            <a:r>
              <a:rPr lang="en-US" dirty="0" smtClean="0">
                <a:latin typeface="宋体" panose="02010600030101010101" pitchFamily="2" charset="-122"/>
              </a:rPr>
              <a:t>;</a:t>
            </a:r>
            <a:r>
              <a:rPr lang="zh-CN" altLang="en-US" dirty="0" smtClean="0">
                <a:latin typeface="宋体" panose="02010600030101010101" pitchFamily="2" charset="-122"/>
              </a:rPr>
              <a:t>表中数据为人数</a:t>
            </a:r>
            <a:r>
              <a:rPr lang="en-US" dirty="0" smtClean="0">
                <a:latin typeface="宋体" panose="02010600030101010101" pitchFamily="2" charset="-122"/>
              </a:rPr>
              <a:t>,</a:t>
            </a:r>
            <a:r>
              <a:rPr lang="zh-CN" altLang="en-US" dirty="0" smtClean="0">
                <a:latin typeface="宋体" panose="02010600030101010101" pitchFamily="2" charset="-122"/>
              </a:rPr>
              <a:t>填写男、女生的人数</a:t>
            </a:r>
            <a:r>
              <a:rPr lang="en-US" dirty="0" smtClean="0">
                <a:latin typeface="宋体" panose="02010600030101010101" pitchFamily="2" charset="-122"/>
              </a:rPr>
              <a:t>;</a:t>
            </a:r>
            <a:r>
              <a:rPr lang="zh-CN" altLang="en-US" dirty="0" smtClean="0">
                <a:latin typeface="宋体" panose="02010600030101010101" pitchFamily="2" charset="-122"/>
              </a:rPr>
              <a:t>竖栏为性别</a:t>
            </a:r>
            <a:r>
              <a:rPr lang="en-US" dirty="0" smtClean="0">
                <a:latin typeface="宋体" panose="02010600030101010101" pitchFamily="2" charset="-122"/>
              </a:rPr>
              <a:t>,</a:t>
            </a:r>
            <a:r>
              <a:rPr lang="zh-CN" altLang="en-US" dirty="0" smtClean="0">
                <a:latin typeface="宋体" panose="02010600030101010101" pitchFamily="2" charset="-122"/>
              </a:rPr>
              <a:t>有男、女。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714480" y="1500198"/>
            <a:ext cx="1714512" cy="14287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9" name="组合 9"/>
          <p:cNvGrpSpPr/>
          <p:nvPr/>
        </p:nvGrpSpPr>
        <p:grpSpPr>
          <a:xfrm>
            <a:off x="6072198" y="5929330"/>
            <a:ext cx="1656809" cy="877791"/>
            <a:chOff x="5939527" y="5733256"/>
            <a:chExt cx="1656809" cy="877791"/>
          </a:xfrm>
        </p:grpSpPr>
        <p:pic>
          <p:nvPicPr>
            <p:cNvPr id="40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85786" y="1071546"/>
            <a:ext cx="7372531" cy="1454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7030A0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一个统计表中只能表示一组数据的</a:t>
            </a:r>
            <a:r>
              <a:rPr lang="en-US" altLang="en-US" sz="32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叫做单式统计表。</a:t>
            </a:r>
          </a:p>
        </p:txBody>
      </p:sp>
      <p:sp>
        <p:nvSpPr>
          <p:cNvPr id="20" name="矩形 19"/>
          <p:cNvSpPr/>
          <p:nvPr/>
        </p:nvSpPr>
        <p:spPr>
          <a:xfrm>
            <a:off x="714348" y="2571744"/>
            <a:ext cx="84296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一个统计表中能表示多组数据的</a:t>
            </a:r>
            <a:r>
              <a:rPr lang="en-US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叫做复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式统计表。</a:t>
            </a:r>
          </a:p>
        </p:txBody>
      </p:sp>
      <p:sp>
        <p:nvSpPr>
          <p:cNvPr id="21" name="矩形 20"/>
          <p:cNvSpPr/>
          <p:nvPr/>
        </p:nvSpPr>
        <p:spPr>
          <a:xfrm>
            <a:off x="857224" y="4000504"/>
            <a:ext cx="828677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我们认识复式统计表的结构</a:t>
            </a:r>
            <a:r>
              <a:rPr lang="en-US" altLang="en-US" sz="32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学会填  </a:t>
            </a:r>
            <a:endParaRPr lang="en-US" altLang="zh-CN" sz="3200" dirty="0" smtClean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写复式统计表</a:t>
            </a:r>
            <a:r>
              <a:rPr lang="en-US" altLang="en-US" sz="32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并能对统计表作简单分析。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/>
          <p:nvPr/>
        </p:nvGrpSpPr>
        <p:grpSpPr bwMode="auto">
          <a:xfrm>
            <a:off x="3486155" y="71414"/>
            <a:ext cx="1800225" cy="792162"/>
            <a:chOff x="1066" y="2795"/>
            <a:chExt cx="1134" cy="499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714348" y="857232"/>
            <a:ext cx="5143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39</a:t>
            </a:r>
            <a:r>
              <a:rPr lang="zh-CN" altLang="en-US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页练习八第</a:t>
            </a:r>
            <a:r>
              <a:rPr lang="en-US" altLang="zh-CN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spc="-3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1472" y="1370569"/>
            <a:ext cx="82153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调查本班同学最喜欢下面哪类图书。（</a:t>
            </a:r>
            <a:r>
              <a:rPr lang="zh-CN" altLang="en-US" sz="3200" dirty="0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根据本班实际情况填写）</a:t>
            </a:r>
            <a:endParaRPr lang="zh-CN" altLang="en-US" sz="3200" dirty="0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1285852" y="2585015"/>
          <a:ext cx="6929485" cy="209900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85897"/>
                <a:gridCol w="1385897"/>
                <a:gridCol w="1385897"/>
                <a:gridCol w="1385897"/>
                <a:gridCol w="1385897"/>
              </a:tblGrid>
              <a:tr h="135732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儿童文学类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科普类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动漫类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其他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男生</a:t>
                      </a:r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latin typeface="+mn-ea"/>
                          <a:ea typeface="+mn-ea"/>
                        </a:rPr>
                        <a:t>3</a:t>
                      </a:r>
                      <a:endParaRPr lang="zh-CN" altLang="en-US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latin typeface="+mn-ea"/>
                          <a:ea typeface="+mn-ea"/>
                        </a:rPr>
                        <a:t>8</a:t>
                      </a:r>
                      <a:endParaRPr lang="zh-CN" altLang="en-US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latin typeface="+mn-ea"/>
                          <a:ea typeface="+mn-ea"/>
                        </a:rPr>
                        <a:t>12</a:t>
                      </a:r>
                      <a:endParaRPr lang="zh-CN" altLang="en-US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latin typeface="+mn-ea"/>
                          <a:ea typeface="+mn-ea"/>
                        </a:rPr>
                        <a:t>4</a:t>
                      </a:r>
                      <a:endParaRPr lang="zh-CN" altLang="en-US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女生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latin typeface="+mn-ea"/>
                          <a:ea typeface="+mn-ea"/>
                        </a:rPr>
                        <a:t>9</a:t>
                      </a:r>
                      <a:endParaRPr lang="zh-CN" altLang="en-US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latin typeface="+mn-ea"/>
                          <a:ea typeface="+mn-ea"/>
                        </a:rPr>
                        <a:t>2</a:t>
                      </a:r>
                      <a:endParaRPr lang="zh-CN" altLang="en-US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latin typeface="+mn-ea"/>
                          <a:ea typeface="+mn-ea"/>
                        </a:rPr>
                        <a:t>3</a:t>
                      </a:r>
                      <a:endParaRPr lang="zh-CN" altLang="en-US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latin typeface="+mn-ea"/>
                          <a:ea typeface="+mn-ea"/>
                        </a:rPr>
                        <a:t>6</a:t>
                      </a:r>
                      <a:endParaRPr lang="zh-CN" altLang="en-US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428596" y="4799593"/>
            <a:ext cx="871540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）男生喜欢（      ）类图书的人数最多</a:t>
            </a:r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。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28596" y="5513973"/>
            <a:ext cx="921550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）女生喜欢（       ）类图书的人数最多</a:t>
            </a:r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。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rot="16200000" flipH="1">
            <a:off x="1357290" y="2799329"/>
            <a:ext cx="1357322" cy="9286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857356" y="2585015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图书</a:t>
            </a:r>
            <a:endParaRPr lang="en-US" altLang="zh-CN" sz="20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种类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214414" y="2942205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人数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285852" y="3299395"/>
            <a:ext cx="1214446" cy="64294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285852" y="3513709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性别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8992" y="5487431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儿童文学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86182" y="4799593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动漫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1928802"/>
            <a:ext cx="6072230" cy="21431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0002" y="928670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调查本班同学爸爸、妈妈每天工作和做家务的时间。</a:t>
            </a:r>
            <a:endParaRPr lang="en-US" altLang="zh-CN" sz="2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2800" dirty="0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（根据本班实际情况填写）</a:t>
            </a:r>
            <a:endParaRPr lang="zh-CN" altLang="en-US" sz="2800" dirty="0">
              <a:solidFill>
                <a:schemeClr val="accent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0232" y="428604"/>
            <a:ext cx="5143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39</a:t>
            </a:r>
            <a:r>
              <a:rPr lang="zh-CN" altLang="en-US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页练习八第</a:t>
            </a:r>
            <a:r>
              <a:rPr lang="en-US" altLang="zh-CN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spc="-3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57224" y="4214818"/>
          <a:ext cx="7429550" cy="202849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85910"/>
                <a:gridCol w="1485910"/>
                <a:gridCol w="1485910"/>
                <a:gridCol w="1485910"/>
                <a:gridCol w="1485910"/>
              </a:tblGrid>
              <a:tr h="123601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6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小时以下 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6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～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8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小时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8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～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10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小时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10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小时以上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600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爸爸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8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600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妈妈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11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14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571604" y="4214818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时间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14414" y="4500570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人数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224" y="5000636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父母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rot="16200000" flipH="1">
            <a:off x="1357290" y="4429132"/>
            <a:ext cx="1214446" cy="7858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57224" y="4500570"/>
            <a:ext cx="1500198" cy="9286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1472" y="571480"/>
            <a:ext cx="8358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调查本班同学爸爸、妈妈每天工作和做家务的时间。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071538" y="1357298"/>
          <a:ext cx="7429550" cy="202849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85910"/>
                <a:gridCol w="1485910"/>
                <a:gridCol w="1485910"/>
                <a:gridCol w="1485910"/>
                <a:gridCol w="1485910"/>
              </a:tblGrid>
              <a:tr h="123601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6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小时以下 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6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～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8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小时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8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～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10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小时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/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10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小时以上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600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爸爸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8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3600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妈妈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11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14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785918" y="1357298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时间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1643050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人数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1538" y="2143116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父母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rot="16200000" flipH="1">
            <a:off x="1571604" y="1571612"/>
            <a:ext cx="1214446" cy="7858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071538" y="1643050"/>
            <a:ext cx="1500198" cy="9286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57224" y="3500438"/>
            <a:ext cx="771530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）大多数爸爸每天工作和做家务的时间是  </a:t>
            </a:r>
            <a:endParaRPr lang="en-US" altLang="zh-CN" sz="2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（      ）小时。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7224" y="4357694"/>
            <a:ext cx="771530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）大多数妈妈每天工作和做家务的时间是  </a:t>
            </a:r>
            <a:endParaRPr lang="en-US" altLang="zh-CN" sz="2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（                 ）小时。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7224" y="5214950"/>
            <a:ext cx="7715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）看到这个统计结果，你有什么感受？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00232" y="3929066"/>
            <a:ext cx="960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～</a:t>
            </a:r>
            <a:r>
              <a:rPr lang="en-US" altLang="zh-CN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10</a:t>
            </a:r>
            <a:endParaRPr lang="zh-CN" altLang="en-US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57422" y="4786322"/>
            <a:ext cx="17331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10</a:t>
            </a:r>
            <a:r>
              <a:rPr lang="zh-CN" altLang="en-US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小时以上</a:t>
            </a:r>
            <a:endParaRPr lang="zh-CN" altLang="en-US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43042" y="5715016"/>
            <a:ext cx="6647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答：爸爸、妈妈非常辛苦，我要好好孝顺他们。</a:t>
            </a:r>
            <a:endParaRPr lang="zh-CN" altLang="en-US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57224" y="1214422"/>
            <a:ext cx="8001024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在班里选三名同学，把他们的个人信息填写在下面的记录单上。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71670" y="571480"/>
            <a:ext cx="5143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</a:t>
            </a:r>
            <a:r>
              <a:rPr lang="zh-CN" altLang="en-US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页练习八第</a:t>
            </a:r>
            <a:r>
              <a:rPr lang="en-US" altLang="zh-CN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spc="-3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spc="-3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428992" y="2285992"/>
            <a:ext cx="2643206" cy="3143272"/>
            <a:chOff x="500034" y="2285992"/>
            <a:chExt cx="2643206" cy="3143272"/>
          </a:xfrm>
        </p:grpSpPr>
        <p:sp>
          <p:nvSpPr>
            <p:cNvPr id="12" name="竖卷形 11"/>
            <p:cNvSpPr/>
            <p:nvPr/>
          </p:nvSpPr>
          <p:spPr>
            <a:xfrm>
              <a:off x="500034" y="2285992"/>
              <a:ext cx="2643206" cy="3143272"/>
            </a:xfrm>
            <a:prstGeom prst="verticalScroll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57224" y="2643182"/>
              <a:ext cx="1928826" cy="523220"/>
              <a:chOff x="857224" y="2643182"/>
              <a:chExt cx="1928826" cy="52322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643042" y="3071810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857224" y="2643182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姓名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785786" y="3357562"/>
              <a:ext cx="2115375" cy="523220"/>
              <a:chOff x="785786" y="3214686"/>
              <a:chExt cx="2115375" cy="523220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年龄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33" name="矩形 32"/>
              <p:cNvSpPr/>
              <p:nvPr/>
            </p:nvSpPr>
            <p:spPr>
              <a:xfrm>
                <a:off x="2357422" y="3214686"/>
                <a:ext cx="5437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岁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714348" y="4000504"/>
              <a:ext cx="2184304" cy="523220"/>
              <a:chOff x="785786" y="3214686"/>
              <a:chExt cx="2184304" cy="523220"/>
            </a:xfrm>
          </p:grpSpPr>
          <p:grpSp>
            <p:nvGrpSpPr>
              <p:cNvPr id="37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39" name="直接连接符 38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0" name="矩形 39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身高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38" name="矩形 37"/>
              <p:cNvSpPr/>
              <p:nvPr/>
            </p:nvSpPr>
            <p:spPr>
              <a:xfrm>
                <a:off x="2357422" y="3214686"/>
                <a:ext cx="61266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cm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785786" y="4643446"/>
              <a:ext cx="2086521" cy="523220"/>
              <a:chOff x="785786" y="3214686"/>
              <a:chExt cx="2086521" cy="523220"/>
            </a:xfrm>
          </p:grpSpPr>
          <p:grpSp>
            <p:nvGrpSpPr>
              <p:cNvPr id="42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44" name="直接连接符 43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5" name="矩形 44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体重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43" name="矩形 42"/>
              <p:cNvSpPr/>
              <p:nvPr/>
            </p:nvSpPr>
            <p:spPr>
              <a:xfrm>
                <a:off x="2357422" y="3214686"/>
                <a:ext cx="51488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kg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28596" y="2214554"/>
            <a:ext cx="2643206" cy="3143272"/>
            <a:chOff x="500034" y="2285992"/>
            <a:chExt cx="2643206" cy="3143272"/>
          </a:xfrm>
        </p:grpSpPr>
        <p:sp>
          <p:nvSpPr>
            <p:cNvPr id="49" name="竖卷形 48"/>
            <p:cNvSpPr/>
            <p:nvPr/>
          </p:nvSpPr>
          <p:spPr>
            <a:xfrm>
              <a:off x="500034" y="2285992"/>
              <a:ext cx="2643206" cy="3143272"/>
            </a:xfrm>
            <a:prstGeom prst="verticalScroll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50" name="组合 23"/>
            <p:cNvGrpSpPr/>
            <p:nvPr/>
          </p:nvGrpSpPr>
          <p:grpSpPr>
            <a:xfrm>
              <a:off x="857224" y="2643182"/>
              <a:ext cx="1928826" cy="523220"/>
              <a:chOff x="857224" y="2643182"/>
              <a:chExt cx="1928826" cy="523220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1643042" y="3071810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7" name="矩形 66"/>
              <p:cNvSpPr/>
              <p:nvPr/>
            </p:nvSpPr>
            <p:spPr>
              <a:xfrm>
                <a:off x="857224" y="2643182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姓名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51" name="组合 34"/>
            <p:cNvGrpSpPr/>
            <p:nvPr/>
          </p:nvGrpSpPr>
          <p:grpSpPr>
            <a:xfrm>
              <a:off x="785786" y="3357562"/>
              <a:ext cx="2115375" cy="523220"/>
              <a:chOff x="785786" y="3214686"/>
              <a:chExt cx="2115375" cy="523220"/>
            </a:xfrm>
          </p:grpSpPr>
          <p:grpSp>
            <p:nvGrpSpPr>
              <p:cNvPr id="62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64" name="直接连接符 63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5" name="矩形 64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年龄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63" name="矩形 62"/>
              <p:cNvSpPr/>
              <p:nvPr/>
            </p:nvSpPr>
            <p:spPr>
              <a:xfrm>
                <a:off x="2357422" y="3214686"/>
                <a:ext cx="5437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岁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52" name="组合 35"/>
            <p:cNvGrpSpPr/>
            <p:nvPr/>
          </p:nvGrpSpPr>
          <p:grpSpPr>
            <a:xfrm>
              <a:off x="714348" y="4000504"/>
              <a:ext cx="2184304" cy="523220"/>
              <a:chOff x="785786" y="3214686"/>
              <a:chExt cx="2184304" cy="523220"/>
            </a:xfrm>
          </p:grpSpPr>
          <p:grpSp>
            <p:nvGrpSpPr>
              <p:cNvPr id="58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1" name="矩形 60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身高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59" name="矩形 58"/>
              <p:cNvSpPr/>
              <p:nvPr/>
            </p:nvSpPr>
            <p:spPr>
              <a:xfrm>
                <a:off x="2357422" y="3214686"/>
                <a:ext cx="61266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cm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53" name="组合 40"/>
            <p:cNvGrpSpPr/>
            <p:nvPr/>
          </p:nvGrpSpPr>
          <p:grpSpPr>
            <a:xfrm>
              <a:off x="785786" y="4643446"/>
              <a:ext cx="2086521" cy="523220"/>
              <a:chOff x="785786" y="3214686"/>
              <a:chExt cx="2086521" cy="523220"/>
            </a:xfrm>
          </p:grpSpPr>
          <p:grpSp>
            <p:nvGrpSpPr>
              <p:cNvPr id="54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57" name="矩形 56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体重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55" name="矩形 54"/>
              <p:cNvSpPr/>
              <p:nvPr/>
            </p:nvSpPr>
            <p:spPr>
              <a:xfrm>
                <a:off x="2357422" y="3214686"/>
                <a:ext cx="51488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kg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6215074" y="2285992"/>
            <a:ext cx="2643206" cy="3143272"/>
            <a:chOff x="500034" y="2285992"/>
            <a:chExt cx="2643206" cy="3143272"/>
          </a:xfrm>
        </p:grpSpPr>
        <p:sp>
          <p:nvSpPr>
            <p:cNvPr id="69" name="竖卷形 68"/>
            <p:cNvSpPr/>
            <p:nvPr/>
          </p:nvSpPr>
          <p:spPr>
            <a:xfrm>
              <a:off x="500034" y="2285992"/>
              <a:ext cx="2643206" cy="3143272"/>
            </a:xfrm>
            <a:prstGeom prst="verticalScroll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70" name="组合 23"/>
            <p:cNvGrpSpPr/>
            <p:nvPr/>
          </p:nvGrpSpPr>
          <p:grpSpPr>
            <a:xfrm>
              <a:off x="857224" y="2643182"/>
              <a:ext cx="1928826" cy="523220"/>
              <a:chOff x="857224" y="2643182"/>
              <a:chExt cx="1928826" cy="523220"/>
            </a:xfrm>
          </p:grpSpPr>
          <p:cxnSp>
            <p:nvCxnSpPr>
              <p:cNvPr id="86" name="直接连接符 85"/>
              <p:cNvCxnSpPr/>
              <p:nvPr/>
            </p:nvCxnSpPr>
            <p:spPr>
              <a:xfrm>
                <a:off x="1643042" y="3071810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7" name="矩形 86"/>
              <p:cNvSpPr/>
              <p:nvPr/>
            </p:nvSpPr>
            <p:spPr>
              <a:xfrm>
                <a:off x="857224" y="2643182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姓名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71" name="组合 34"/>
            <p:cNvGrpSpPr/>
            <p:nvPr/>
          </p:nvGrpSpPr>
          <p:grpSpPr>
            <a:xfrm>
              <a:off x="785786" y="3357562"/>
              <a:ext cx="2115375" cy="523220"/>
              <a:chOff x="785786" y="3214686"/>
              <a:chExt cx="2115375" cy="523220"/>
            </a:xfrm>
          </p:grpSpPr>
          <p:grpSp>
            <p:nvGrpSpPr>
              <p:cNvPr id="82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84" name="直接连接符 83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5" name="矩形 84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年龄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83" name="矩形 82"/>
              <p:cNvSpPr/>
              <p:nvPr/>
            </p:nvSpPr>
            <p:spPr>
              <a:xfrm>
                <a:off x="2357422" y="3214686"/>
                <a:ext cx="5437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岁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72" name="组合 35"/>
            <p:cNvGrpSpPr/>
            <p:nvPr/>
          </p:nvGrpSpPr>
          <p:grpSpPr>
            <a:xfrm>
              <a:off x="714348" y="4000504"/>
              <a:ext cx="2184304" cy="523220"/>
              <a:chOff x="785786" y="3214686"/>
              <a:chExt cx="2184304" cy="523220"/>
            </a:xfrm>
          </p:grpSpPr>
          <p:grpSp>
            <p:nvGrpSpPr>
              <p:cNvPr id="78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80" name="直接连接符 79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1" name="矩形 80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身高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79" name="矩形 78"/>
              <p:cNvSpPr/>
              <p:nvPr/>
            </p:nvSpPr>
            <p:spPr>
              <a:xfrm>
                <a:off x="2357422" y="3214686"/>
                <a:ext cx="61266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cm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73" name="组合 40"/>
            <p:cNvGrpSpPr/>
            <p:nvPr/>
          </p:nvGrpSpPr>
          <p:grpSpPr>
            <a:xfrm>
              <a:off x="785786" y="4643446"/>
              <a:ext cx="2086521" cy="523220"/>
              <a:chOff x="785786" y="3214686"/>
              <a:chExt cx="2086521" cy="523220"/>
            </a:xfrm>
          </p:grpSpPr>
          <p:grpSp>
            <p:nvGrpSpPr>
              <p:cNvPr id="74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76" name="直接连接符 75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7" name="矩形 76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体重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75" name="矩形 74"/>
              <p:cNvSpPr/>
              <p:nvPr/>
            </p:nvSpPr>
            <p:spPr>
              <a:xfrm>
                <a:off x="2357422" y="3214686"/>
                <a:ext cx="51488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kg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sp>
        <p:nvSpPr>
          <p:cNvPr id="88" name="TextBox 87"/>
          <p:cNvSpPr txBox="1"/>
          <p:nvPr/>
        </p:nvSpPr>
        <p:spPr>
          <a:xfrm>
            <a:off x="642910" y="5572140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你能在同一个表中，把这些信息都表示出来吗？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grpSp>
        <p:nvGrpSpPr>
          <p:cNvPr id="3" name="组合 46"/>
          <p:cNvGrpSpPr/>
          <p:nvPr/>
        </p:nvGrpSpPr>
        <p:grpSpPr>
          <a:xfrm>
            <a:off x="3428992" y="714356"/>
            <a:ext cx="2643206" cy="1928826"/>
            <a:chOff x="500034" y="2285992"/>
            <a:chExt cx="2643206" cy="3143272"/>
          </a:xfrm>
        </p:grpSpPr>
        <p:sp>
          <p:nvSpPr>
            <p:cNvPr id="12" name="竖卷形 11"/>
            <p:cNvSpPr/>
            <p:nvPr/>
          </p:nvSpPr>
          <p:spPr>
            <a:xfrm>
              <a:off x="500034" y="2285992"/>
              <a:ext cx="2643206" cy="3143272"/>
            </a:xfrm>
            <a:prstGeom prst="verticalScroll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4" name="组合 23"/>
            <p:cNvGrpSpPr/>
            <p:nvPr/>
          </p:nvGrpSpPr>
          <p:grpSpPr>
            <a:xfrm>
              <a:off x="857224" y="2643182"/>
              <a:ext cx="1928826" cy="523220"/>
              <a:chOff x="857224" y="2643182"/>
              <a:chExt cx="1928826" cy="52322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643042" y="3071810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857224" y="2643182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姓名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5" name="组合 34"/>
            <p:cNvGrpSpPr/>
            <p:nvPr/>
          </p:nvGrpSpPr>
          <p:grpSpPr>
            <a:xfrm>
              <a:off x="785786" y="3357562"/>
              <a:ext cx="2115375" cy="523220"/>
              <a:chOff x="785786" y="3214686"/>
              <a:chExt cx="2115375" cy="523220"/>
            </a:xfrm>
          </p:grpSpPr>
          <p:grpSp>
            <p:nvGrpSpPr>
              <p:cNvPr id="6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年龄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33" name="矩形 32"/>
              <p:cNvSpPr/>
              <p:nvPr/>
            </p:nvSpPr>
            <p:spPr>
              <a:xfrm>
                <a:off x="2357422" y="3214686"/>
                <a:ext cx="5437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岁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7" name="组合 35"/>
            <p:cNvGrpSpPr/>
            <p:nvPr/>
          </p:nvGrpSpPr>
          <p:grpSpPr>
            <a:xfrm>
              <a:off x="714348" y="4000504"/>
              <a:ext cx="2184304" cy="523220"/>
              <a:chOff x="785786" y="3214686"/>
              <a:chExt cx="2184304" cy="523220"/>
            </a:xfrm>
          </p:grpSpPr>
          <p:grpSp>
            <p:nvGrpSpPr>
              <p:cNvPr id="8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39" name="直接连接符 38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0" name="矩形 39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身高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38" name="矩形 37"/>
              <p:cNvSpPr/>
              <p:nvPr/>
            </p:nvSpPr>
            <p:spPr>
              <a:xfrm>
                <a:off x="2357422" y="3214686"/>
                <a:ext cx="61266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cm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1" name="组合 40"/>
            <p:cNvGrpSpPr/>
            <p:nvPr/>
          </p:nvGrpSpPr>
          <p:grpSpPr>
            <a:xfrm>
              <a:off x="785786" y="4643446"/>
              <a:ext cx="2086521" cy="523220"/>
              <a:chOff x="785786" y="3214686"/>
              <a:chExt cx="2086521" cy="523220"/>
            </a:xfrm>
          </p:grpSpPr>
          <p:grpSp>
            <p:nvGrpSpPr>
              <p:cNvPr id="13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44" name="直接连接符 43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5" name="矩形 44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体重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43" name="矩形 42"/>
              <p:cNvSpPr/>
              <p:nvPr/>
            </p:nvSpPr>
            <p:spPr>
              <a:xfrm>
                <a:off x="2357422" y="3214686"/>
                <a:ext cx="51488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kg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grpSp>
        <p:nvGrpSpPr>
          <p:cNvPr id="14" name="组合 47"/>
          <p:cNvGrpSpPr/>
          <p:nvPr/>
        </p:nvGrpSpPr>
        <p:grpSpPr>
          <a:xfrm>
            <a:off x="571472" y="714356"/>
            <a:ext cx="2643206" cy="1857388"/>
            <a:chOff x="500034" y="2285992"/>
            <a:chExt cx="2643206" cy="3143272"/>
          </a:xfrm>
        </p:grpSpPr>
        <p:sp>
          <p:nvSpPr>
            <p:cNvPr id="49" name="竖卷形 48"/>
            <p:cNvSpPr/>
            <p:nvPr/>
          </p:nvSpPr>
          <p:spPr>
            <a:xfrm>
              <a:off x="500034" y="2285992"/>
              <a:ext cx="2643206" cy="3143272"/>
            </a:xfrm>
            <a:prstGeom prst="verticalScroll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15" name="组合 23"/>
            <p:cNvGrpSpPr/>
            <p:nvPr/>
          </p:nvGrpSpPr>
          <p:grpSpPr>
            <a:xfrm>
              <a:off x="857224" y="2643182"/>
              <a:ext cx="1928826" cy="523220"/>
              <a:chOff x="857224" y="2643182"/>
              <a:chExt cx="1928826" cy="523220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1643042" y="3071810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7" name="矩形 66"/>
              <p:cNvSpPr/>
              <p:nvPr/>
            </p:nvSpPr>
            <p:spPr>
              <a:xfrm>
                <a:off x="857224" y="2643182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姓名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6" name="组合 34"/>
            <p:cNvGrpSpPr/>
            <p:nvPr/>
          </p:nvGrpSpPr>
          <p:grpSpPr>
            <a:xfrm>
              <a:off x="785786" y="3357562"/>
              <a:ext cx="2115375" cy="523220"/>
              <a:chOff x="785786" y="3214686"/>
              <a:chExt cx="2115375" cy="523220"/>
            </a:xfrm>
          </p:grpSpPr>
          <p:grpSp>
            <p:nvGrpSpPr>
              <p:cNvPr id="17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64" name="直接连接符 63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5" name="矩形 64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年龄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63" name="矩形 62"/>
              <p:cNvSpPr/>
              <p:nvPr/>
            </p:nvSpPr>
            <p:spPr>
              <a:xfrm>
                <a:off x="2357422" y="3214686"/>
                <a:ext cx="5437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岁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9" name="组合 35"/>
            <p:cNvGrpSpPr/>
            <p:nvPr/>
          </p:nvGrpSpPr>
          <p:grpSpPr>
            <a:xfrm>
              <a:off x="714348" y="4000504"/>
              <a:ext cx="2184304" cy="523220"/>
              <a:chOff x="785786" y="3214686"/>
              <a:chExt cx="2184304" cy="523220"/>
            </a:xfrm>
          </p:grpSpPr>
          <p:grpSp>
            <p:nvGrpSpPr>
              <p:cNvPr id="20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1" name="矩形 60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身高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59" name="矩形 58"/>
              <p:cNvSpPr/>
              <p:nvPr/>
            </p:nvSpPr>
            <p:spPr>
              <a:xfrm>
                <a:off x="2357422" y="3214686"/>
                <a:ext cx="61266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cm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21" name="组合 40"/>
            <p:cNvGrpSpPr/>
            <p:nvPr/>
          </p:nvGrpSpPr>
          <p:grpSpPr>
            <a:xfrm>
              <a:off x="785786" y="4643446"/>
              <a:ext cx="2086521" cy="523220"/>
              <a:chOff x="785786" y="3214686"/>
              <a:chExt cx="2086521" cy="523220"/>
            </a:xfrm>
          </p:grpSpPr>
          <p:grpSp>
            <p:nvGrpSpPr>
              <p:cNvPr id="22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57" name="矩形 56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体重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55" name="矩形 54"/>
              <p:cNvSpPr/>
              <p:nvPr/>
            </p:nvSpPr>
            <p:spPr>
              <a:xfrm>
                <a:off x="2357422" y="3214686"/>
                <a:ext cx="51488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kg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grpSp>
        <p:nvGrpSpPr>
          <p:cNvPr id="24" name="组合 67"/>
          <p:cNvGrpSpPr/>
          <p:nvPr/>
        </p:nvGrpSpPr>
        <p:grpSpPr>
          <a:xfrm>
            <a:off x="6143636" y="714356"/>
            <a:ext cx="2643206" cy="1928826"/>
            <a:chOff x="500034" y="2285992"/>
            <a:chExt cx="2643206" cy="3143272"/>
          </a:xfrm>
        </p:grpSpPr>
        <p:sp>
          <p:nvSpPr>
            <p:cNvPr id="69" name="竖卷形 68"/>
            <p:cNvSpPr/>
            <p:nvPr/>
          </p:nvSpPr>
          <p:spPr>
            <a:xfrm>
              <a:off x="500034" y="2285992"/>
              <a:ext cx="2643206" cy="3143272"/>
            </a:xfrm>
            <a:prstGeom prst="verticalScroll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27" name="组合 23"/>
            <p:cNvGrpSpPr/>
            <p:nvPr/>
          </p:nvGrpSpPr>
          <p:grpSpPr>
            <a:xfrm>
              <a:off x="857224" y="2643182"/>
              <a:ext cx="1928826" cy="523220"/>
              <a:chOff x="857224" y="2643182"/>
              <a:chExt cx="1928826" cy="523220"/>
            </a:xfrm>
          </p:grpSpPr>
          <p:cxnSp>
            <p:nvCxnSpPr>
              <p:cNvPr id="86" name="直接连接符 85"/>
              <p:cNvCxnSpPr/>
              <p:nvPr/>
            </p:nvCxnSpPr>
            <p:spPr>
              <a:xfrm>
                <a:off x="1643042" y="3071810"/>
                <a:ext cx="1143008" cy="158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7" name="矩形 86"/>
              <p:cNvSpPr/>
              <p:nvPr/>
            </p:nvSpPr>
            <p:spPr>
              <a:xfrm>
                <a:off x="857224" y="2643182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姓名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30" name="组合 34"/>
            <p:cNvGrpSpPr/>
            <p:nvPr/>
          </p:nvGrpSpPr>
          <p:grpSpPr>
            <a:xfrm>
              <a:off x="785786" y="3357562"/>
              <a:ext cx="2115375" cy="523220"/>
              <a:chOff x="785786" y="3214686"/>
              <a:chExt cx="2115375" cy="523220"/>
            </a:xfrm>
          </p:grpSpPr>
          <p:grpSp>
            <p:nvGrpSpPr>
              <p:cNvPr id="31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84" name="直接连接符 83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5" name="矩形 84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年龄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83" name="矩形 82"/>
              <p:cNvSpPr/>
              <p:nvPr/>
            </p:nvSpPr>
            <p:spPr>
              <a:xfrm>
                <a:off x="2357422" y="3214686"/>
                <a:ext cx="5437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岁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32" name="组合 35"/>
            <p:cNvGrpSpPr/>
            <p:nvPr/>
          </p:nvGrpSpPr>
          <p:grpSpPr>
            <a:xfrm>
              <a:off x="714348" y="4000504"/>
              <a:ext cx="2184304" cy="523220"/>
              <a:chOff x="785786" y="3214686"/>
              <a:chExt cx="2184304" cy="523220"/>
            </a:xfrm>
          </p:grpSpPr>
          <p:grpSp>
            <p:nvGrpSpPr>
              <p:cNvPr id="34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80" name="直接连接符 79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1" name="矩形 80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身高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79" name="矩形 78"/>
              <p:cNvSpPr/>
              <p:nvPr/>
            </p:nvSpPr>
            <p:spPr>
              <a:xfrm>
                <a:off x="2357422" y="3214686"/>
                <a:ext cx="61266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cm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35" name="组合 40"/>
            <p:cNvGrpSpPr/>
            <p:nvPr/>
          </p:nvGrpSpPr>
          <p:grpSpPr>
            <a:xfrm>
              <a:off x="785786" y="4643446"/>
              <a:ext cx="2086521" cy="523220"/>
              <a:chOff x="785786" y="3214686"/>
              <a:chExt cx="2086521" cy="523220"/>
            </a:xfrm>
          </p:grpSpPr>
          <p:grpSp>
            <p:nvGrpSpPr>
              <p:cNvPr id="36" name="组合 26"/>
              <p:cNvGrpSpPr/>
              <p:nvPr/>
            </p:nvGrpSpPr>
            <p:grpSpPr>
              <a:xfrm>
                <a:off x="785786" y="3214686"/>
                <a:ext cx="1571636" cy="523220"/>
                <a:chOff x="857224" y="2643182"/>
                <a:chExt cx="1338801" cy="523220"/>
              </a:xfrm>
            </p:grpSpPr>
            <p:cxnSp>
              <p:nvCxnSpPr>
                <p:cNvPr id="76" name="直接连接符 75"/>
                <p:cNvCxnSpPr/>
                <p:nvPr/>
              </p:nvCxnSpPr>
              <p:spPr>
                <a:xfrm>
                  <a:off x="1643042" y="3071810"/>
                  <a:ext cx="552983" cy="1588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7" name="矩形 76"/>
                <p:cNvSpPr/>
                <p:nvPr/>
              </p:nvSpPr>
              <p:spPr>
                <a:xfrm>
                  <a:off x="857224" y="2643182"/>
                  <a:ext cx="84553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/>
                  <a:r>
                    <a:rPr lang="zh-CN" altLang="en-US" sz="2800" dirty="0" smtClean="0">
                      <a:solidFill>
                        <a:prstClr val="black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 体重</a:t>
                  </a:r>
                  <a:endParaRPr lang="zh-CN" altLang="en-US" sz="2800" dirty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75" name="矩形 74"/>
              <p:cNvSpPr/>
              <p:nvPr/>
            </p:nvSpPr>
            <p:spPr>
              <a:xfrm>
                <a:off x="2357422" y="3214686"/>
                <a:ext cx="51488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dirty="0" smtClean="0">
                    <a:solidFill>
                      <a:prstClr val="black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kg</a:t>
                </a:r>
                <a:endPara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sp>
        <p:nvSpPr>
          <p:cNvPr id="88" name="TextBox 87"/>
          <p:cNvSpPr txBox="1"/>
          <p:nvPr/>
        </p:nvSpPr>
        <p:spPr>
          <a:xfrm>
            <a:off x="857224" y="2786058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你能在同一个表中，把这些信息都表示出来吗？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68" name="表格 67"/>
          <p:cNvGraphicFramePr>
            <a:graphicFrameLocks noGrp="1"/>
          </p:cNvGraphicFramePr>
          <p:nvPr/>
        </p:nvGraphicFramePr>
        <p:xfrm>
          <a:off x="1071538" y="3357562"/>
          <a:ext cx="6786610" cy="2643206"/>
        </p:xfrm>
        <a:graphic>
          <a:graphicData uri="http://schemas.openxmlformats.org/drawingml/2006/table">
            <a:tbl>
              <a:tblPr/>
              <a:tblGrid>
                <a:gridCol w="2500330"/>
                <a:gridCol w="1428760"/>
                <a:gridCol w="1428760"/>
                <a:gridCol w="1428760"/>
              </a:tblGrid>
              <a:tr h="1071566"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　　　　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年龄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身高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/cm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体重</a:t>
                      </a:r>
                      <a:r>
                        <a:rPr lang="en-US" sz="2400" b="1" kern="100" dirty="0">
                          <a:solidFill>
                            <a:schemeClr val="tx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/kg</a:t>
                      </a:r>
                      <a:endParaRPr lang="zh-CN" sz="2400" b="1" kern="100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8"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91" name="组合 90"/>
          <p:cNvGrpSpPr/>
          <p:nvPr/>
        </p:nvGrpSpPr>
        <p:grpSpPr>
          <a:xfrm>
            <a:off x="1071538" y="3357562"/>
            <a:ext cx="2643206" cy="1104607"/>
            <a:chOff x="1071538" y="3357562"/>
            <a:chExt cx="2643206" cy="1104607"/>
          </a:xfrm>
        </p:grpSpPr>
        <p:sp>
          <p:nvSpPr>
            <p:cNvPr id="70" name="TextBox 69"/>
            <p:cNvSpPr txBox="1"/>
            <p:nvPr/>
          </p:nvSpPr>
          <p:spPr>
            <a:xfrm>
              <a:off x="2571736" y="3357562"/>
              <a:ext cx="1143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项目</a:t>
              </a:r>
              <a:endPara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714480" y="3500438"/>
              <a:ext cx="1143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数据</a:t>
              </a:r>
              <a:endPara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071538" y="4000504"/>
              <a:ext cx="1143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姓名</a:t>
              </a:r>
              <a:endPara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2357422" y="3357562"/>
              <a:ext cx="1214446" cy="107157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1071538" y="3643314"/>
              <a:ext cx="2500330" cy="78581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14348" y="1000108"/>
            <a:ext cx="750099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下面是某班同学最喜欢的动物卡片统计表。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1428728" y="1714488"/>
          <a:ext cx="6096000" cy="23164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3200" kern="1200" dirty="0" smtClean="0"/>
                        <a:t>小猫</a:t>
                      </a:r>
                      <a:endParaRPr lang="en-US" altLang="zh-CN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kern="1200" dirty="0" smtClean="0"/>
                        <a:t>正正</a:t>
                      </a:r>
                      <a:endParaRPr lang="zh-CN" altLang="en-US" sz="32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kern="1200" dirty="0" smtClean="0"/>
                        <a:t>大熊猫</a:t>
                      </a:r>
                      <a:endParaRPr lang="en-US" altLang="zh-CN" sz="32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kern="1200" dirty="0" smtClean="0"/>
                        <a:t>正正</a:t>
                      </a:r>
                      <a:r>
                        <a:rPr lang="en-US" altLang="en-US" sz="3200" kern="1200" dirty="0" smtClean="0"/>
                        <a:t> </a:t>
                      </a:r>
                      <a:endParaRPr lang="zh-CN" altLang="en-US" sz="32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kern="1200" dirty="0" smtClean="0"/>
                        <a:t>小猴</a:t>
                      </a:r>
                      <a:endParaRPr lang="en-US" altLang="zh-CN" sz="32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kern="1200" dirty="0" smtClean="0"/>
                        <a:t>正正</a:t>
                      </a:r>
                      <a:endParaRPr lang="zh-CN" altLang="en-US" sz="32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kern="1200" dirty="0" smtClean="0"/>
                        <a:t>小狗</a:t>
                      </a:r>
                      <a:endParaRPr lang="en-US" altLang="zh-CN" sz="32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3" name="图片 42" descr="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1785926"/>
            <a:ext cx="564177" cy="500066"/>
          </a:xfrm>
          <a:prstGeom prst="rect">
            <a:avLst/>
          </a:prstGeom>
        </p:spPr>
      </p:pic>
      <p:pic>
        <p:nvPicPr>
          <p:cNvPr id="44" name="图片 43" descr="1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2285992"/>
            <a:ext cx="510814" cy="571504"/>
          </a:xfrm>
          <a:prstGeom prst="rect">
            <a:avLst/>
          </a:prstGeom>
        </p:spPr>
      </p:pic>
      <p:pic>
        <p:nvPicPr>
          <p:cNvPr id="45" name="图片 44" descr="2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6116" y="2857496"/>
            <a:ext cx="478970" cy="571504"/>
          </a:xfrm>
          <a:prstGeom prst="rect">
            <a:avLst/>
          </a:prstGeom>
        </p:spPr>
      </p:pic>
      <p:pic>
        <p:nvPicPr>
          <p:cNvPr id="46" name="图片 45" descr="4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4678" y="3500438"/>
            <a:ext cx="616153" cy="571504"/>
          </a:xfrm>
          <a:prstGeom prst="rect">
            <a:avLst/>
          </a:prstGeom>
        </p:spPr>
      </p:pic>
      <p:pic>
        <p:nvPicPr>
          <p:cNvPr id="50" name="图片 49" descr="2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9256" y="2428868"/>
            <a:ext cx="342900" cy="314325"/>
          </a:xfrm>
          <a:prstGeom prst="rect">
            <a:avLst/>
          </a:prstGeom>
        </p:spPr>
      </p:pic>
      <p:pic>
        <p:nvPicPr>
          <p:cNvPr id="51" name="图片 50" descr="2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3438" y="3643314"/>
            <a:ext cx="342900" cy="314325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1357290" y="4143380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把整理的结果填在统计表里。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54" name="表格 53"/>
          <p:cNvGraphicFramePr>
            <a:graphicFrameLocks noGrp="1"/>
          </p:cNvGraphicFramePr>
          <p:nvPr/>
        </p:nvGraphicFramePr>
        <p:xfrm>
          <a:off x="1071538" y="4786322"/>
          <a:ext cx="7429551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5759"/>
                <a:gridCol w="1132122"/>
                <a:gridCol w="1391341"/>
                <a:gridCol w="1214446"/>
                <a:gridCol w="1285883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最喜欢的动物</a:t>
                      </a:r>
                      <a:endParaRPr lang="zh-CN" altLang="en-US" sz="2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小猫</a:t>
                      </a:r>
                      <a:endParaRPr lang="zh-CN" altLang="en-US" sz="2800" b="1" kern="120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大熊猫</a:t>
                      </a:r>
                      <a:endParaRPr lang="zh-CN" altLang="en-US" sz="2800" b="1" kern="120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小猴</a:t>
                      </a:r>
                      <a:endParaRPr lang="zh-CN" altLang="en-US" sz="2800" b="1" kern="120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小狗</a:t>
                      </a:r>
                      <a:endParaRPr lang="zh-CN" altLang="en-US" sz="2800" b="1" kern="120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数量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3714744" y="528638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857752" y="528638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86512" y="528638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429520" y="528638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6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7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633413" y="571500"/>
            <a:ext cx="7296150" cy="1071550"/>
          </a:xfrm>
        </p:spPr>
        <p:txBody>
          <a:bodyPr/>
          <a:lstStyle/>
          <a:p>
            <a:pPr algn="l" eaLnBrk="1" hangingPunct="1"/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b="1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（基础题） 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</a:t>
            </a:r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克食物中维生素</a:t>
            </a:r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和维生素</a:t>
            </a:r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的含量统计如下表：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282" y="4214818"/>
            <a:ext cx="8643937" cy="1210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       ）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维生素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含量最高，（     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）维</a:t>
            </a:r>
            <a:endParaRPr lang="en-US" altLang="zh-CN" sz="28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生素 </a:t>
            </a:r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含量最高。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00166" y="4286256"/>
            <a:ext cx="1857388" cy="6524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柿子椒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572264" y="4214818"/>
            <a:ext cx="1171575" cy="5730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菜花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14282" y="5286388"/>
            <a:ext cx="8643937" cy="1210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 柿子椒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的维生素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含量比小白菜的高（     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）</a:t>
            </a:r>
            <a:endParaRPr lang="en-US" altLang="zh-CN" sz="28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毫克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358082" y="5286388"/>
            <a:ext cx="642954" cy="5730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9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7" name="图片 16" descr="zz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480" y="1571612"/>
            <a:ext cx="5553075" cy="2695575"/>
          </a:xfrm>
          <a:prstGeom prst="rect">
            <a:avLst/>
          </a:prstGeom>
        </p:spPr>
      </p:pic>
      <p:grpSp>
        <p:nvGrpSpPr>
          <p:cNvPr id="19" name="Group 42"/>
          <p:cNvGrpSpPr/>
          <p:nvPr/>
        </p:nvGrpSpPr>
        <p:grpSpPr bwMode="auto">
          <a:xfrm>
            <a:off x="7847012" y="214290"/>
            <a:ext cx="1296988" cy="1296988"/>
            <a:chOff x="4784" y="0"/>
            <a:chExt cx="817" cy="817"/>
          </a:xfrm>
        </p:grpSpPr>
        <p:pic>
          <p:nvPicPr>
            <p:cNvPr id="20" name="Picture 7" descr="Golde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776283" y="427066"/>
            <a:ext cx="7296150" cy="1071550"/>
          </a:xfrm>
        </p:spPr>
        <p:txBody>
          <a:bodyPr/>
          <a:lstStyle/>
          <a:p>
            <a:pPr algn="l" eaLnBrk="1" hangingPunct="1"/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b="1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（基础题） 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</a:t>
            </a:r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克食物中维生素</a:t>
            </a:r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和维生素</a:t>
            </a:r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 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的含量统计如下表：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0034" y="4346612"/>
            <a:ext cx="8643937" cy="6524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）你还能提出什么问题？并解决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。（答案不唯一）</a:t>
            </a:r>
            <a:endParaRPr lang="zh-CN" altLang="en-US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285823" y="5213412"/>
            <a:ext cx="6858000" cy="5730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49-34=15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（毫克）</a:t>
            </a:r>
          </a:p>
        </p:txBody>
      </p:sp>
      <p:pic>
        <p:nvPicPr>
          <p:cNvPr id="17" name="图片 16" descr="zz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51" y="1570074"/>
            <a:ext cx="5553075" cy="26955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2" name="Group 42"/>
          <p:cNvGrpSpPr/>
          <p:nvPr/>
        </p:nvGrpSpPr>
        <p:grpSpPr bwMode="auto">
          <a:xfrm>
            <a:off x="7846983" y="71414"/>
            <a:ext cx="1296988" cy="1296988"/>
            <a:chOff x="4784" y="0"/>
            <a:chExt cx="817" cy="817"/>
          </a:xfrm>
        </p:grpSpPr>
        <p:pic>
          <p:nvPicPr>
            <p:cNvPr id="20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142947" y="4856222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小白菜的维生素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含量比柿子椒少多少毫克？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142947" y="5713478"/>
            <a:ext cx="6858000" cy="5730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答：比柿子椒少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15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毫克。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714397" y="357166"/>
            <a:ext cx="7000875" cy="17727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en-US" altLang="en-US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en-US" sz="28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重点题</a:t>
            </a:r>
            <a:r>
              <a:rPr lang="en-US" altLang="en-US" sz="28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小为旱区捐款情况：一年级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520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元，二年级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530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元，三年级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540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元，四年级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520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元，五年级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550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48" y="3143248"/>
            <a:ext cx="7000875" cy="6524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）完成两所小学为旱区捐款情况统计表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357422" y="5214950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520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19" name="Group 42"/>
          <p:cNvGrpSpPr/>
          <p:nvPr/>
        </p:nvGrpSpPr>
        <p:grpSpPr bwMode="auto">
          <a:xfrm>
            <a:off x="7643834" y="214290"/>
            <a:ext cx="1296988" cy="1296988"/>
            <a:chOff x="4784" y="0"/>
            <a:chExt cx="817" cy="817"/>
          </a:xfrm>
        </p:grpSpPr>
        <p:pic>
          <p:nvPicPr>
            <p:cNvPr id="20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642952" y="2073484"/>
            <a:ext cx="971552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二小为旱区捐款情况：一年级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510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元，二年级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515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元，</a:t>
            </a:r>
            <a:endParaRPr lang="en-US" altLang="zh-CN" sz="28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三年级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525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元，四年级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540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元，五年级</a:t>
            </a:r>
            <a:r>
              <a:rPr lang="en-US" altLang="zh-CN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530</a:t>
            </a:r>
            <a:r>
              <a:rPr lang="zh-CN" altLang="en-US" sz="28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元。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857224" y="3929066"/>
          <a:ext cx="7215240" cy="22002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2540"/>
                <a:gridCol w="1202540"/>
                <a:gridCol w="1202540"/>
                <a:gridCol w="1202540"/>
                <a:gridCol w="1202540"/>
                <a:gridCol w="1202540"/>
              </a:tblGrid>
              <a:tr h="128588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一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二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三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四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五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一小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二小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85786" y="4286256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金额／</a:t>
            </a:r>
            <a:endParaRPr lang="en-US" altLang="zh-CN" sz="1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endParaRPr lang="zh-CN" altLang="en-US" sz="1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28728" y="3929066"/>
            <a:ext cx="10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5786" y="4857760"/>
            <a:ext cx="10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学校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rot="16200000" flipH="1">
            <a:off x="1035819" y="4179099"/>
            <a:ext cx="1285884" cy="7858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928662" y="4857760"/>
            <a:ext cx="1143008" cy="3571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571868" y="5214950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530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714876" y="5214950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540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000760" y="5214950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520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7143768" y="5214950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550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357422" y="5643578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510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571868" y="5643578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515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714876" y="5643578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525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6000760" y="5643578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540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7215206" y="5643578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530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357422" y="5214950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520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85984" y="2357430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520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2" name="Group 42"/>
          <p:cNvGrpSpPr/>
          <p:nvPr/>
        </p:nvGrpSpPr>
        <p:grpSpPr bwMode="auto">
          <a:xfrm>
            <a:off x="7847012" y="0"/>
            <a:ext cx="1296988" cy="1296988"/>
            <a:chOff x="4784" y="0"/>
            <a:chExt cx="817" cy="817"/>
          </a:xfrm>
        </p:grpSpPr>
        <p:pic>
          <p:nvPicPr>
            <p:cNvPr id="20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785786" y="1071546"/>
          <a:ext cx="7215240" cy="220028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02540"/>
                <a:gridCol w="1202540"/>
                <a:gridCol w="1202540"/>
                <a:gridCol w="1202540"/>
                <a:gridCol w="1202540"/>
                <a:gridCol w="1202540"/>
              </a:tblGrid>
              <a:tr h="128588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一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二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三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四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五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一小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二小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14348" y="1428736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金额／</a:t>
            </a:r>
            <a:endParaRPr lang="en-US" altLang="zh-CN" sz="1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</a:t>
            </a:r>
            <a:endParaRPr lang="zh-CN" altLang="en-US" sz="1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57290" y="1071546"/>
            <a:ext cx="10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4348" y="2000240"/>
            <a:ext cx="10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学校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rot="16200000" flipH="1">
            <a:off x="964381" y="1321579"/>
            <a:ext cx="1285884" cy="7858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57224" y="2000240"/>
            <a:ext cx="1143008" cy="3571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500430" y="2357430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530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643438" y="2357430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540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929322" y="2357430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520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7072330" y="2357430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550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285984" y="2786058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510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500430" y="2786058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515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643438" y="2786058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525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5929322" y="2786058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540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7143768" y="2786058"/>
            <a:ext cx="7143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+mn-ea"/>
                <a:ea typeface="+mn-ea"/>
              </a:rPr>
              <a:t>530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4282" y="3429000"/>
            <a:ext cx="8072494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）①两所学校五年级一共捐了（       ）元。</a:t>
            </a:r>
            <a:endParaRPr lang="en-US" altLang="zh-CN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71538" y="4286256"/>
            <a:ext cx="9215502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一小（     ）年级捐款最多，二小（    ）</a:t>
            </a:r>
            <a:endParaRPr lang="en-US" altLang="zh-CN" sz="2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年级捐款最少。</a:t>
            </a:r>
            <a:endParaRPr lang="en-US" altLang="zh-CN" sz="2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2976" y="5572140"/>
            <a:ext cx="7072362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 一小全校一共捐款（     ）元。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929324" y="3426778"/>
            <a:ext cx="919163" cy="6524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ea typeface="+mn-ea"/>
              </a:rPr>
              <a:t>1080</a:t>
            </a:r>
            <a:endParaRPr lang="zh-CN" altLang="en-US" sz="28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000683" y="4286256"/>
            <a:ext cx="919163" cy="5730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+mn-ea"/>
                <a:ea typeface="+mn-ea"/>
              </a:rPr>
              <a:t>五</a:t>
            </a:r>
            <a:endParaRPr lang="zh-CN" altLang="en-US" sz="28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708606" y="4286256"/>
            <a:ext cx="919163" cy="5730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一</a:t>
            </a:r>
            <a:endParaRPr lang="zh-CN" altLang="en-US" sz="28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000628" y="5572140"/>
            <a:ext cx="919163" cy="5730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latin typeface="+mn-ea"/>
                <a:ea typeface="+mn-ea"/>
              </a:rPr>
              <a:t>2660</a:t>
            </a:r>
            <a:endParaRPr lang="zh-CN" altLang="en-US" sz="28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37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38" name="AutoShape 9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8" name="Text Box 10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4" grpId="0"/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5"/>
          <p:cNvSpPr txBox="1">
            <a:spLocks noChangeArrowheads="1"/>
          </p:cNvSpPr>
          <p:nvPr/>
        </p:nvSpPr>
        <p:spPr bwMode="auto">
          <a:xfrm>
            <a:off x="714348" y="500042"/>
            <a:ext cx="7143750" cy="13726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b="1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（创新题）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小明家</a:t>
            </a: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个月水费和</a:t>
            </a:r>
            <a:r>
              <a:rPr lang="zh-CN" altLang="en-US" sz="32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电费</a:t>
            </a:r>
            <a:endParaRPr lang="en-US" altLang="zh-CN" sz="3200" b="1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统计如下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表：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00100" y="5214950"/>
            <a:ext cx="7143750" cy="7325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）完成统计表。</a:t>
            </a: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1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357290" y="1928802"/>
          <a:ext cx="6286544" cy="311468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71636"/>
                <a:gridCol w="1571636"/>
                <a:gridCol w="1571636"/>
                <a:gridCol w="1571636"/>
              </a:tblGrid>
              <a:tr h="128588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水费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电费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合计／元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37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153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35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187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25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96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合计／元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357422" y="1928802"/>
            <a:ext cx="10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项目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85852" y="2857496"/>
            <a:ext cx="10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月份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57290" y="2285992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金额／元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rot="16200000" flipH="1">
            <a:off x="1964513" y="2250273"/>
            <a:ext cx="1285884" cy="6429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357290" y="2500306"/>
            <a:ext cx="1571636" cy="7143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357950" y="314324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190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57950" y="3643314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222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57950" y="4071942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121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28992" y="457200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29190" y="4500570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436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57950" y="457200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533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1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214414" y="642918"/>
          <a:ext cx="6286544" cy="26517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71636"/>
                <a:gridCol w="1571636"/>
                <a:gridCol w="1571636"/>
                <a:gridCol w="1571636"/>
              </a:tblGrid>
              <a:tr h="81581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水费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电费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合计／元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7</a:t>
                      </a:r>
                      <a:r>
                        <a:rPr lang="zh-CN" altLang="en-US" sz="2400" dirty="0" smtClean="0"/>
                        <a:t>月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37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153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190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8</a:t>
                      </a:r>
                      <a:r>
                        <a:rPr lang="zh-CN" altLang="en-US" sz="2400" dirty="0" smtClean="0"/>
                        <a:t>月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35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187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222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9</a:t>
                      </a:r>
                      <a:r>
                        <a:rPr lang="zh-CN" altLang="en-US" sz="2400" dirty="0" smtClean="0"/>
                        <a:t>月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25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96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121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合计／元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kern="1200" dirty="0" smtClean="0"/>
                        <a:t>97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436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533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214546" y="642918"/>
            <a:ext cx="10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项目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14414" y="1142984"/>
            <a:ext cx="10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月份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14414" y="714356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金额／元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rot="16200000" flipH="1">
            <a:off x="2035951" y="750075"/>
            <a:ext cx="857256" cy="6429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214414" y="928670"/>
            <a:ext cx="1571636" cy="5715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57158" y="3429001"/>
            <a:ext cx="8358246" cy="61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                 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Verdana" panose="020B060403050404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0" y="3429000"/>
            <a:ext cx="8215338" cy="2128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①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小明家（    ）月份用电最多，  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（    ）月份用水最多。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Verdana" panose="020B060403050404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                 </a:t>
            </a:r>
            <a:endParaRPr lang="en-US" altLang="zh-CN" sz="28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Verdana" panose="020B060403050404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8662" y="5072074"/>
            <a:ext cx="7858148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②小明家</a:t>
            </a:r>
            <a:r>
              <a:rPr lang="en-US" altLang="zh-CN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8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月份比</a:t>
            </a:r>
            <a:r>
              <a:rPr lang="en-US" altLang="zh-CN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9</a:t>
            </a:r>
            <a:r>
              <a:rPr lang="zh-CN" altLang="en-US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月份用电多（   ）元。</a:t>
            </a:r>
            <a:endParaRPr lang="en-US" altLang="zh-CN" sz="3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15964" y="3599181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4042" y="4313561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43387" y="5145417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2" grpId="0"/>
      <p:bldP spid="43" grpId="0"/>
      <p:bldP spid="44" grpId="0"/>
      <p:bldP spid="4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1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214414" y="642918"/>
          <a:ext cx="6286544" cy="26517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71636"/>
                <a:gridCol w="1571636"/>
                <a:gridCol w="1571636"/>
                <a:gridCol w="1571636"/>
              </a:tblGrid>
              <a:tr h="81581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水费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电费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合计／元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7</a:t>
                      </a:r>
                      <a:r>
                        <a:rPr lang="zh-CN" altLang="en-US" sz="2400" dirty="0" smtClean="0"/>
                        <a:t>月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37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153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190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8</a:t>
                      </a:r>
                      <a:r>
                        <a:rPr lang="zh-CN" altLang="en-US" sz="2400" dirty="0" smtClean="0"/>
                        <a:t>月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35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187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222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9</a:t>
                      </a:r>
                      <a:r>
                        <a:rPr lang="zh-CN" altLang="en-US" sz="2400" dirty="0" smtClean="0"/>
                        <a:t>月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25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96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121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合计／元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kern="1200" dirty="0" smtClean="0"/>
                        <a:t>97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436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533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214546" y="642918"/>
            <a:ext cx="10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项目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14414" y="1142984"/>
            <a:ext cx="10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月份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14414" y="714356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金额／元</a:t>
            </a:r>
            <a:endParaRPr lang="zh-CN" altLang="en-US" sz="2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rot="16200000" flipH="1">
            <a:off x="2035951" y="750075"/>
            <a:ext cx="857256" cy="6429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214414" y="928670"/>
            <a:ext cx="1571636" cy="5715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857224" y="4500570"/>
            <a:ext cx="8001028" cy="16933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</a:t>
            </a:r>
            <a:r>
              <a:rPr lang="en-US" altLang="zh-CN" sz="28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月份用水、用电比较多，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月份用水、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用 </a:t>
            </a:r>
            <a:endParaRPr lang="en-US" altLang="zh-CN" sz="2800" dirty="0" smtClean="0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电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较少。我的感想是夏天用水、用电比较多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，</a:t>
            </a:r>
            <a:endParaRPr lang="en-US" altLang="zh-CN" sz="2800" b="1" dirty="0" smtClean="0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    尽量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节约水、电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。（答案不唯一）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00100" y="3286124"/>
            <a:ext cx="7143800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30000"/>
              </a:lnSpc>
              <a:buAutoNum type="circleNumDbPlain" startAt="3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 从统计表中，你还发现了什么？有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Verdana" panose="020B0604030504040204" pitchFamily="34" charset="0"/>
            </a:endParaRPr>
          </a:p>
          <a:p>
            <a:pPr marL="514350" lvl="0" indent="-514350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Verdana" panose="020B0604030504040204" pitchFamily="34" charset="0"/>
              </a:rPr>
              <a:t>   什么感想？</a:t>
            </a:r>
          </a:p>
        </p:txBody>
      </p:sp>
      <p:grpSp>
        <p:nvGrpSpPr>
          <p:cNvPr id="15" name="Group 8"/>
          <p:cNvGrpSpPr/>
          <p:nvPr/>
        </p:nvGrpSpPr>
        <p:grpSpPr bwMode="auto">
          <a:xfrm>
            <a:off x="5786446" y="6143644"/>
            <a:ext cx="1943100" cy="525791"/>
            <a:chOff x="1474" y="3702"/>
            <a:chExt cx="952" cy="499"/>
          </a:xfrm>
        </p:grpSpPr>
        <p:sp>
          <p:nvSpPr>
            <p:cNvPr id="16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851775" y="0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214282" y="642918"/>
            <a:ext cx="850112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（操作题）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米跑和推铅球测试成绩统计如下表：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214414" y="1285860"/>
          <a:ext cx="6286545" cy="173736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257309"/>
                <a:gridCol w="1257309"/>
                <a:gridCol w="1257309"/>
                <a:gridCol w="1257309"/>
                <a:gridCol w="1257309"/>
              </a:tblGrid>
              <a:tr h="81581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李军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张明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陆强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kern="1200" dirty="0" smtClean="0"/>
                    </a:p>
                    <a:p>
                      <a:pPr algn="ctr"/>
                      <a:r>
                        <a:rPr lang="zh-CN" altLang="en-US" sz="2400" kern="1200" dirty="0" smtClean="0"/>
                        <a:t>王宏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100</a:t>
                      </a:r>
                      <a:r>
                        <a:rPr lang="zh-CN" altLang="en-US" sz="2400" dirty="0" smtClean="0"/>
                        <a:t>米跑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17</a:t>
                      </a:r>
                      <a:r>
                        <a:rPr lang="zh-CN" altLang="en-US" sz="2400" dirty="0" smtClean="0"/>
                        <a:t>秒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15</a:t>
                      </a:r>
                      <a:r>
                        <a:rPr lang="zh-CN" altLang="en-US" sz="2400" dirty="0" smtClean="0"/>
                        <a:t>秒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16</a:t>
                      </a:r>
                      <a:r>
                        <a:rPr lang="zh-CN" altLang="en-US" sz="2400" kern="1200" dirty="0" smtClean="0"/>
                        <a:t>秒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19</a:t>
                      </a:r>
                      <a:r>
                        <a:rPr lang="zh-CN" altLang="en-US" sz="2400" kern="1200" dirty="0" smtClean="0"/>
                        <a:t>秒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推铅球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6</a:t>
                      </a:r>
                      <a:r>
                        <a:rPr lang="zh-CN" altLang="en-US" sz="2400" dirty="0" smtClean="0"/>
                        <a:t>米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4</a:t>
                      </a:r>
                      <a:r>
                        <a:rPr lang="zh-CN" altLang="en-US" sz="2400" dirty="0" smtClean="0"/>
                        <a:t>米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9</a:t>
                      </a:r>
                      <a:r>
                        <a:rPr lang="zh-CN" altLang="en-US" sz="2400" kern="1200" dirty="0" smtClean="0"/>
                        <a:t>米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/>
                        <a:t>7</a:t>
                      </a:r>
                      <a:r>
                        <a:rPr lang="zh-CN" altLang="en-US" sz="2400" kern="1200" dirty="0" smtClean="0"/>
                        <a:t>米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14348" y="3071810"/>
            <a:ext cx="7143750" cy="5381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）根据他们的测试成绩排一排名次。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57224" y="5357826"/>
            <a:ext cx="7143750" cy="5381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）综合两项测试的成绩，谁的体育成绩最好？</a:t>
            </a: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285852" y="3643314"/>
          <a:ext cx="6286545" cy="173736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257309"/>
                <a:gridCol w="1257309"/>
                <a:gridCol w="1257309"/>
                <a:gridCol w="1257309"/>
                <a:gridCol w="1257309"/>
              </a:tblGrid>
              <a:tr h="81581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第一名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第二名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r>
                        <a:rPr lang="zh-CN" altLang="en-US" sz="2400" dirty="0" smtClean="0"/>
                        <a:t>第三名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kern="1200" dirty="0" smtClean="0"/>
                    </a:p>
                    <a:p>
                      <a:pPr algn="ctr"/>
                      <a:r>
                        <a:rPr lang="zh-CN" altLang="en-US" sz="2400" kern="1200" dirty="0" smtClean="0"/>
                        <a:t>第四名</a:t>
                      </a:r>
                      <a:endParaRPr lang="zh-CN" altLang="en-US" sz="2400" b="1" kern="1200" dirty="0" smtClean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100</a:t>
                      </a:r>
                      <a:r>
                        <a:rPr lang="zh-CN" altLang="en-US" sz="2400" dirty="0" smtClean="0"/>
                        <a:t>米跑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6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推铅球</a:t>
                      </a:r>
                      <a:endParaRPr lang="zh-CN" altLang="en-US" sz="2400" b="1" dirty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857356" y="128586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姓名</a:t>
            </a:r>
            <a:endParaRPr lang="zh-CN" altLang="en-US" sz="1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28728" y="150017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成绩</a:t>
            </a:r>
            <a:endParaRPr lang="zh-CN" altLang="en-US" sz="1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42976" y="178592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项目</a:t>
            </a:r>
            <a:endParaRPr lang="zh-CN" altLang="en-US" sz="1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rot="16200000" flipH="1">
            <a:off x="1714480" y="1357298"/>
            <a:ext cx="857256" cy="7143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214414" y="1643050"/>
            <a:ext cx="1285884" cy="5000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285852" y="4000504"/>
            <a:ext cx="1285884" cy="5000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16200000" flipH="1">
            <a:off x="1750199" y="3679033"/>
            <a:ext cx="857256" cy="7858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928794" y="364331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名次</a:t>
            </a:r>
            <a:endParaRPr lang="zh-CN" altLang="en-US" sz="1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28728" y="385762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姓名</a:t>
            </a:r>
            <a:endParaRPr lang="zh-CN" altLang="en-US" sz="1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14414" y="414338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项目</a:t>
            </a:r>
            <a:endParaRPr lang="zh-CN" altLang="en-US" sz="1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786050" y="450057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+mn-ea"/>
                <a:ea typeface="+mn-ea"/>
              </a:rPr>
              <a:t>张明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071934" y="450057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+mn-ea"/>
                <a:ea typeface="+mn-ea"/>
              </a:rPr>
              <a:t>陆强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57818" y="450057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+mn-ea"/>
                <a:ea typeface="+mn-ea"/>
              </a:rPr>
              <a:t>李军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572264" y="450057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+mn-ea"/>
                <a:ea typeface="+mn-ea"/>
              </a:rPr>
              <a:t>王宏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86050" y="492919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+mn-ea"/>
                <a:ea typeface="+mn-ea"/>
              </a:rPr>
              <a:t>陆强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71934" y="492919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+mn-ea"/>
                <a:ea typeface="+mn-ea"/>
              </a:rPr>
              <a:t>王宏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57818" y="492919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+mn-ea"/>
                <a:ea typeface="+mn-ea"/>
              </a:rPr>
              <a:t>李军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572264" y="492919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+mn-ea"/>
                <a:ea typeface="+mn-ea"/>
              </a:rPr>
              <a:t>张明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000232" y="5857892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答：陆强的体育成绩最好。</a:t>
            </a:r>
            <a:endParaRPr lang="zh-CN" altLang="en-US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8" name="Group 8"/>
          <p:cNvGrpSpPr/>
          <p:nvPr/>
        </p:nvGrpSpPr>
        <p:grpSpPr bwMode="auto">
          <a:xfrm>
            <a:off x="5786446" y="6143644"/>
            <a:ext cx="1943100" cy="525791"/>
            <a:chOff x="1474" y="3702"/>
            <a:chExt cx="952" cy="499"/>
          </a:xfrm>
        </p:grpSpPr>
        <p:sp>
          <p:nvSpPr>
            <p:cNvPr id="49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0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表格 53"/>
          <p:cNvGraphicFramePr>
            <a:graphicFrameLocks noGrp="1"/>
          </p:cNvGraphicFramePr>
          <p:nvPr/>
        </p:nvGraphicFramePr>
        <p:xfrm>
          <a:off x="1071538" y="928670"/>
          <a:ext cx="7429551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5759"/>
                <a:gridCol w="1132122"/>
                <a:gridCol w="1391341"/>
                <a:gridCol w="1214446"/>
                <a:gridCol w="1285883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最喜欢的动物</a:t>
                      </a:r>
                      <a:endParaRPr lang="zh-CN" altLang="en-US" sz="2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小猫</a:t>
                      </a:r>
                      <a:endParaRPr lang="zh-CN" altLang="en-US" sz="2800" b="1" kern="120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大熊猫</a:t>
                      </a:r>
                      <a:endParaRPr lang="zh-CN" altLang="en-US" sz="2800" b="1" kern="120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小猴</a:t>
                      </a:r>
                      <a:endParaRPr lang="zh-CN" altLang="en-US" sz="2800" b="1" kern="120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小狗</a:t>
                      </a:r>
                      <a:endParaRPr lang="zh-CN" altLang="en-US" sz="2800" b="1" kern="120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800" b="1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数量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3643306" y="1428736"/>
            <a:ext cx="4643470" cy="584775"/>
            <a:chOff x="3643306" y="1428736"/>
            <a:chExt cx="4643470" cy="584775"/>
          </a:xfrm>
        </p:grpSpPr>
        <p:sp>
          <p:nvSpPr>
            <p:cNvPr id="55" name="TextBox 54"/>
            <p:cNvSpPr txBox="1"/>
            <p:nvPr/>
          </p:nvSpPr>
          <p:spPr>
            <a:xfrm>
              <a:off x="3643306" y="1428736"/>
              <a:ext cx="857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+mn-ea"/>
                  <a:ea typeface="+mn-ea"/>
                </a:rPr>
                <a:t>10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000628" y="1428736"/>
              <a:ext cx="857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+mn-ea"/>
                  <a:ea typeface="+mn-ea"/>
                </a:rPr>
                <a:t>14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286512" y="1428736"/>
              <a:ext cx="857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+mn-ea"/>
                  <a:ea typeface="+mn-ea"/>
                </a:rPr>
                <a:t>10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429520" y="1428736"/>
              <a:ext cx="857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+mn-ea"/>
                  <a:ea typeface="+mn-ea"/>
                </a:rPr>
                <a:t> </a:t>
              </a:r>
              <a:r>
                <a:rPr lang="en-US" altLang="zh-CN" sz="3200" dirty="0" smtClean="0">
                  <a:latin typeface="+mn-ea"/>
                  <a:ea typeface="+mn-ea"/>
                </a:rPr>
                <a:t>4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928345" y="2428868"/>
            <a:ext cx="556427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喜欢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  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的人数最多。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8345" y="3571876"/>
            <a:ext cx="785814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喜欢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的人数是一样的。</a:t>
            </a:r>
          </a:p>
        </p:txBody>
      </p:sp>
      <p:sp>
        <p:nvSpPr>
          <p:cNvPr id="23" name="矩形 22"/>
          <p:cNvSpPr/>
          <p:nvPr/>
        </p:nvSpPr>
        <p:spPr>
          <a:xfrm>
            <a:off x="928345" y="4714884"/>
            <a:ext cx="79296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(4)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喜欢大熊猫的比喜欢小狗的多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人。</a:t>
            </a:r>
          </a:p>
        </p:txBody>
      </p:sp>
      <p:grpSp>
        <p:nvGrpSpPr>
          <p:cNvPr id="24" name="Group 16"/>
          <p:cNvGrpSpPr/>
          <p:nvPr/>
        </p:nvGrpSpPr>
        <p:grpSpPr bwMode="auto">
          <a:xfrm>
            <a:off x="6000760" y="5643578"/>
            <a:ext cx="1684338" cy="876299"/>
            <a:chOff x="1772" y="3114"/>
            <a:chExt cx="1061" cy="552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500298" y="2428868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小熊猫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71736" y="3571876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小猫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29124" y="3571876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小猴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43768" y="4714884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10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57250" y="714375"/>
            <a:ext cx="7618095" cy="4946015"/>
            <a:chOff x="1350" y="1125"/>
            <a:chExt cx="11997" cy="7789"/>
          </a:xfrm>
        </p:grpSpPr>
        <p:grpSp>
          <p:nvGrpSpPr>
            <p:cNvPr id="3" name="组合 22"/>
            <p:cNvGrpSpPr/>
            <p:nvPr/>
          </p:nvGrpSpPr>
          <p:grpSpPr>
            <a:xfrm>
              <a:off x="1350" y="1125"/>
              <a:ext cx="11997" cy="7313"/>
              <a:chOff x="1214414" y="714356"/>
              <a:chExt cx="6994820" cy="4068574"/>
            </a:xfrm>
          </p:grpSpPr>
          <p:grpSp>
            <p:nvGrpSpPr>
              <p:cNvPr id="4" name="组合 20"/>
              <p:cNvGrpSpPr/>
              <p:nvPr/>
            </p:nvGrpSpPr>
            <p:grpSpPr>
              <a:xfrm>
                <a:off x="1214414" y="714356"/>
                <a:ext cx="6994820" cy="3038778"/>
                <a:chOff x="1214414" y="714356"/>
                <a:chExt cx="6994820" cy="3038778"/>
              </a:xfrm>
            </p:grpSpPr>
            <p:pic>
              <p:nvPicPr>
                <p:cNvPr id="19" name="图片 18" descr="44.gif"/>
                <p:cNvPicPr>
                  <a:picLocks noChangeAspect="1"/>
                </p:cNvPicPr>
                <p:nvPr/>
              </p:nvPicPr>
              <p:blipFill>
                <a:blip r:embed="rId3"/>
                <a:srcRect b="22665"/>
                <a:stretch>
                  <a:fillRect/>
                </a:stretch>
              </p:blipFill>
              <p:spPr>
                <a:xfrm>
                  <a:off x="1279739" y="880175"/>
                  <a:ext cx="6929495" cy="2872959"/>
                </a:xfrm>
                <a:prstGeom prst="rect">
                  <a:avLst/>
                </a:prstGeom>
              </p:spPr>
            </p:pic>
            <p:sp>
              <p:nvSpPr>
                <p:cNvPr id="20" name="矩形 19"/>
                <p:cNvSpPr/>
                <p:nvPr/>
              </p:nvSpPr>
              <p:spPr>
                <a:xfrm>
                  <a:off x="1214414" y="714356"/>
                  <a:ext cx="928694" cy="551799"/>
                </a:xfrm>
                <a:prstGeom prst="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200" dirty="0" smtClean="0">
                      <a:solidFill>
                        <a:srgbClr val="C00000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例</a:t>
                  </a:r>
                  <a:r>
                    <a:rPr lang="en-US" altLang="zh-CN" sz="3200" dirty="0" smtClean="0">
                      <a:solidFill>
                        <a:srgbClr val="C00000"/>
                      </a:solidFill>
                      <a:latin typeface="华文楷体" panose="02010600040101010101" pitchFamily="2" charset="-122"/>
                      <a:ea typeface="华文楷体" panose="02010600040101010101" pitchFamily="2" charset="-122"/>
                    </a:rPr>
                    <a:t>1</a:t>
                  </a:r>
                  <a:endParaRPr lang="zh-CN" altLang="en-US" sz="3200" dirty="0">
                    <a:solidFill>
                      <a:srgbClr val="C0000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endParaRPr>
                </a:p>
              </p:txBody>
            </p:sp>
          </p:grpSp>
          <p:sp>
            <p:nvSpPr>
              <p:cNvPr id="22" name="圆角矩形标注 21"/>
              <p:cNvSpPr/>
              <p:nvPr/>
            </p:nvSpPr>
            <p:spPr>
              <a:xfrm>
                <a:off x="2928926" y="3714751"/>
                <a:ext cx="3336155" cy="1068179"/>
              </a:xfrm>
              <a:prstGeom prst="wedgeRoundRectCallout">
                <a:avLst>
                  <a:gd name="adj1" fmla="val -57674"/>
                  <a:gd name="adj2" fmla="val -4327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统计一下本班同学最喜欢的活动情况 。</a:t>
                </a:r>
                <a:r>
                  <a:rPr lang="en-US" altLang="zh-CN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(</a:t>
                </a:r>
                <a:r>
                  <a:rPr lang="zh-CN" altLang="en-US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每人限选一种。</a:t>
                </a:r>
                <a:r>
                  <a:rPr lang="en-US" altLang="zh-CN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)</a:t>
                </a:r>
                <a:endParaRPr lang="zh-CN" altLang="en-US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pic>
          <p:nvPicPr>
            <p:cNvPr id="5" name="图片 4" descr="女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2042" y="6518"/>
              <a:ext cx="2531" cy="2396"/>
            </a:xfrm>
            <a:prstGeom prst="rect">
              <a:avLst/>
            </a:prstGeom>
          </p:spPr>
        </p:pic>
        <p:pic>
          <p:nvPicPr>
            <p:cNvPr id="6" name="图片 5" descr="44.gif"/>
            <p:cNvPicPr>
              <a:picLocks noChangeAspect="1"/>
            </p:cNvPicPr>
            <p:nvPr/>
          </p:nvPicPr>
          <p:blipFill>
            <a:blip r:embed="rId3"/>
            <a:srcRect l="67270" t="76486"/>
            <a:stretch>
              <a:fillRect/>
            </a:stretch>
          </p:blipFill>
          <p:spPr>
            <a:xfrm>
              <a:off x="9457" y="6530"/>
              <a:ext cx="3890" cy="157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14350" y="3929063"/>
          <a:ext cx="8429691" cy="1241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241"/>
                <a:gridCol w="1204241"/>
                <a:gridCol w="1204241"/>
                <a:gridCol w="1102189"/>
                <a:gridCol w="928694"/>
                <a:gridCol w="928694"/>
                <a:gridCol w="1857391"/>
              </a:tblGrid>
              <a:tr h="6208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活动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看书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踢球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看电视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画画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跳绳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玩电子游戏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208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人数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286000" y="1055688"/>
            <a:ext cx="40719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00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男生最喜欢的活动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00063" y="1714500"/>
          <a:ext cx="8429691" cy="1241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241"/>
                <a:gridCol w="1204241"/>
                <a:gridCol w="1204241"/>
                <a:gridCol w="1102189"/>
                <a:gridCol w="928694"/>
                <a:gridCol w="928694"/>
                <a:gridCol w="1857391"/>
              </a:tblGrid>
              <a:tr h="6208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活动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看书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踢球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看电视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画画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跳绳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玩电子游戏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208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人数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357438" y="3270250"/>
            <a:ext cx="40719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00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女生最喜欢的活动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14500" y="5429250"/>
            <a:ext cx="6745288" cy="61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从上面的表中可以知道哪些信息？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00232" y="5429264"/>
            <a:ext cx="4806950" cy="61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这两个表有什么共同点？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500298" y="928670"/>
            <a:ext cx="4714875" cy="61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男女生最喜欢的活动统计表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11338" y="1671638"/>
            <a:ext cx="126682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500034" y="2357430"/>
            <a:ext cx="1214446" cy="57150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男生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00034" y="2928934"/>
            <a:ext cx="1214446" cy="64294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女生</a:t>
            </a:r>
            <a:endParaRPr lang="zh-CN" altLang="en-US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714480" y="5429264"/>
            <a:ext cx="5286412" cy="6524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怎样把这两个表合成一个表呢？</a:t>
            </a:r>
            <a:endParaRPr lang="zh-CN" altLang="en-US" sz="28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596" y="3929066"/>
            <a:ext cx="8501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像这样的两个表合成一个表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叫做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复式统计表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4.07407E-6 L -0.00174 -0.1423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-0.14028 L -0.00035 -0.230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0" grpId="1"/>
      <p:bldP spid="11" grpId="0"/>
      <p:bldP spid="11" grpId="1"/>
      <p:bldP spid="14" grpId="0"/>
      <p:bldP spid="12" grpId="0" animBg="1"/>
      <p:bldP spid="13" grpId="0" animBg="1"/>
      <p:bldP spid="15" grpId="0"/>
      <p:bldP spid="15" grpId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3"/>
          <p:cNvSpPr txBox="1">
            <a:spLocks noChangeArrowheads="1"/>
          </p:cNvSpPr>
          <p:nvPr/>
        </p:nvSpPr>
        <p:spPr bwMode="auto">
          <a:xfrm>
            <a:off x="2285984" y="428604"/>
            <a:ext cx="4714875" cy="61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男女生最喜欢的活动统计表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2643182"/>
            <a:ext cx="8786842" cy="65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表包含哪几项内容？根据上表，回答下面的问题。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5720" y="3214686"/>
            <a:ext cx="7786687" cy="61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）男生喜欢的活动是什么？女生呢？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85820" y="3857628"/>
            <a:ext cx="7858180" cy="5724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+mn-ea"/>
                <a:ea typeface="+mn-ea"/>
              </a:rPr>
              <a:t>答：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  <a:ea typeface="+mn-ea"/>
              </a:rPr>
              <a:t>男生</a:t>
            </a: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</a:rPr>
              <a:t>最喜欢的活动是玩电子游戏，女生最喜欢画画。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8596" y="4357694"/>
            <a:ext cx="7786687" cy="61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）参加调查的一共有多少人？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428728" y="4857760"/>
            <a:ext cx="6000750" cy="5730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2+5+4+2+3+7+6+1+3+7+5+2=47(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人）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7158" y="5357826"/>
            <a:ext cx="7786687" cy="61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）你对调查的结果有什么看法和建议？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28662" y="5857892"/>
            <a:ext cx="7786687" cy="5724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+mn-ea"/>
                <a:ea typeface="+mn-ea"/>
              </a:rPr>
              <a:t>答：同学们</a:t>
            </a:r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</a:rPr>
              <a:t>要多参加体育运动，增强自己的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  <a:ea typeface="+mn-ea"/>
              </a:rPr>
              <a:t>体质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  <a:ea typeface="+mn-ea"/>
              </a:rPr>
              <a:t>…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174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86772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椭圆 14"/>
          <p:cNvSpPr/>
          <p:nvPr/>
        </p:nvSpPr>
        <p:spPr>
          <a:xfrm>
            <a:off x="214282" y="1000108"/>
            <a:ext cx="1357322" cy="71438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1071538" y="571480"/>
            <a:ext cx="1000132" cy="357166"/>
          </a:xfrm>
          <a:prstGeom prst="wedgeRoundRectCallout">
            <a:avLst>
              <a:gd name="adj1" fmla="val -24897"/>
              <a:gd name="adj2" fmla="val 90922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表头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0034" y="1285860"/>
          <a:ext cx="8429684" cy="1241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4240"/>
                <a:gridCol w="1204240"/>
                <a:gridCol w="1204240"/>
                <a:gridCol w="1102188"/>
                <a:gridCol w="928693"/>
                <a:gridCol w="928693"/>
                <a:gridCol w="1857390"/>
              </a:tblGrid>
              <a:tr h="6208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活动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看书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踢球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看电视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画画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跳绳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玩电子游戏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208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人数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929066"/>
            <a:ext cx="796289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714480" y="57148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你能找到它们的不同点吗？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28662" y="2786058"/>
            <a:ext cx="7220246" cy="954107"/>
            <a:chOff x="857224" y="3143248"/>
            <a:chExt cx="7220246" cy="954107"/>
          </a:xfrm>
        </p:grpSpPr>
        <p:sp>
          <p:nvSpPr>
            <p:cNvPr id="8" name="矩形 7"/>
            <p:cNvSpPr/>
            <p:nvPr/>
          </p:nvSpPr>
          <p:spPr>
            <a:xfrm>
              <a:off x="857224" y="3143248"/>
              <a:ext cx="7220246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+mn-ea"/>
                  <a:ea typeface="+mn-ea"/>
                </a:rPr>
                <a:t>  </a:t>
              </a:r>
              <a:r>
                <a:rPr lang="zh-CN" altLang="en-US" sz="2800" dirty="0" smtClean="0">
                  <a:latin typeface="宋体" panose="02010600030101010101" pitchFamily="2" charset="-122"/>
                </a:rPr>
                <a:t>像这样一个统计表中只能表示一组数据的</a:t>
              </a:r>
              <a:r>
                <a:rPr lang="en-US" sz="2800" dirty="0" smtClean="0">
                  <a:latin typeface="宋体" panose="02010600030101010101" pitchFamily="2" charset="-122"/>
                </a:rPr>
                <a:t>,</a:t>
              </a:r>
            </a:p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  叫做单式统计表。</a:t>
              </a:r>
              <a:endPara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9" name="上箭头 8"/>
            <p:cNvSpPr/>
            <p:nvPr/>
          </p:nvSpPr>
          <p:spPr>
            <a:xfrm>
              <a:off x="1071538" y="3214686"/>
              <a:ext cx="142876" cy="428628"/>
            </a:xfrm>
            <a:prstGeom prst="upArrow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4348" y="5643578"/>
            <a:ext cx="8429652" cy="594658"/>
            <a:chOff x="737942" y="5429264"/>
            <a:chExt cx="7733626" cy="594658"/>
          </a:xfrm>
        </p:grpSpPr>
        <p:sp>
          <p:nvSpPr>
            <p:cNvPr id="11" name="矩形 10"/>
            <p:cNvSpPr/>
            <p:nvPr/>
          </p:nvSpPr>
          <p:spPr>
            <a:xfrm>
              <a:off x="737942" y="5500702"/>
              <a:ext cx="773362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/>
                <a:t>    </a:t>
              </a:r>
              <a:r>
                <a:rPr lang="zh-CN" altLang="en-US" sz="2800" dirty="0" smtClean="0">
                  <a:latin typeface="宋体" panose="02010600030101010101" pitchFamily="2" charset="-122"/>
                </a:rPr>
                <a:t>一个统计表中能表示多组数据的</a:t>
              </a:r>
              <a:r>
                <a:rPr lang="en-US" sz="2800" dirty="0" smtClean="0">
                  <a:latin typeface="宋体" panose="02010600030101010101" pitchFamily="2" charset="-122"/>
                </a:rPr>
                <a:t>,</a:t>
              </a:r>
              <a:r>
                <a:rPr lang="zh-CN" altLang="en-US" sz="2800" dirty="0" smtClean="0">
                  <a:latin typeface="宋体" panose="02010600030101010101" pitchFamily="2" charset="-122"/>
                </a:rPr>
                <a:t>叫做复式统计表。</a:t>
              </a:r>
              <a:endParaRPr lang="zh-CN" altLang="en-US" sz="2800" dirty="0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2" name="上箭头 11"/>
            <p:cNvSpPr/>
            <p:nvPr/>
          </p:nvSpPr>
          <p:spPr>
            <a:xfrm>
              <a:off x="869021" y="5429264"/>
              <a:ext cx="142876" cy="428628"/>
            </a:xfrm>
            <a:prstGeom prst="upArrow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00166" y="1571612"/>
          <a:ext cx="5929353" cy="3714777"/>
        </p:xfrm>
        <a:graphic>
          <a:graphicData uri="http://schemas.openxmlformats.org/drawingml/2006/table">
            <a:tbl>
              <a:tblPr/>
              <a:tblGrid>
                <a:gridCol w="2964677"/>
                <a:gridCol w="889403"/>
                <a:gridCol w="889403"/>
                <a:gridCol w="1185870"/>
              </a:tblGrid>
              <a:tr h="1857387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baseline="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          </a:t>
                      </a:r>
                      <a:r>
                        <a:rPr lang="zh-CN" altLang="en-US" sz="28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 国家</a:t>
                      </a:r>
                      <a:endParaRPr lang="en-US" altLang="zh-CN" sz="28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金牌数</a:t>
                      </a: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　</a:t>
                      </a:r>
                      <a:endParaRPr lang="en-US" altLang="zh-CN" sz="28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800" b="1" kern="100" dirty="0" smtClean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 smtClean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届</a:t>
                      </a:r>
                      <a:r>
                        <a:rPr lang="zh-CN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数　　　　　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中国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美国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俄罗斯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13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第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27</a:t>
                      </a:r>
                      <a:r>
                        <a:rPr lang="zh-CN" sz="2800" b="1" kern="10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届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28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39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32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13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第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28</a:t>
                      </a:r>
                      <a:r>
                        <a:rPr lang="zh-CN" sz="2800" b="1" kern="10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届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32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35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27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13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第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29</a:t>
                      </a:r>
                      <a:r>
                        <a:rPr lang="zh-CN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届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51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36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Times New Roman" panose="02020603050405020304"/>
                        </a:rPr>
                        <a:t>23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857224" y="714356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说一说表格中的数据所表示的意义。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rot="16200000" flipV="1">
            <a:off x="3000364" y="2000240"/>
            <a:ext cx="1857388" cy="10001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0800000">
            <a:off x="1571604" y="1643050"/>
            <a:ext cx="2857520" cy="17859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2786050" y="4643446"/>
            <a:ext cx="428628" cy="50006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6643702" y="4643446"/>
            <a:ext cx="500066" cy="50006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圆角矩形标注 22"/>
          <p:cNvSpPr/>
          <p:nvPr/>
        </p:nvSpPr>
        <p:spPr>
          <a:xfrm>
            <a:off x="1428728" y="5572140"/>
            <a:ext cx="3357586" cy="571504"/>
          </a:xfrm>
          <a:prstGeom prst="wedgeRoundRectCallout">
            <a:avLst>
              <a:gd name="adj1" fmla="val -5241"/>
              <a:gd name="adj2" fmla="val -12848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表示第</a:t>
            </a:r>
            <a:r>
              <a:rPr 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29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届奥运会。</a:t>
            </a:r>
          </a:p>
          <a:p>
            <a:pPr algn="ctr"/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5429256" y="5357826"/>
            <a:ext cx="3357586" cy="785818"/>
          </a:xfrm>
          <a:prstGeom prst="wedgeRoundRectCallout">
            <a:avLst>
              <a:gd name="adj1" fmla="val -10429"/>
              <a:gd name="adj2" fmla="val -8123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dirty="0" smtClean="0"/>
              <a:t>表示俄罗斯在第</a:t>
            </a:r>
            <a:r>
              <a:rPr lang="en-US" dirty="0" smtClean="0"/>
              <a:t>29</a:t>
            </a:r>
            <a:r>
              <a:rPr lang="zh-CN" altLang="en-US" dirty="0" smtClean="0"/>
              <a:t>届奥运会上取得</a:t>
            </a:r>
            <a:r>
              <a:rPr lang="en-US" dirty="0" smtClean="0"/>
              <a:t>23</a:t>
            </a:r>
            <a:r>
              <a:rPr lang="zh-CN" altLang="en-US" dirty="0" smtClean="0"/>
              <a:t>枚金牌。</a:t>
            </a:r>
          </a:p>
          <a:p>
            <a:pPr algn="ctr"/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714612" y="571480"/>
          <a:ext cx="5929353" cy="3714777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964677"/>
                <a:gridCol w="889403"/>
                <a:gridCol w="889403"/>
                <a:gridCol w="1185870"/>
              </a:tblGrid>
              <a:tr h="1857387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baseline="0" dirty="0" smtClean="0"/>
                        <a:t>     </a:t>
                      </a:r>
                      <a:r>
                        <a:rPr lang="zh-CN" sz="2800" kern="100" dirty="0"/>
                        <a:t>　　</a:t>
                      </a:r>
                      <a:r>
                        <a:rPr lang="zh-CN" altLang="en-US" sz="2800" kern="100" dirty="0" smtClean="0"/>
                        <a:t>          国家</a:t>
                      </a:r>
                      <a:endParaRPr lang="en-US" altLang="zh-CN" sz="2800" kern="100" dirty="0" smtClean="0"/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/>
                        <a:t>金牌数</a:t>
                      </a: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　</a:t>
                      </a:r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/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/>
                    </a:p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/>
                    </a:p>
                    <a:p>
                      <a:pPr algn="l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/>
                        <a:t> </a:t>
                      </a:r>
                      <a:r>
                        <a:rPr lang="zh-CN" sz="2800" kern="100" dirty="0" smtClean="0"/>
                        <a:t>届</a:t>
                      </a:r>
                      <a:r>
                        <a:rPr lang="zh-CN" sz="2800" kern="100" dirty="0"/>
                        <a:t>数　　　　　　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中国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美国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俄罗斯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1913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/>
                        <a:t>第</a:t>
                      </a:r>
                      <a:r>
                        <a:rPr lang="en-US" sz="2800" kern="100"/>
                        <a:t>27</a:t>
                      </a:r>
                      <a:r>
                        <a:rPr lang="zh-CN" sz="2800" kern="100"/>
                        <a:t>届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/>
                        <a:t>28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39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32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1913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/>
                        <a:t>第</a:t>
                      </a:r>
                      <a:r>
                        <a:rPr lang="en-US" sz="2800" kern="100"/>
                        <a:t>28</a:t>
                      </a:r>
                      <a:r>
                        <a:rPr lang="zh-CN" sz="2800" kern="100"/>
                        <a:t>届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/>
                        <a:t>32</a:t>
                      </a:r>
                      <a:endParaRPr lang="zh-CN" sz="2800" b="1" kern="10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35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27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19130"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第</a:t>
                      </a:r>
                      <a:r>
                        <a:rPr lang="en-US" sz="2800" kern="100" dirty="0"/>
                        <a:t>29</a:t>
                      </a:r>
                      <a:r>
                        <a:rPr lang="zh-CN" sz="2800" kern="100" dirty="0"/>
                        <a:t>届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51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36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23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 rot="16200000" flipV="1">
            <a:off x="4214810" y="1000108"/>
            <a:ext cx="1857388" cy="10001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0800000">
            <a:off x="2714612" y="571480"/>
            <a:ext cx="2928958" cy="18573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57224" y="4429132"/>
            <a:ext cx="7929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A.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中国获得的金牌数一届比一届多。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7224" y="5000636"/>
            <a:ext cx="7072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B. 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俄罗斯获得的金牌数一届比一届少。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224" y="5643578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C. 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每届都是中国获得的金牌最多。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48" y="571480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判断对错。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8016" y="4429132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（√）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8016" y="500063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（√）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29454" y="5500702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22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446" y="5981701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5786446" y="6334780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2037</Words>
  <Application>WPS 演示</Application>
  <PresentationFormat>全屏显示(4:3)</PresentationFormat>
  <Paragraphs>682</Paragraphs>
  <Slides>29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1. （基础题） 每100克食物中维生素C和维生素B的含量统计如下表：</vt:lpstr>
      <vt:lpstr>1. （基础题） 每100克食物中维生素C和维生素B 的含量统计如下表：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人教版数学三年级下册第3单元</dc:title>
  <dc:creator>吉林梓翰教育图书有限公司</dc:creator>
  <cp:lastModifiedBy>lenovop</cp:lastModifiedBy>
  <cp:revision>918</cp:revision>
  <dcterms:created xsi:type="dcterms:W3CDTF">2015-11-21T07:20:00Z</dcterms:created>
  <dcterms:modified xsi:type="dcterms:W3CDTF">2021-11-01T03:12:45Z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