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3"/>
  </p:notesMasterIdLst>
  <p:sldIdLst>
    <p:sldId id="419" r:id="rId3"/>
    <p:sldId id="482" r:id="rId4"/>
    <p:sldId id="422" r:id="rId5"/>
    <p:sldId id="490" r:id="rId6"/>
    <p:sldId id="493" r:id="rId7"/>
    <p:sldId id="506" r:id="rId8"/>
    <p:sldId id="496" r:id="rId9"/>
    <p:sldId id="507" r:id="rId10"/>
    <p:sldId id="518" r:id="rId11"/>
    <p:sldId id="519" r:id="rId12"/>
    <p:sldId id="515" r:id="rId13"/>
    <p:sldId id="522" r:id="rId14"/>
    <p:sldId id="485" r:id="rId15"/>
    <p:sldId id="523" r:id="rId16"/>
    <p:sldId id="521" r:id="rId17"/>
    <p:sldId id="427" r:id="rId18"/>
    <p:sldId id="486" r:id="rId19"/>
    <p:sldId id="513" r:id="rId20"/>
    <p:sldId id="432" r:id="rId21"/>
    <p:sldId id="433" r:id="rId22"/>
    <p:sldId id="446" r:id="rId23"/>
    <p:sldId id="457" r:id="rId24"/>
    <p:sldId id="436" r:id="rId25"/>
    <p:sldId id="514" r:id="rId26"/>
    <p:sldId id="472" r:id="rId27"/>
    <p:sldId id="500" r:id="rId28"/>
    <p:sldId id="487" r:id="rId29"/>
    <p:sldId id="502" r:id="rId30"/>
    <p:sldId id="440" r:id="rId31"/>
    <p:sldId id="416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112EE"/>
    <a:srgbClr val="179923"/>
    <a:srgbClr val="FFFF66"/>
    <a:srgbClr val="C8D927"/>
    <a:srgbClr val="000000"/>
    <a:srgbClr val="FFFF9F"/>
    <a:srgbClr val="FF0000"/>
    <a:srgbClr val="E4DF21"/>
    <a:srgbClr val="FF0066"/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3321" autoAdjust="0"/>
  </p:normalViewPr>
  <p:slideViewPr>
    <p:cSldViewPr>
      <p:cViewPr>
        <p:scale>
          <a:sx n="66" d="100"/>
          <a:sy n="66" d="100"/>
        </p:scale>
        <p:origin x="-1734" y="-462"/>
      </p:cViewPr>
      <p:guideLst>
        <p:guide orient="horz" pos="219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23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5.gif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12.gif"/><Relationship Id="rId7" Type="http://schemas.openxmlformats.org/officeDocument/2006/relationships/image" Target="../media/image18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16.gif"/><Relationship Id="rId7" Type="http://schemas.openxmlformats.org/officeDocument/2006/relationships/image" Target="../media/image1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gif"/><Relationship Id="rId5" Type="http://schemas.openxmlformats.org/officeDocument/2006/relationships/image" Target="../media/image18.gif"/><Relationship Id="rId4" Type="http://schemas.openxmlformats.org/officeDocument/2006/relationships/image" Target="../media/image17.gif"/><Relationship Id="rId9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22.jpeg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4.png"/><Relationship Id="rId4" Type="http://schemas.openxmlformats.org/officeDocument/2006/relationships/image" Target="../media/image23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audio" Target="../media/audio1.wav"/><Relationship Id="rId7" Type="http://schemas.openxmlformats.org/officeDocument/2006/relationships/slide" Target="slide2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6.xml"/><Relationship Id="rId5" Type="http://schemas.openxmlformats.org/officeDocument/2006/relationships/slide" Target="slide27.xml"/><Relationship Id="rId4" Type="http://schemas.openxmlformats.org/officeDocument/2006/relationships/slide" Target="slide21.xml"/><Relationship Id="rId9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Relationship Id="rId4" Type="http://schemas.openxmlformats.org/officeDocument/2006/relationships/slide" Target="slide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gif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28860" y="5072074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72000" y="5072074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715140" y="5072074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00034" y="1071546"/>
            <a:ext cx="77153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6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 </a:t>
            </a:r>
            <a:r>
              <a:rPr lang="zh-CN" altLang="en-US" sz="5400" dirty="0" smtClean="0"/>
              <a:t>年、月、日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28604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643042" y="2285992"/>
            <a:ext cx="6143668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  </a:t>
            </a:r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24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时计时法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57356" y="3588253"/>
            <a:ext cx="61436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1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24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时计时法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85720" y="5000636"/>
            <a:ext cx="2159000" cy="1009650"/>
            <a:chOff x="684213" y="4868863"/>
            <a:chExt cx="2159000" cy="1009650"/>
          </a:xfrm>
        </p:grpSpPr>
        <p:sp>
          <p:nvSpPr>
            <p:cNvPr id="17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5429256" y="785794"/>
            <a:ext cx="2143140" cy="714380"/>
          </a:xfrm>
          <a:prstGeom prst="cloudCallout">
            <a:avLst>
              <a:gd name="adj1" fmla="val -70949"/>
              <a:gd name="adj2" fmla="val 4218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中午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图片 6" descr="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2500306"/>
            <a:ext cx="3162300" cy="3152775"/>
          </a:xfrm>
          <a:prstGeom prst="rect">
            <a:avLst/>
          </a:prstGeom>
        </p:spPr>
      </p:pic>
      <p:pic>
        <p:nvPicPr>
          <p:cNvPr id="8" name="图片 7" descr="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3071810"/>
            <a:ext cx="400050" cy="1143000"/>
          </a:xfrm>
          <a:prstGeom prst="rect">
            <a:avLst/>
          </a:prstGeom>
        </p:spPr>
      </p:pic>
      <p:pic>
        <p:nvPicPr>
          <p:cNvPr id="9" name="图片 8" descr="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391696">
            <a:off x="6215074" y="3357562"/>
            <a:ext cx="885825" cy="1381125"/>
          </a:xfrm>
          <a:prstGeom prst="rect">
            <a:avLst/>
          </a:prstGeom>
        </p:spPr>
      </p:pic>
      <p:pic>
        <p:nvPicPr>
          <p:cNvPr id="10" name="图片 9" descr="20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8794" y="642918"/>
            <a:ext cx="2928958" cy="34526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214414" y="928670"/>
            <a:ext cx="1357322" cy="1357322"/>
            <a:chOff x="-285783" y="785795"/>
            <a:chExt cx="3162301" cy="3152774"/>
          </a:xfrm>
        </p:grpSpPr>
        <p:pic>
          <p:nvPicPr>
            <p:cNvPr id="12" name="图片 11" descr="3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85783" y="785795"/>
              <a:ext cx="3162301" cy="3152774"/>
            </a:xfrm>
            <a:prstGeom prst="rect">
              <a:avLst/>
            </a:prstGeom>
          </p:spPr>
        </p:pic>
        <p:pic>
          <p:nvPicPr>
            <p:cNvPr id="13" name="图片 12" descr="2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976" y="1357298"/>
              <a:ext cx="400050" cy="1143000"/>
            </a:xfrm>
            <a:prstGeom prst="rect">
              <a:avLst/>
            </a:prstGeom>
          </p:spPr>
        </p:pic>
        <p:pic>
          <p:nvPicPr>
            <p:cNvPr id="14" name="图片 13" descr="4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5886" y="1645130"/>
              <a:ext cx="888501" cy="137696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2000240"/>
            <a:ext cx="3162300" cy="3152775"/>
          </a:xfrm>
          <a:prstGeom prst="rect">
            <a:avLst/>
          </a:prstGeom>
        </p:spPr>
      </p:pic>
      <p:pic>
        <p:nvPicPr>
          <p:cNvPr id="8" name="图片 7" descr="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2571744"/>
            <a:ext cx="400050" cy="1143000"/>
          </a:xfrm>
          <a:prstGeom prst="rect">
            <a:avLst/>
          </a:prstGeom>
        </p:spPr>
      </p:pic>
      <p:pic>
        <p:nvPicPr>
          <p:cNvPr id="9" name="图片 8" descr="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2857496"/>
            <a:ext cx="885825" cy="1381125"/>
          </a:xfrm>
          <a:prstGeom prst="rect">
            <a:avLst/>
          </a:prstGeom>
        </p:spPr>
      </p:pic>
      <p:pic>
        <p:nvPicPr>
          <p:cNvPr id="10" name="图片 9" descr="6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6050" y="1928802"/>
            <a:ext cx="1657350" cy="3314700"/>
          </a:xfrm>
          <a:prstGeom prst="rect">
            <a:avLst/>
          </a:prstGeom>
        </p:spPr>
      </p:pic>
      <p:pic>
        <p:nvPicPr>
          <p:cNvPr id="11" name="图片 10" descr="7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124" y="1928802"/>
            <a:ext cx="1647825" cy="3314700"/>
          </a:xfrm>
          <a:prstGeom prst="rect">
            <a:avLst/>
          </a:prstGeom>
        </p:spPr>
      </p:pic>
      <p:pic>
        <p:nvPicPr>
          <p:cNvPr id="12" name="图片 11" descr="8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0371" y="1714488"/>
            <a:ext cx="1862326" cy="3664810"/>
          </a:xfrm>
          <a:prstGeom prst="rect">
            <a:avLst/>
          </a:prstGeom>
        </p:spPr>
      </p:pic>
      <p:pic>
        <p:nvPicPr>
          <p:cNvPr id="13" name="图片 12" descr="9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29124" y="1714488"/>
            <a:ext cx="1785950" cy="364333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7"/>
          <p:cNvGrpSpPr/>
          <p:nvPr/>
        </p:nvGrpSpPr>
        <p:grpSpPr>
          <a:xfrm>
            <a:off x="3863101" y="1044070"/>
            <a:ext cx="1210584" cy="1073735"/>
            <a:chOff x="3863101" y="1044070"/>
            <a:chExt cx="1210584" cy="1073735"/>
          </a:xfrm>
        </p:grpSpPr>
        <p:pic>
          <p:nvPicPr>
            <p:cNvPr id="10" name="图片 9" descr="6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3101" y="1044070"/>
              <a:ext cx="623635" cy="1073735"/>
            </a:xfrm>
            <a:prstGeom prst="rect">
              <a:avLst/>
            </a:prstGeom>
          </p:spPr>
        </p:pic>
        <p:pic>
          <p:nvPicPr>
            <p:cNvPr id="11" name="图片 10" descr="7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86735" y="1044070"/>
              <a:ext cx="586950" cy="1073735"/>
            </a:xfrm>
            <a:prstGeom prst="rect">
              <a:avLst/>
            </a:prstGeom>
          </p:spPr>
        </p:pic>
      </p:grpSp>
      <p:pic>
        <p:nvPicPr>
          <p:cNvPr id="44" name="图片 43" descr="8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2121" y="2428868"/>
            <a:ext cx="697003" cy="1143008"/>
          </a:xfrm>
          <a:prstGeom prst="rect">
            <a:avLst/>
          </a:prstGeom>
        </p:spPr>
      </p:pic>
      <p:grpSp>
        <p:nvGrpSpPr>
          <p:cNvPr id="3" name="组合 13"/>
          <p:cNvGrpSpPr/>
          <p:nvPr/>
        </p:nvGrpSpPr>
        <p:grpSpPr>
          <a:xfrm>
            <a:off x="3857620" y="1071546"/>
            <a:ext cx="1208654" cy="1000132"/>
            <a:chOff x="2857488" y="2000240"/>
            <a:chExt cx="3162300" cy="3152775"/>
          </a:xfrm>
        </p:grpSpPr>
        <p:pic>
          <p:nvPicPr>
            <p:cNvPr id="7" name="图片 6" descr="3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57488" y="2000240"/>
              <a:ext cx="3162300" cy="3152775"/>
            </a:xfrm>
            <a:prstGeom prst="rect">
              <a:avLst/>
            </a:prstGeom>
          </p:spPr>
        </p:pic>
        <p:pic>
          <p:nvPicPr>
            <p:cNvPr id="8" name="图片 7" descr="2.gif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286248" y="2571744"/>
              <a:ext cx="400050" cy="1143000"/>
            </a:xfrm>
            <a:prstGeom prst="rect">
              <a:avLst/>
            </a:prstGeom>
          </p:spPr>
        </p:pic>
        <p:pic>
          <p:nvPicPr>
            <p:cNvPr id="9" name="图片 8" descr="4.gif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00496" y="2857496"/>
              <a:ext cx="885825" cy="1381125"/>
            </a:xfrm>
            <a:prstGeom prst="rect">
              <a:avLst/>
            </a:prstGeom>
          </p:spPr>
        </p:pic>
      </p:grpSp>
      <p:grpSp>
        <p:nvGrpSpPr>
          <p:cNvPr id="4" name="组合 118"/>
          <p:cNvGrpSpPr/>
          <p:nvPr/>
        </p:nvGrpSpPr>
        <p:grpSpPr>
          <a:xfrm>
            <a:off x="3786182" y="1000108"/>
            <a:ext cx="1357322" cy="1143008"/>
            <a:chOff x="3786182" y="1000108"/>
            <a:chExt cx="1357322" cy="1143008"/>
          </a:xfrm>
        </p:grpSpPr>
        <p:pic>
          <p:nvPicPr>
            <p:cNvPr id="12" name="图片 11" descr="8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86182" y="1000108"/>
              <a:ext cx="697003" cy="1143008"/>
            </a:xfrm>
            <a:prstGeom prst="rect">
              <a:avLst/>
            </a:prstGeom>
          </p:spPr>
        </p:pic>
        <p:pic>
          <p:nvPicPr>
            <p:cNvPr id="13" name="图片 12" descr="9.gif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483185" y="1000108"/>
              <a:ext cx="660319" cy="1143008"/>
            </a:xfrm>
            <a:prstGeom prst="rect">
              <a:avLst/>
            </a:prstGeom>
          </p:spPr>
        </p:pic>
      </p:grpSp>
      <p:cxnSp>
        <p:nvCxnSpPr>
          <p:cNvPr id="24" name="直接连接符 23"/>
          <p:cNvCxnSpPr/>
          <p:nvPr/>
        </p:nvCxnSpPr>
        <p:spPr>
          <a:xfrm>
            <a:off x="857224" y="3571876"/>
            <a:ext cx="35719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429124" y="3571876"/>
            <a:ext cx="3571900" cy="1588"/>
          </a:xfrm>
          <a:prstGeom prst="line">
            <a:avLst/>
          </a:prstGeom>
          <a:ln w="5715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 descr="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28" y="2500306"/>
            <a:ext cx="623635" cy="1073735"/>
          </a:xfrm>
          <a:prstGeom prst="rect">
            <a:avLst/>
          </a:prstGeom>
        </p:spPr>
      </p:pic>
      <p:pic>
        <p:nvPicPr>
          <p:cNvPr id="43" name="图片 42" descr="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2500306"/>
            <a:ext cx="586950" cy="1073735"/>
          </a:xfrm>
          <a:prstGeom prst="rect">
            <a:avLst/>
          </a:prstGeom>
        </p:spPr>
      </p:pic>
      <p:pic>
        <p:nvPicPr>
          <p:cNvPr id="45" name="图片 44" descr="9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29124" y="2428868"/>
            <a:ext cx="660319" cy="1143008"/>
          </a:xfrm>
          <a:prstGeom prst="rect">
            <a:avLst/>
          </a:prstGeom>
        </p:spPr>
      </p:pic>
      <p:cxnSp>
        <p:nvCxnSpPr>
          <p:cNvPr id="68" name="直接连接符 67"/>
          <p:cNvCxnSpPr/>
          <p:nvPr/>
        </p:nvCxnSpPr>
        <p:spPr>
          <a:xfrm rot="5400000" flipH="1" flipV="1">
            <a:off x="4620419" y="3463925"/>
            <a:ext cx="214314" cy="1588"/>
          </a:xfrm>
          <a:prstGeom prst="line">
            <a:avLst/>
          </a:prstGeom>
          <a:ln w="3810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5400000" flipH="1" flipV="1">
            <a:off x="4918077" y="3463925"/>
            <a:ext cx="214314" cy="1588"/>
          </a:xfrm>
          <a:prstGeom prst="line">
            <a:avLst/>
          </a:prstGeom>
          <a:ln w="3810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rot="5400000" flipH="1" flipV="1">
            <a:off x="5215735" y="3463925"/>
            <a:ext cx="214314" cy="1588"/>
          </a:xfrm>
          <a:prstGeom prst="line">
            <a:avLst/>
          </a:prstGeom>
          <a:ln w="3810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rot="5400000" flipH="1" flipV="1">
            <a:off x="5513393" y="3463925"/>
            <a:ext cx="214314" cy="1588"/>
          </a:xfrm>
          <a:prstGeom prst="line">
            <a:avLst/>
          </a:prstGeom>
          <a:ln w="3810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5400000" flipH="1" flipV="1">
            <a:off x="5811051" y="3463925"/>
            <a:ext cx="214314" cy="1588"/>
          </a:xfrm>
          <a:prstGeom prst="line">
            <a:avLst/>
          </a:prstGeom>
          <a:ln w="3810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5400000" flipH="1" flipV="1">
            <a:off x="6108709" y="3463925"/>
            <a:ext cx="214314" cy="1588"/>
          </a:xfrm>
          <a:prstGeom prst="line">
            <a:avLst/>
          </a:prstGeom>
          <a:ln w="3810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5400000" flipH="1" flipV="1">
            <a:off x="6406367" y="3463925"/>
            <a:ext cx="214314" cy="1588"/>
          </a:xfrm>
          <a:prstGeom prst="line">
            <a:avLst/>
          </a:prstGeom>
          <a:ln w="3810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rot="5400000" flipH="1" flipV="1">
            <a:off x="6704025" y="3463925"/>
            <a:ext cx="214314" cy="1588"/>
          </a:xfrm>
          <a:prstGeom prst="line">
            <a:avLst/>
          </a:prstGeom>
          <a:ln w="3810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rot="5400000" flipH="1" flipV="1">
            <a:off x="7001683" y="3463925"/>
            <a:ext cx="214314" cy="1588"/>
          </a:xfrm>
          <a:prstGeom prst="line">
            <a:avLst/>
          </a:prstGeom>
          <a:ln w="3810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rot="5400000" flipH="1" flipV="1">
            <a:off x="7299341" y="3463925"/>
            <a:ext cx="214314" cy="1588"/>
          </a:xfrm>
          <a:prstGeom prst="line">
            <a:avLst/>
          </a:prstGeom>
          <a:ln w="3810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rot="5400000" flipH="1" flipV="1">
            <a:off x="7894661" y="3463925"/>
            <a:ext cx="214314" cy="1588"/>
          </a:xfrm>
          <a:prstGeom prst="line">
            <a:avLst/>
          </a:prstGeom>
          <a:ln w="3810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20"/>
          <p:cNvGrpSpPr/>
          <p:nvPr/>
        </p:nvGrpSpPr>
        <p:grpSpPr>
          <a:xfrm>
            <a:off x="642910" y="3357562"/>
            <a:ext cx="357190" cy="604541"/>
            <a:chOff x="642910" y="4786322"/>
            <a:chExt cx="357190" cy="604541"/>
          </a:xfrm>
        </p:grpSpPr>
        <p:cxnSp>
          <p:nvCxnSpPr>
            <p:cNvPr id="53" name="直接连接符 52"/>
            <p:cNvCxnSpPr/>
            <p:nvPr/>
          </p:nvCxnSpPr>
          <p:spPr>
            <a:xfrm rot="5400000" flipH="1" flipV="1">
              <a:off x="750861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矩形 92"/>
            <p:cNvSpPr/>
            <p:nvPr/>
          </p:nvSpPr>
          <p:spPr>
            <a:xfrm>
              <a:off x="642910" y="49291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0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123"/>
          <p:cNvGrpSpPr/>
          <p:nvPr/>
        </p:nvGrpSpPr>
        <p:grpSpPr>
          <a:xfrm>
            <a:off x="1526793" y="3357562"/>
            <a:ext cx="357190" cy="604541"/>
            <a:chOff x="1526793" y="4786322"/>
            <a:chExt cx="357190" cy="604541"/>
          </a:xfrm>
        </p:grpSpPr>
        <p:cxnSp>
          <p:nvCxnSpPr>
            <p:cNvPr id="57" name="直接连接符 56"/>
            <p:cNvCxnSpPr/>
            <p:nvPr/>
          </p:nvCxnSpPr>
          <p:spPr>
            <a:xfrm rot="5400000" flipH="1" flipV="1">
              <a:off x="1643835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矩形 93"/>
            <p:cNvSpPr/>
            <p:nvPr/>
          </p:nvSpPr>
          <p:spPr>
            <a:xfrm>
              <a:off x="1526793" y="49291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3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22"/>
          <p:cNvGrpSpPr/>
          <p:nvPr/>
        </p:nvGrpSpPr>
        <p:grpSpPr>
          <a:xfrm>
            <a:off x="1255978" y="3357562"/>
            <a:ext cx="357190" cy="604541"/>
            <a:chOff x="1255978" y="4786322"/>
            <a:chExt cx="357190" cy="604541"/>
          </a:xfrm>
        </p:grpSpPr>
        <p:cxnSp>
          <p:nvCxnSpPr>
            <p:cNvPr id="56" name="直接连接符 55"/>
            <p:cNvCxnSpPr/>
            <p:nvPr/>
          </p:nvCxnSpPr>
          <p:spPr>
            <a:xfrm rot="5400000" flipH="1" flipV="1">
              <a:off x="1346177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1255978" y="49291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21"/>
          <p:cNvGrpSpPr/>
          <p:nvPr/>
        </p:nvGrpSpPr>
        <p:grpSpPr>
          <a:xfrm>
            <a:off x="985163" y="3357562"/>
            <a:ext cx="357190" cy="604541"/>
            <a:chOff x="985163" y="4786322"/>
            <a:chExt cx="357190" cy="604541"/>
          </a:xfrm>
        </p:grpSpPr>
        <p:cxnSp>
          <p:nvCxnSpPr>
            <p:cNvPr id="55" name="直接连接符 54"/>
            <p:cNvCxnSpPr/>
            <p:nvPr/>
          </p:nvCxnSpPr>
          <p:spPr>
            <a:xfrm rot="5400000" flipH="1" flipV="1">
              <a:off x="1048519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矩形 95"/>
            <p:cNvSpPr/>
            <p:nvPr/>
          </p:nvSpPr>
          <p:spPr>
            <a:xfrm>
              <a:off x="985163" y="49291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25"/>
          <p:cNvGrpSpPr/>
          <p:nvPr/>
        </p:nvGrpSpPr>
        <p:grpSpPr>
          <a:xfrm>
            <a:off x="2143108" y="3357562"/>
            <a:ext cx="357190" cy="604541"/>
            <a:chOff x="2143108" y="4786322"/>
            <a:chExt cx="357190" cy="604541"/>
          </a:xfrm>
        </p:grpSpPr>
        <p:cxnSp>
          <p:nvCxnSpPr>
            <p:cNvPr id="59" name="直接连接符 58"/>
            <p:cNvCxnSpPr/>
            <p:nvPr/>
          </p:nvCxnSpPr>
          <p:spPr>
            <a:xfrm rot="5400000" flipH="1" flipV="1">
              <a:off x="2239151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矩形 96"/>
            <p:cNvSpPr/>
            <p:nvPr/>
          </p:nvSpPr>
          <p:spPr>
            <a:xfrm>
              <a:off x="2143108" y="49291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5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24"/>
          <p:cNvGrpSpPr/>
          <p:nvPr/>
        </p:nvGrpSpPr>
        <p:grpSpPr>
          <a:xfrm>
            <a:off x="1857356" y="3357562"/>
            <a:ext cx="357190" cy="604541"/>
            <a:chOff x="1857356" y="4786322"/>
            <a:chExt cx="357190" cy="604541"/>
          </a:xfrm>
        </p:grpSpPr>
        <p:cxnSp>
          <p:nvCxnSpPr>
            <p:cNvPr id="58" name="直接连接符 57"/>
            <p:cNvCxnSpPr/>
            <p:nvPr/>
          </p:nvCxnSpPr>
          <p:spPr>
            <a:xfrm rot="5400000" flipH="1" flipV="1">
              <a:off x="1941493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矩形 97"/>
            <p:cNvSpPr/>
            <p:nvPr/>
          </p:nvSpPr>
          <p:spPr>
            <a:xfrm>
              <a:off x="1857356" y="49291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4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29"/>
          <p:cNvGrpSpPr/>
          <p:nvPr/>
        </p:nvGrpSpPr>
        <p:grpSpPr>
          <a:xfrm>
            <a:off x="3357554" y="3357562"/>
            <a:ext cx="348747" cy="604541"/>
            <a:chOff x="3357554" y="4786322"/>
            <a:chExt cx="348747" cy="604541"/>
          </a:xfrm>
        </p:grpSpPr>
        <p:cxnSp>
          <p:nvCxnSpPr>
            <p:cNvPr id="63" name="直接连接符 62"/>
            <p:cNvCxnSpPr/>
            <p:nvPr/>
          </p:nvCxnSpPr>
          <p:spPr>
            <a:xfrm rot="5400000" flipH="1" flipV="1">
              <a:off x="3429783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矩形 98"/>
            <p:cNvSpPr/>
            <p:nvPr/>
          </p:nvSpPr>
          <p:spPr>
            <a:xfrm>
              <a:off x="3357554" y="4929198"/>
              <a:ext cx="3487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9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28"/>
          <p:cNvGrpSpPr/>
          <p:nvPr/>
        </p:nvGrpSpPr>
        <p:grpSpPr>
          <a:xfrm>
            <a:off x="3071802" y="3357562"/>
            <a:ext cx="357190" cy="604541"/>
            <a:chOff x="3071802" y="4786322"/>
            <a:chExt cx="357190" cy="604541"/>
          </a:xfrm>
        </p:grpSpPr>
        <p:cxnSp>
          <p:nvCxnSpPr>
            <p:cNvPr id="62" name="直接连接符 61"/>
            <p:cNvCxnSpPr/>
            <p:nvPr/>
          </p:nvCxnSpPr>
          <p:spPr>
            <a:xfrm rot="5400000" flipH="1" flipV="1">
              <a:off x="3132125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矩形 99"/>
            <p:cNvSpPr/>
            <p:nvPr/>
          </p:nvSpPr>
          <p:spPr>
            <a:xfrm>
              <a:off x="3071802" y="49291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8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27"/>
          <p:cNvGrpSpPr/>
          <p:nvPr/>
        </p:nvGrpSpPr>
        <p:grpSpPr>
          <a:xfrm>
            <a:off x="2714612" y="3357562"/>
            <a:ext cx="357190" cy="604541"/>
            <a:chOff x="2714612" y="4786322"/>
            <a:chExt cx="357190" cy="604541"/>
          </a:xfrm>
        </p:grpSpPr>
        <p:cxnSp>
          <p:nvCxnSpPr>
            <p:cNvPr id="61" name="直接连接符 60"/>
            <p:cNvCxnSpPr/>
            <p:nvPr/>
          </p:nvCxnSpPr>
          <p:spPr>
            <a:xfrm rot="5400000" flipH="1" flipV="1">
              <a:off x="2834467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矩形 100"/>
            <p:cNvSpPr/>
            <p:nvPr/>
          </p:nvSpPr>
          <p:spPr>
            <a:xfrm>
              <a:off x="2714612" y="49291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7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126"/>
          <p:cNvGrpSpPr/>
          <p:nvPr/>
        </p:nvGrpSpPr>
        <p:grpSpPr>
          <a:xfrm>
            <a:off x="2428860" y="3357562"/>
            <a:ext cx="357190" cy="604541"/>
            <a:chOff x="2428860" y="4786322"/>
            <a:chExt cx="357190" cy="604541"/>
          </a:xfrm>
        </p:grpSpPr>
        <p:cxnSp>
          <p:nvCxnSpPr>
            <p:cNvPr id="60" name="直接连接符 59"/>
            <p:cNvCxnSpPr/>
            <p:nvPr/>
          </p:nvCxnSpPr>
          <p:spPr>
            <a:xfrm rot="5400000" flipH="1" flipV="1">
              <a:off x="2536809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矩形 101"/>
            <p:cNvSpPr/>
            <p:nvPr/>
          </p:nvSpPr>
          <p:spPr>
            <a:xfrm>
              <a:off x="2428860" y="49291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6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130"/>
          <p:cNvGrpSpPr/>
          <p:nvPr/>
        </p:nvGrpSpPr>
        <p:grpSpPr>
          <a:xfrm>
            <a:off x="3571868" y="3357562"/>
            <a:ext cx="507208" cy="604541"/>
            <a:chOff x="3571868" y="4786322"/>
            <a:chExt cx="507208" cy="604541"/>
          </a:xfrm>
        </p:grpSpPr>
        <p:cxnSp>
          <p:nvCxnSpPr>
            <p:cNvPr id="64" name="直接连接符 63"/>
            <p:cNvCxnSpPr/>
            <p:nvPr/>
          </p:nvCxnSpPr>
          <p:spPr>
            <a:xfrm rot="5400000" flipH="1" flipV="1">
              <a:off x="3727441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矩形 102"/>
            <p:cNvSpPr/>
            <p:nvPr/>
          </p:nvSpPr>
          <p:spPr>
            <a:xfrm>
              <a:off x="3571868" y="4929198"/>
              <a:ext cx="5072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10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131"/>
          <p:cNvGrpSpPr/>
          <p:nvPr/>
        </p:nvGrpSpPr>
        <p:grpSpPr>
          <a:xfrm>
            <a:off x="3857620" y="3357562"/>
            <a:ext cx="500066" cy="604541"/>
            <a:chOff x="3857620" y="4786322"/>
            <a:chExt cx="500066" cy="604541"/>
          </a:xfrm>
        </p:grpSpPr>
        <p:cxnSp>
          <p:nvCxnSpPr>
            <p:cNvPr id="65" name="直接连接符 64"/>
            <p:cNvCxnSpPr/>
            <p:nvPr/>
          </p:nvCxnSpPr>
          <p:spPr>
            <a:xfrm rot="5400000" flipH="1" flipV="1">
              <a:off x="4025099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矩形 103"/>
            <p:cNvSpPr/>
            <p:nvPr/>
          </p:nvSpPr>
          <p:spPr>
            <a:xfrm>
              <a:off x="3857620" y="492919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11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4572000" y="3500438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5429256" y="3500438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143504" y="3500438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857752" y="3500438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000760" y="3500438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6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715008" y="3500438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5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7143768" y="3500438"/>
            <a:ext cx="514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10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6929454" y="3500438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9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6643702" y="3500438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8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6286512" y="3500438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7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7500958" y="3500438"/>
            <a:ext cx="507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11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7858148" y="3500438"/>
            <a:ext cx="500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12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grpSp>
        <p:nvGrpSpPr>
          <p:cNvPr id="25" name="组合 132"/>
          <p:cNvGrpSpPr/>
          <p:nvPr/>
        </p:nvGrpSpPr>
        <p:grpSpPr>
          <a:xfrm>
            <a:off x="4143372" y="3357562"/>
            <a:ext cx="500066" cy="604541"/>
            <a:chOff x="4169999" y="4786322"/>
            <a:chExt cx="500066" cy="604541"/>
          </a:xfrm>
        </p:grpSpPr>
        <p:sp>
          <p:nvSpPr>
            <p:cNvPr id="117" name="矩形 116"/>
            <p:cNvSpPr/>
            <p:nvPr/>
          </p:nvSpPr>
          <p:spPr>
            <a:xfrm>
              <a:off x="4169999" y="492919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12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20" name="直接连接符 119"/>
            <p:cNvCxnSpPr/>
            <p:nvPr/>
          </p:nvCxnSpPr>
          <p:spPr>
            <a:xfrm rot="5400000" flipH="1" flipV="1">
              <a:off x="4322761" y="4892685"/>
              <a:ext cx="214314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4" name="直接连接符 133"/>
          <p:cNvCxnSpPr/>
          <p:nvPr/>
        </p:nvCxnSpPr>
        <p:spPr>
          <a:xfrm rot="5400000" flipH="1" flipV="1">
            <a:off x="7596999" y="3463925"/>
            <a:ext cx="214314" cy="1588"/>
          </a:xfrm>
          <a:prstGeom prst="line">
            <a:avLst/>
          </a:prstGeom>
          <a:ln w="38100">
            <a:solidFill>
              <a:srgbClr val="411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159"/>
          <p:cNvGrpSpPr/>
          <p:nvPr/>
        </p:nvGrpSpPr>
        <p:grpSpPr>
          <a:xfrm>
            <a:off x="4429124" y="3500438"/>
            <a:ext cx="3929090" cy="461665"/>
            <a:chOff x="4429124" y="5643578"/>
            <a:chExt cx="3929090" cy="461665"/>
          </a:xfrm>
        </p:grpSpPr>
        <p:sp>
          <p:nvSpPr>
            <p:cNvPr id="135" name="矩形 134"/>
            <p:cNvSpPr/>
            <p:nvPr/>
          </p:nvSpPr>
          <p:spPr>
            <a:xfrm>
              <a:off x="4429124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13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5357818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16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5072066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15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4786314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14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5929322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18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5643570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17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7143768" y="5643578"/>
              <a:ext cx="51435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22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6858016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21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6572264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20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6215074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19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7500958" y="5643578"/>
              <a:ext cx="5072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23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6" name="矩形 145"/>
            <p:cNvSpPr/>
            <p:nvPr/>
          </p:nvSpPr>
          <p:spPr>
            <a:xfrm>
              <a:off x="7858148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24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158"/>
          <p:cNvGrpSpPr/>
          <p:nvPr/>
        </p:nvGrpSpPr>
        <p:grpSpPr>
          <a:xfrm>
            <a:off x="4572000" y="3500438"/>
            <a:ext cx="3786214" cy="461665"/>
            <a:chOff x="4724400" y="5081598"/>
            <a:chExt cx="3786214" cy="461665"/>
          </a:xfrm>
        </p:grpSpPr>
        <p:sp>
          <p:nvSpPr>
            <p:cNvPr id="147" name="矩形 146"/>
            <p:cNvSpPr/>
            <p:nvPr/>
          </p:nvSpPr>
          <p:spPr>
            <a:xfrm>
              <a:off x="4724400" y="50815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5581656" y="50815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4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5295904" y="50815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3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0" name="矩形 149"/>
            <p:cNvSpPr/>
            <p:nvPr/>
          </p:nvSpPr>
          <p:spPr>
            <a:xfrm>
              <a:off x="5010152" y="50815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1" name="矩形 150"/>
            <p:cNvSpPr/>
            <p:nvPr/>
          </p:nvSpPr>
          <p:spPr>
            <a:xfrm>
              <a:off x="6153160" y="50815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6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2" name="矩形 151"/>
            <p:cNvSpPr/>
            <p:nvPr/>
          </p:nvSpPr>
          <p:spPr>
            <a:xfrm>
              <a:off x="5867408" y="50815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5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3" name="矩形 152"/>
            <p:cNvSpPr/>
            <p:nvPr/>
          </p:nvSpPr>
          <p:spPr>
            <a:xfrm>
              <a:off x="7296168" y="5081598"/>
              <a:ext cx="51435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10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4" name="矩形 153"/>
            <p:cNvSpPr/>
            <p:nvPr/>
          </p:nvSpPr>
          <p:spPr>
            <a:xfrm>
              <a:off x="7081854" y="50815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9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6796102" y="50815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8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6" name="矩形 155"/>
            <p:cNvSpPr/>
            <p:nvPr/>
          </p:nvSpPr>
          <p:spPr>
            <a:xfrm>
              <a:off x="6438912" y="5081598"/>
              <a:ext cx="3571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7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>
              <a:off x="7653358" y="5081598"/>
              <a:ext cx="5072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11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>
              <a:off x="8010548" y="508159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12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62" name="云形标注 161"/>
          <p:cNvSpPr/>
          <p:nvPr/>
        </p:nvSpPr>
        <p:spPr>
          <a:xfrm>
            <a:off x="5715008" y="2214554"/>
            <a:ext cx="2143140" cy="714380"/>
          </a:xfrm>
          <a:prstGeom prst="cloudCallout">
            <a:avLst>
              <a:gd name="adj1" fmla="val -22949"/>
              <a:gd name="adj2" fmla="val 11418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时间尺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59259E-6 L -0.38264 0.21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2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13873E-6 L 0.38542 -2.13873E-6 " pathEditMode="relative" rAng="0" ptsTypes="AA">
                                      <p:cBhvr>
                                        <p:cTn id="23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13873E-6 L 0.38212 -2.13873E-6 " pathEditMode="relative" rAng="0" ptsTypes="AA">
                                      <p:cBhvr>
                                        <p:cTn id="25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2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0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5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8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6.66667E-6 L -0.00798 0.20995 " pathEditMode="relative" ptsTypes="AA">
                                      <p:cBhvr>
                                        <p:cTn id="8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4000"/>
                            </p:stCondLst>
                            <p:childTnLst>
                              <p:par>
                                <p:cTn id="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40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7" dur="1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66 0.00531 L 0.39896 0.00531 " pathEditMode="relative" rAng="0" ptsTypes="AA">
                                      <p:cBhvr>
                                        <p:cTn id="100" dur="4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468 0.00531 L 0.39219 0.00531 " pathEditMode="relative" rAng="0" ptsTypes="AA">
                                      <p:cBhvr>
                                        <p:cTn id="102" dur="4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4" dur="2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500"/>
                            </p:stCondLst>
                            <p:childTnLst>
                              <p:par>
                                <p:cTn id="1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1500"/>
                            </p:stCondLst>
                            <p:childTnLst>
                              <p:par>
                                <p:cTn id="1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2000"/>
                            </p:stCondLst>
                            <p:childTnLst>
                              <p:par>
                                <p:cTn id="1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2500"/>
                            </p:stCondLst>
                            <p:childTnLst>
                              <p:par>
                                <p:cTn id="1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1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4000"/>
                            </p:stCondLst>
                            <p:childTnLst>
                              <p:par>
                                <p:cTn id="2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2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12" grpId="0"/>
      <p:bldP spid="112" grpId="1"/>
      <p:bldP spid="113" grpId="0"/>
      <p:bldP spid="113" grpId="1"/>
      <p:bldP spid="114" grpId="0"/>
      <p:bldP spid="114" grpId="1"/>
      <p:bldP spid="115" grpId="0"/>
      <p:bldP spid="115" grpId="1"/>
      <p:bldP spid="116" grpId="0"/>
      <p:bldP spid="116" grpId="1"/>
      <p:bldP spid="16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0100" y="642918"/>
            <a:ext cx="1857388" cy="5715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巩固练习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28662" y="1928802"/>
            <a:ext cx="778674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arenBoth"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一天有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一天里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钟表上的时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针要走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圈。</a:t>
            </a:r>
          </a:p>
        </p:txBody>
      </p:sp>
      <p:sp>
        <p:nvSpPr>
          <p:cNvPr id="6" name="矩形 5"/>
          <p:cNvSpPr/>
          <p:nvPr/>
        </p:nvSpPr>
        <p:spPr>
          <a:xfrm>
            <a:off x="857224" y="3929066"/>
            <a:ext cx="757242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钟面上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时针转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分针要转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圈。</a:t>
            </a:r>
          </a:p>
        </p:txBody>
      </p:sp>
      <p:sp>
        <p:nvSpPr>
          <p:cNvPr id="8" name="矩形 7"/>
          <p:cNvSpPr/>
          <p:nvPr/>
        </p:nvSpPr>
        <p:spPr>
          <a:xfrm>
            <a:off x="3357554" y="207167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24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810" y="2802251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endParaRPr lang="zh-CN" altLang="en-US" sz="320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15140" y="392906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48</a:t>
            </a:r>
            <a:endParaRPr lang="zh-CN" altLang="en-US" sz="320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928662" y="2928934"/>
            <a:ext cx="35719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500562" y="2928934"/>
            <a:ext cx="35719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5400000" flipH="1" flipV="1">
            <a:off x="4691857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5400000" flipH="1" flipV="1">
            <a:off x="4989515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rot="5400000" flipH="1" flipV="1">
            <a:off x="5287173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rot="5400000" flipH="1" flipV="1">
            <a:off x="5584831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5400000" flipH="1" flipV="1">
            <a:off x="5882489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5400000" flipH="1" flipV="1">
            <a:off x="6180147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5400000" flipH="1" flipV="1">
            <a:off x="6477805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rot="5400000" flipH="1" flipV="1">
            <a:off x="6775463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rot="5400000" flipH="1" flipV="1">
            <a:off x="7073121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rot="5400000" flipH="1" flipV="1">
            <a:off x="7370779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rot="5400000" flipH="1" flipV="1">
            <a:off x="7966099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5400000" flipH="1" flipV="1">
            <a:off x="822299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714348" y="2285992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0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rot="5400000" flipH="1" flipV="1">
            <a:off x="1715273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1643042" y="2285992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rot="5400000" flipH="1" flipV="1">
            <a:off x="1417615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1327416" y="2285992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rot="5400000" flipH="1" flipV="1">
            <a:off x="1119957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1056601" y="2285992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rot="5400000" flipH="1" flipV="1">
            <a:off x="2310589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2214546" y="2285992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5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rot="5400000" flipH="1" flipV="1">
            <a:off x="2012931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1928794" y="2285992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 rot="5400000" flipH="1" flipV="1">
            <a:off x="3501221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3428992" y="2285992"/>
            <a:ext cx="348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9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rot="5400000" flipH="1" flipV="1">
            <a:off x="3203563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矩形 99"/>
          <p:cNvSpPr/>
          <p:nvPr/>
        </p:nvSpPr>
        <p:spPr>
          <a:xfrm>
            <a:off x="3143240" y="2285992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8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rot="5400000" flipH="1" flipV="1">
            <a:off x="2905905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2786050" y="2285992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7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rot="5400000" flipH="1" flipV="1">
            <a:off x="2608247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2500298" y="2285992"/>
            <a:ext cx="357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6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 rot="5400000" flipH="1" flipV="1">
            <a:off x="3798879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3643306" y="2285992"/>
            <a:ext cx="507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10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rot="5400000" flipH="1" flipV="1">
            <a:off x="4096537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/>
          <p:cNvSpPr/>
          <p:nvPr/>
        </p:nvSpPr>
        <p:spPr>
          <a:xfrm>
            <a:off x="3929058" y="2285992"/>
            <a:ext cx="500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11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14348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4214810" y="2285992"/>
            <a:ext cx="500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12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 rot="5400000" flipH="1" flipV="1">
            <a:off x="4367572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rot="5400000" flipH="1" flipV="1">
            <a:off x="7668437" y="2820983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59"/>
          <p:cNvGrpSpPr/>
          <p:nvPr/>
        </p:nvGrpSpPr>
        <p:grpSpPr>
          <a:xfrm>
            <a:off x="4500562" y="2285992"/>
            <a:ext cx="3929090" cy="461665"/>
            <a:chOff x="4429124" y="5643578"/>
            <a:chExt cx="3929090" cy="461665"/>
          </a:xfrm>
        </p:grpSpPr>
        <p:sp>
          <p:nvSpPr>
            <p:cNvPr id="135" name="矩形 134"/>
            <p:cNvSpPr/>
            <p:nvPr/>
          </p:nvSpPr>
          <p:spPr>
            <a:xfrm>
              <a:off x="4429124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13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5357818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16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5072066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15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4786314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14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5929322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18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5643570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17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7143768" y="5643578"/>
              <a:ext cx="51435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22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6858016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21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6572264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20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6215074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19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7500958" y="5643578"/>
              <a:ext cx="5072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23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6" name="矩形 145"/>
            <p:cNvSpPr/>
            <p:nvPr/>
          </p:nvSpPr>
          <p:spPr>
            <a:xfrm>
              <a:off x="7858148" y="564357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24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62" name="云形标注 161"/>
          <p:cNvSpPr/>
          <p:nvPr/>
        </p:nvSpPr>
        <p:spPr>
          <a:xfrm>
            <a:off x="5786446" y="1285860"/>
            <a:ext cx="2143140" cy="714380"/>
          </a:xfrm>
          <a:prstGeom prst="cloudCallout">
            <a:avLst>
              <a:gd name="adj1" fmla="val -14822"/>
              <a:gd name="adj2" fmla="val 4510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时间尺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000100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凌晨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285852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凌晨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571604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凌晨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928794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凌晨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2214546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早上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2500298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早上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2786050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早上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3071802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上午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3357554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上午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3643306" y="2928934"/>
            <a:ext cx="4286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上午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3929058" y="2928934"/>
            <a:ext cx="4286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上午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4143372" y="2928934"/>
            <a:ext cx="500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中午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4572000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4857752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143504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5500694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5786446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6072198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6357950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6643702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929454" y="2928934"/>
            <a:ext cx="35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7215206" y="2928934"/>
            <a:ext cx="4286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7572396" y="2928934"/>
            <a:ext cx="4286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7858148" y="2928934"/>
            <a:ext cx="4286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1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1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59" grpId="0"/>
      <p:bldP spid="160" grpId="0"/>
      <p:bldP spid="161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22" y="5910287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000760" y="6263366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0100" y="642918"/>
            <a:ext cx="1857388" cy="5715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7554" y="642918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照样子填一填。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14480" y="1785926"/>
            <a:ext cx="1643074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14480" y="2643182"/>
            <a:ext cx="1643074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4480" y="3500438"/>
            <a:ext cx="1643074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14480" y="4357694"/>
            <a:ext cx="1643074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14480" y="5214950"/>
            <a:ext cx="1643074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0628" y="1714488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下午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43504" y="2643182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上午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3504" y="3500438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凌晨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357818" y="4929198"/>
            <a:ext cx="214314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57818" y="5201679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57356" y="2714620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latin typeface="宋体" panose="02010600030101010101" pitchFamily="2" charset="-122"/>
              </a:rPr>
              <a:t>：</a:t>
            </a:r>
            <a:r>
              <a:rPr lang="en-US" altLang="zh-CN" sz="3200" dirty="0" smtClean="0">
                <a:latin typeface="宋体" panose="02010600030101010101" pitchFamily="2" charset="-122"/>
              </a:rPr>
              <a:t>50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57356" y="3571876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1</a:t>
            </a:r>
            <a:r>
              <a:rPr lang="zh-CN" altLang="en-US" sz="3200" dirty="0" smtClean="0">
                <a:latin typeface="宋体" panose="02010600030101010101" pitchFamily="2" charset="-122"/>
              </a:rPr>
              <a:t>：</a:t>
            </a:r>
            <a:r>
              <a:rPr lang="en-US" altLang="zh-CN" sz="3200" dirty="0" smtClean="0">
                <a:latin typeface="宋体" panose="02010600030101010101" pitchFamily="2" charset="-122"/>
              </a:rPr>
              <a:t>00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57818" y="4286256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晚上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：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00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14480" y="5286388"/>
            <a:ext cx="1643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24</a:t>
            </a:r>
            <a:r>
              <a:rPr lang="zh-CN" altLang="en-US" sz="3200" dirty="0" smtClean="0">
                <a:latin typeface="宋体" panose="02010600030101010101" pitchFamily="2" charset="-122"/>
              </a:rPr>
              <a:t>：</a:t>
            </a:r>
            <a:r>
              <a:rPr lang="en-US" altLang="zh-CN" sz="3200" dirty="0" smtClean="0">
                <a:latin typeface="宋体" panose="02010600030101010101" pitchFamily="2" charset="-122"/>
              </a:rPr>
              <a:t>00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57224" y="928670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时计时法表示下面的时刻。</a:t>
            </a:r>
            <a:endParaRPr lang="zh-CN" altLang="en-US" sz="32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7224" y="1857364"/>
            <a:ext cx="7358114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上午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7:18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　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中午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12:00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2:05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　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10:00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12:00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  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凌晨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3:00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00364" y="2143116"/>
            <a:ext cx="923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7:18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72264" y="2143116"/>
            <a:ext cx="113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12:00</a:t>
            </a:r>
            <a:endParaRPr lang="zh-CN" altLang="en-US" sz="3200" dirty="0" smtClean="0">
              <a:solidFill>
                <a:srgbClr val="7030A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57488" y="3143248"/>
            <a:ext cx="113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14:05</a:t>
            </a:r>
            <a:endParaRPr lang="zh-CN" altLang="en-US" sz="3200" dirty="0" smtClean="0">
              <a:solidFill>
                <a:srgbClr val="7030A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72264" y="3143248"/>
            <a:ext cx="113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22:00</a:t>
            </a:r>
            <a:endParaRPr lang="zh-CN" altLang="en-US" sz="3200" dirty="0" smtClean="0">
              <a:solidFill>
                <a:srgbClr val="7030A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71802" y="4071942"/>
            <a:ext cx="923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0:00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6572264" y="4071942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3:00</a:t>
            </a:r>
            <a:r>
              <a:rPr lang="zh-CN" altLang="en-US" sz="3200" dirty="0" smtClean="0">
                <a:solidFill>
                  <a:srgbClr val="7030A0"/>
                </a:solidFill>
              </a:rPr>
              <a:t>　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4348" y="428604"/>
            <a:ext cx="8215370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判断。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对的打“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错的打“✕”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0034" y="1571612"/>
            <a:ext cx="842968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arenBoth"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在一天的时间里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钟面上的时针正好走一圈。                   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0034" y="3000372"/>
            <a:ext cx="842968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分就是下午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分。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0034" y="4071942"/>
            <a:ext cx="864396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妈妈上午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时去超市购物。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2910" y="5143512"/>
            <a:ext cx="85010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小明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时上床睡觉。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715272" y="207167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  <p:sp>
        <p:nvSpPr>
          <p:cNvPr id="36" name="矩形 35"/>
          <p:cNvSpPr/>
          <p:nvPr/>
        </p:nvSpPr>
        <p:spPr>
          <a:xfrm>
            <a:off x="7715272" y="407194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  <p:sp>
        <p:nvSpPr>
          <p:cNvPr id="37" name="矩形 36"/>
          <p:cNvSpPr/>
          <p:nvPr/>
        </p:nvSpPr>
        <p:spPr>
          <a:xfrm>
            <a:off x="7643834" y="521495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  <p:sp>
        <p:nvSpPr>
          <p:cNvPr id="39" name="矩形 38"/>
          <p:cNvSpPr/>
          <p:nvPr/>
        </p:nvSpPr>
        <p:spPr>
          <a:xfrm>
            <a:off x="7715272" y="300037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7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357166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在钟面上画出时针。</a:t>
            </a:r>
          </a:p>
          <a:p>
            <a:pPr marL="514350" indent="-514350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5987025" y="5908795"/>
            <a:ext cx="1656809" cy="877791"/>
            <a:chOff x="5939527" y="5733256"/>
            <a:chExt cx="1656809" cy="877791"/>
          </a:xfrm>
        </p:grpSpPr>
        <p:pic>
          <p:nvPicPr>
            <p:cNvPr id="5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6" name="图片 5" descr="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1285860"/>
            <a:ext cx="8047937" cy="4214842"/>
          </a:xfrm>
          <a:prstGeom prst="rect">
            <a:avLst/>
          </a:prstGeom>
        </p:spPr>
      </p:pic>
      <p:pic>
        <p:nvPicPr>
          <p:cNvPr id="7" name="图片 6" descr="zhen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395454">
            <a:off x="2335417" y="3064339"/>
            <a:ext cx="798135" cy="642942"/>
          </a:xfrm>
          <a:prstGeom prst="rect">
            <a:avLst/>
          </a:prstGeom>
        </p:spPr>
      </p:pic>
      <p:pic>
        <p:nvPicPr>
          <p:cNvPr id="9" name="图片 8" descr="zhen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15507">
            <a:off x="6027226" y="2705036"/>
            <a:ext cx="917888" cy="73941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29322" y="5786454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00100" y="1857364"/>
            <a:ext cx="7215238" cy="3217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会用</a:t>
            </a:r>
            <a:r>
              <a:rPr lang="en-US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时计时法正确表示一天中的某一时刻</a:t>
            </a:r>
            <a:r>
              <a:rPr lang="en-US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能正确进行普通计时法与</a:t>
            </a:r>
            <a:r>
              <a:rPr lang="en-US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时计时法之间的相互转换。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071538" y="928670"/>
            <a:ext cx="48037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</a:t>
            </a:r>
            <a:r>
              <a:rPr 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时计时法。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51613" y="214290"/>
            <a:ext cx="2592387" cy="1008063"/>
            <a:chOff x="4286248" y="285728"/>
            <a:chExt cx="2592387" cy="1008063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285728"/>
              <a:ext cx="25923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4429124" y="285728"/>
              <a:ext cx="23764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4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357290" y="2129845"/>
            <a:ext cx="564360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</a:t>
            </a:r>
          </a:p>
        </p:txBody>
      </p:sp>
      <p:sp>
        <p:nvSpPr>
          <p:cNvPr id="40" name="流程图: 可选过程 39"/>
          <p:cNvSpPr/>
          <p:nvPr/>
        </p:nvSpPr>
        <p:spPr>
          <a:xfrm>
            <a:off x="1142976" y="714356"/>
            <a:ext cx="1643074" cy="500066"/>
          </a:xfrm>
          <a:prstGeom prst="flowChartAlternateProces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填空。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000364" y="2058407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929190" y="2129845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30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57290" y="4272985"/>
            <a:ext cx="621510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1998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天。</a:t>
            </a:r>
          </a:p>
        </p:txBody>
      </p:sp>
      <p:sp>
        <p:nvSpPr>
          <p:cNvPr id="28" name="矩形 27"/>
          <p:cNvSpPr/>
          <p:nvPr/>
        </p:nvSpPr>
        <p:spPr>
          <a:xfrm>
            <a:off x="1357290" y="3129977"/>
            <a:ext cx="442915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</a:t>
            </a:r>
          </a:p>
        </p:txBody>
      </p:sp>
      <p:sp>
        <p:nvSpPr>
          <p:cNvPr id="29" name="矩形 28"/>
          <p:cNvSpPr/>
          <p:nvPr/>
        </p:nvSpPr>
        <p:spPr>
          <a:xfrm>
            <a:off x="3000364" y="312997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120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428992" y="427298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平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86446" y="4272985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365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629031" y="142852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857250" y="986790"/>
            <a:ext cx="60807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14348" y="1571612"/>
            <a:ext cx="7000924" cy="760657"/>
            <a:chOff x="714348" y="1142984"/>
            <a:chExt cx="7000924" cy="760657"/>
          </a:xfrm>
        </p:grpSpPr>
        <p:sp>
          <p:nvSpPr>
            <p:cNvPr id="92" name="TextBox 91"/>
            <p:cNvSpPr txBox="1"/>
            <p:nvPr/>
          </p:nvSpPr>
          <p:spPr>
            <a:xfrm>
              <a:off x="714348" y="1142984"/>
              <a:ext cx="573057" cy="76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 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85852" y="1285860"/>
              <a:ext cx="64294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照样子填一填。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57224" y="2786058"/>
            <a:ext cx="1571636" cy="7000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18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>06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714375" y="4714875"/>
            <a:ext cx="2522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06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6314" y="2786058"/>
            <a:ext cx="1571636" cy="7000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23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>38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6786578" y="2786058"/>
            <a:ext cx="1571636" cy="7000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2786050" y="2786058"/>
            <a:ext cx="1571636" cy="7000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6644005" y="4643755"/>
            <a:ext cx="2522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凌晨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28926" y="4714884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572000" y="5214950"/>
            <a:ext cx="1857388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786050" y="2786058"/>
            <a:ext cx="1571636" cy="7000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20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>00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6786578" y="2786058"/>
            <a:ext cx="1571636" cy="7000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3200" dirty="0" smtClean="0">
                <a:ea typeface="华文楷体" pitchFamily="2" charset="-122"/>
              </a:rPr>
              <a:t>4:45</a:t>
            </a:r>
            <a:endParaRPr lang="zh-CN" altLang="en-US" sz="3200" dirty="0" smtClean="0">
              <a:ea typeface="华文楷体" pitchFamily="2" charset="-122"/>
            </a:endParaRPr>
          </a:p>
          <a:p>
            <a:pPr algn="ctr"/>
            <a:endParaRPr lang="zh-CN" altLang="en-US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4643438" y="4701613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晚上</a:t>
            </a:r>
            <a:r>
              <a:rPr lang="en-US" altLang="zh-CN" sz="3200" dirty="0" smtClean="0"/>
              <a:t>11:38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571604" y="357166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5" name="组合 3"/>
          <p:cNvGrpSpPr/>
          <p:nvPr/>
        </p:nvGrpSpPr>
        <p:grpSpPr>
          <a:xfrm>
            <a:off x="5357818" y="6143644"/>
            <a:ext cx="2376487" cy="523220"/>
            <a:chOff x="5220072" y="5877272"/>
            <a:chExt cx="2376487" cy="877496"/>
          </a:xfrm>
        </p:grpSpPr>
        <p:sp>
          <p:nvSpPr>
            <p:cNvPr id="26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8596" y="928671"/>
            <a:ext cx="8215402" cy="2571767"/>
            <a:chOff x="428596" y="928670"/>
            <a:chExt cx="8215402" cy="3324237"/>
          </a:xfrm>
        </p:grpSpPr>
        <p:sp>
          <p:nvSpPr>
            <p:cNvPr id="51" name="TextBox 50"/>
            <p:cNvSpPr txBox="1"/>
            <p:nvPr/>
          </p:nvSpPr>
          <p:spPr>
            <a:xfrm>
              <a:off x="428596" y="1000108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/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2.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14348" y="928670"/>
              <a:ext cx="7929650" cy="3324237"/>
              <a:chOff x="571440" y="2000240"/>
              <a:chExt cx="8572560" cy="3324237"/>
            </a:xfrm>
          </p:grpSpPr>
          <p:pic>
            <p:nvPicPr>
              <p:cNvPr id="16" name="图片 15" descr="1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1440" y="2000240"/>
                <a:ext cx="8572560" cy="3324237"/>
              </a:xfrm>
              <a:prstGeom prst="rect">
                <a:avLst/>
              </a:prstGeom>
            </p:spPr>
          </p:pic>
          <p:pic>
            <p:nvPicPr>
              <p:cNvPr id="27" name="图片 26" descr="11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29190" y="2071678"/>
                <a:ext cx="4214810" cy="3071834"/>
              </a:xfrm>
              <a:prstGeom prst="rect">
                <a:avLst/>
              </a:prstGeom>
            </p:spPr>
          </p:pic>
        </p:grpSp>
      </p:grpSp>
      <p:sp>
        <p:nvSpPr>
          <p:cNvPr id="31" name="TextBox 30"/>
          <p:cNvSpPr txBox="1"/>
          <p:nvPr/>
        </p:nvSpPr>
        <p:spPr>
          <a:xfrm>
            <a:off x="714348" y="3357562"/>
            <a:ext cx="37862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时爸爸开车走了公交车道，他违反交通规则了吗？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86314" y="3357562"/>
            <a:ext cx="37862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爸爸晚上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时下火车，要坐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211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路夜班车，有车吗？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1928495" y="5286375"/>
            <a:ext cx="4215130" cy="71437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 smtClean="0"/>
              <a:t>在这两个时间段内，只有公交车才能在这个车道上行驶。</a:t>
            </a:r>
            <a:endParaRPr lang="zh-CN" altLang="en-US" dirty="0"/>
          </a:p>
        </p:txBody>
      </p:sp>
      <p:grpSp>
        <p:nvGrpSpPr>
          <p:cNvPr id="41" name="组合 40"/>
          <p:cNvGrpSpPr/>
          <p:nvPr/>
        </p:nvGrpSpPr>
        <p:grpSpPr>
          <a:xfrm>
            <a:off x="2071670" y="4643446"/>
            <a:ext cx="1857388" cy="523220"/>
            <a:chOff x="2071670" y="4643446"/>
            <a:chExt cx="1857388" cy="523220"/>
          </a:xfrm>
        </p:grpSpPr>
        <p:sp>
          <p:nvSpPr>
            <p:cNvPr id="40" name="圆角矩形 39"/>
            <p:cNvSpPr/>
            <p:nvPr/>
          </p:nvSpPr>
          <p:spPr>
            <a:xfrm>
              <a:off x="2071670" y="4643446"/>
              <a:ext cx="1857388" cy="50006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2214546" y="4643446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rgbClr val="7030A0"/>
                  </a:solidFill>
                </a:rPr>
                <a:t>没有违反</a:t>
              </a:r>
              <a:endParaRPr lang="zh-CN" altLang="en-US" sz="2800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86446" y="4643446"/>
            <a:ext cx="1857388" cy="523220"/>
            <a:chOff x="2071670" y="4643446"/>
            <a:chExt cx="1857388" cy="523220"/>
          </a:xfrm>
        </p:grpSpPr>
        <p:sp>
          <p:nvSpPr>
            <p:cNvPr id="43" name="圆角矩形 42"/>
            <p:cNvSpPr/>
            <p:nvPr/>
          </p:nvSpPr>
          <p:spPr>
            <a:xfrm>
              <a:off x="2071670" y="4643446"/>
              <a:ext cx="1857388" cy="50006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214546" y="4643446"/>
              <a:ext cx="115127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rgbClr val="7030A0"/>
                  </a:solidFill>
                </a:rPr>
                <a:t>   没有</a:t>
              </a:r>
              <a:endParaRPr lang="zh-CN" altLang="en-US" sz="2800" dirty="0">
                <a:solidFill>
                  <a:srgbClr val="7030A0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6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7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214282" y="1785926"/>
            <a:ext cx="892971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）从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时到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时的计时法，通常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叫</a:t>
            </a:r>
            <a:r>
              <a:rPr lang="zh-CN" altLang="en-US" sz="3200" b="1" dirty="0" smtClean="0">
                <a:solidFill>
                  <a:srgbClr val="990000"/>
                </a:solidFill>
                <a:latin typeface="华文楷体" pitchFamily="2" charset="-122"/>
                <a:ea typeface="华文楷体" pitchFamily="2" charset="-122"/>
              </a:rPr>
              <a:t>（    </a:t>
            </a:r>
            <a:r>
              <a:rPr lang="zh-CN" altLang="en-US" sz="3200" b="1" dirty="0">
                <a:solidFill>
                  <a:srgbClr val="990000"/>
                </a:solidFill>
                <a:latin typeface="华文楷体" pitchFamily="2" charset="-122"/>
                <a:ea typeface="华文楷体" pitchFamily="2" charset="-122"/>
              </a:rPr>
              <a:t>）。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7358082" y="1500174"/>
            <a:ext cx="1428760" cy="956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+mn-ea"/>
                <a:ea typeface="+mn-ea"/>
              </a:rPr>
              <a:t>24</a:t>
            </a:r>
            <a:r>
              <a:rPr lang="zh-CN" altLang="en-US" sz="2800" b="1" dirty="0" smtClean="0">
                <a:solidFill>
                  <a:srgbClr val="7030A0"/>
                </a:solidFill>
                <a:latin typeface="+mn-ea"/>
                <a:ea typeface="+mn-ea"/>
              </a:rPr>
              <a:t>时</a:t>
            </a:r>
            <a:endParaRPr lang="en-US" altLang="zh-CN" sz="2800" b="1" dirty="0" smtClean="0">
              <a:solidFill>
                <a:srgbClr val="7030A0"/>
              </a:solidFill>
              <a:latin typeface="+mn-ea"/>
              <a:ea typeface="+mn-ea"/>
            </a:endParaRPr>
          </a:p>
          <a:p>
            <a:r>
              <a:rPr lang="zh-CN" altLang="en-US" sz="2800" b="1" dirty="0" smtClean="0">
                <a:solidFill>
                  <a:srgbClr val="7030A0"/>
                </a:solidFill>
                <a:latin typeface="+mn-ea"/>
                <a:ea typeface="+mn-ea"/>
              </a:rPr>
              <a:t>计时</a:t>
            </a:r>
            <a:r>
              <a:rPr lang="zh-CN" altLang="en-US" sz="2800" b="1" dirty="0">
                <a:solidFill>
                  <a:srgbClr val="7030A0"/>
                </a:solidFill>
                <a:latin typeface="+mn-ea"/>
                <a:ea typeface="+mn-ea"/>
              </a:rPr>
              <a:t>法</a:t>
            </a:r>
          </a:p>
        </p:txBody>
      </p:sp>
      <p:grpSp>
        <p:nvGrpSpPr>
          <p:cNvPr id="1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8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714348" y="770341"/>
            <a:ext cx="3746836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填空。</a:t>
            </a:r>
          </a:p>
        </p:txBody>
      </p:sp>
      <p:sp>
        <p:nvSpPr>
          <p:cNvPr id="21" name="矩形 20"/>
          <p:cNvSpPr/>
          <p:nvPr/>
        </p:nvSpPr>
        <p:spPr>
          <a:xfrm>
            <a:off x="427645" y="4429132"/>
            <a:ext cx="771530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一天有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时计时法表示  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时是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时是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2" name="矩形 21"/>
          <p:cNvSpPr/>
          <p:nvPr/>
        </p:nvSpPr>
        <p:spPr>
          <a:xfrm>
            <a:off x="428625" y="2765425"/>
            <a:ext cx="84639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arenBoth" startAt="2"/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半夜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时计时法可以表示成当天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也可以表示成第二天的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时。</a:t>
            </a: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1340782" y="3643314"/>
            <a:ext cx="785818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  <a:latin typeface="+mn-ea"/>
                <a:ea typeface="+mn-ea"/>
              </a:rPr>
              <a:t>24</a:t>
            </a:r>
            <a:endParaRPr lang="zh-CN" altLang="en-US" sz="28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7358082" y="3643314"/>
            <a:ext cx="500066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  <a:latin typeface="+mn-ea"/>
                <a:ea typeface="+mn-ea"/>
              </a:rPr>
              <a:t>0</a:t>
            </a:r>
            <a:endParaRPr lang="zh-CN" altLang="en-US" sz="28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2786050" y="4643446"/>
            <a:ext cx="785818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  <a:latin typeface="+mn-ea"/>
                <a:ea typeface="+mn-ea"/>
              </a:rPr>
              <a:t>24</a:t>
            </a:r>
            <a:endParaRPr lang="zh-CN" altLang="en-US" sz="28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2524750" y="5357826"/>
            <a:ext cx="1143008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  <a:latin typeface="+mn-ea"/>
                <a:ea typeface="+mn-ea"/>
              </a:rPr>
              <a:t>20</a:t>
            </a:r>
            <a:r>
              <a:rPr lang="zh-CN" altLang="en-US" sz="2800" b="1" dirty="0" smtClean="0">
                <a:solidFill>
                  <a:srgbClr val="7030A0"/>
                </a:solidFill>
                <a:latin typeface="+mn-ea"/>
                <a:ea typeface="+mn-ea"/>
              </a:rPr>
              <a:t>时</a:t>
            </a:r>
            <a:endParaRPr lang="zh-CN" altLang="en-US" sz="28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5896306" y="5357826"/>
            <a:ext cx="1071570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  <a:latin typeface="+mn-ea"/>
                <a:ea typeface="+mn-ea"/>
              </a:rPr>
              <a:t>16</a:t>
            </a:r>
            <a:r>
              <a:rPr lang="zh-CN" altLang="en-US" sz="2800" b="1" dirty="0" smtClean="0">
                <a:solidFill>
                  <a:srgbClr val="7030A0"/>
                </a:solidFill>
                <a:latin typeface="+mn-ea"/>
                <a:ea typeface="+mn-ea"/>
              </a:rPr>
              <a:t>时</a:t>
            </a:r>
            <a:endParaRPr lang="zh-CN" altLang="en-US" sz="28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1000100" y="701085"/>
            <a:ext cx="4157205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连一连。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00166" y="2915663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57290" y="1844093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57290" y="4058671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28728" y="5201679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0628" y="1844093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72066" y="2915663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43504" y="4058671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35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rot="10800000">
            <a:off x="2500298" y="2344159"/>
            <a:ext cx="2786082" cy="2000264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143504" y="5273117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上午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rot="10800000">
            <a:off x="2285984" y="3344291"/>
            <a:ext cx="3000396" cy="221457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rot="10800000" flipV="1">
            <a:off x="2214546" y="2201283"/>
            <a:ext cx="2928958" cy="2286016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10800000" flipV="1">
            <a:off x="2357422" y="3272853"/>
            <a:ext cx="2786082" cy="221457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214282" y="857232"/>
            <a:ext cx="828333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用普通计时法表示下面的时刻。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0" name="Group 8"/>
          <p:cNvGrpSpPr/>
          <p:nvPr/>
        </p:nvGrpSpPr>
        <p:grpSpPr bwMode="auto">
          <a:xfrm>
            <a:off x="5643570" y="6072206"/>
            <a:ext cx="1943100" cy="525791"/>
            <a:chOff x="1474" y="3702"/>
            <a:chExt cx="952" cy="499"/>
          </a:xfrm>
        </p:grpSpPr>
        <p:sp>
          <p:nvSpPr>
            <p:cNvPr id="21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1214414" y="1500174"/>
            <a:ext cx="53578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　　       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43042" y="2214554"/>
            <a:ext cx="6215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　　　　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43108" y="3000372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　　    　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43174" y="3714752"/>
            <a:ext cx="54721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　　　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43240" y="4572008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　　　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14744" y="5357826"/>
            <a:ext cx="46434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　　　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14612" y="150017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下午</a:t>
            </a: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时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43306" y="2214554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晚上</a:t>
            </a: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7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时</a:t>
            </a: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30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分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43372" y="3000372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晚上</a:t>
            </a: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时</a:t>
            </a: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45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分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71934" y="371475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下午</a:t>
            </a: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5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时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00562" y="464344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下午</a:t>
            </a: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6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时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43504" y="5429264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晚上</a:t>
            </a: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10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时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1000100" y="571480"/>
            <a:ext cx="528641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变式题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连一连。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14348" y="2000240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吃早饭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8860" y="200024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中午放学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2000240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下午上学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5140" y="2000240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晚上睡觉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472" y="4143380"/>
            <a:ext cx="1643074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21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>30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2714612" y="4143380"/>
            <a:ext cx="1643074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13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>00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4929190" y="4143380"/>
            <a:ext cx="1643074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11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>30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7072330" y="4143380"/>
            <a:ext cx="1643074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>00</a:t>
            </a:r>
            <a:endParaRPr lang="zh-CN" altLang="en-US" sz="3200" dirty="0"/>
          </a:p>
        </p:txBody>
      </p:sp>
      <p:cxnSp>
        <p:nvCxnSpPr>
          <p:cNvPr id="18" name="直接连接符 17"/>
          <p:cNvCxnSpPr>
            <a:endCxn id="16" idx="0"/>
          </p:cNvCxnSpPr>
          <p:nvPr/>
        </p:nvCxnSpPr>
        <p:spPr>
          <a:xfrm>
            <a:off x="1214414" y="2571744"/>
            <a:ext cx="6679453" cy="15716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endCxn id="15" idx="0"/>
          </p:cNvCxnSpPr>
          <p:nvPr/>
        </p:nvCxnSpPr>
        <p:spPr>
          <a:xfrm>
            <a:off x="3143240" y="2500306"/>
            <a:ext cx="2607487" cy="16430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14" idx="0"/>
          </p:cNvCxnSpPr>
          <p:nvPr/>
        </p:nvCxnSpPr>
        <p:spPr>
          <a:xfrm rot="10800000" flipV="1">
            <a:off x="3536150" y="2571744"/>
            <a:ext cx="1750231" cy="15716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endCxn id="13" idx="0"/>
          </p:cNvCxnSpPr>
          <p:nvPr/>
        </p:nvCxnSpPr>
        <p:spPr>
          <a:xfrm rot="10800000" flipV="1">
            <a:off x="1393010" y="2571744"/>
            <a:ext cx="5822197" cy="15716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857224" y="500042"/>
            <a:ext cx="6786610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易错 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我是小法官。（对的打“√”，错的打“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857224" y="4929198"/>
            <a:ext cx="778674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丁丁早上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分到学校。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8662" y="1785926"/>
            <a:ext cx="742955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时就是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时。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8662" y="2714620"/>
            <a:ext cx="742955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(2)17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分就是下午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分。（    ）</a:t>
            </a:r>
          </a:p>
        </p:txBody>
      </p:sp>
      <p:sp>
        <p:nvSpPr>
          <p:cNvPr id="18" name="矩形 17"/>
          <p:cNvSpPr/>
          <p:nvPr/>
        </p:nvSpPr>
        <p:spPr>
          <a:xfrm>
            <a:off x="928662" y="3786190"/>
            <a:ext cx="764386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新闻联播是晚上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时。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9" name="Group 8"/>
          <p:cNvGrpSpPr/>
          <p:nvPr/>
        </p:nvGrpSpPr>
        <p:grpSpPr bwMode="auto">
          <a:xfrm>
            <a:off x="5500694" y="5929330"/>
            <a:ext cx="1943100" cy="525791"/>
            <a:chOff x="1474" y="3702"/>
            <a:chExt cx="952" cy="499"/>
          </a:xfrm>
        </p:grpSpPr>
        <p:sp>
          <p:nvSpPr>
            <p:cNvPr id="2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6307791" y="178592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7215206" y="264318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7215206" y="492919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55148" y="378650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428596" y="571480"/>
            <a:ext cx="735811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看着钟面想一想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这些时间你可能在干什么？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3" name="Group 8"/>
          <p:cNvGrpSpPr/>
          <p:nvPr/>
        </p:nvGrpSpPr>
        <p:grpSpPr bwMode="auto">
          <a:xfrm>
            <a:off x="5643570" y="5929330"/>
            <a:ext cx="1943100" cy="525791"/>
            <a:chOff x="1474" y="3702"/>
            <a:chExt cx="952" cy="499"/>
          </a:xfrm>
        </p:grpSpPr>
        <p:sp>
          <p:nvSpPr>
            <p:cNvPr id="34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12" name="图片 11" descr="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00" y="1857364"/>
            <a:ext cx="7358114" cy="228601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378637" y="5285730"/>
            <a:ext cx="25010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(</a:t>
            </a:r>
            <a:r>
              <a:rPr lang="zh-CN" altLang="en-US" sz="3200" dirty="0" smtClean="0">
                <a:latin typeface="+mn-ea"/>
                <a:ea typeface="+mn-ea"/>
              </a:rPr>
              <a:t>答案不唯一</a:t>
            </a:r>
            <a:r>
              <a:rPr lang="en-US" sz="3200" dirty="0" smtClean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4282" y="5286389"/>
            <a:ext cx="3071834" cy="954107"/>
            <a:chOff x="214282" y="5159998"/>
            <a:chExt cx="3286148" cy="1321071"/>
          </a:xfrm>
        </p:grpSpPr>
        <p:sp>
          <p:nvSpPr>
            <p:cNvPr id="19" name="矩形 18"/>
            <p:cNvSpPr/>
            <p:nvPr/>
          </p:nvSpPr>
          <p:spPr>
            <a:xfrm>
              <a:off x="214282" y="5159998"/>
              <a:ext cx="3286148" cy="1285884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67126" y="5159998"/>
              <a:ext cx="2857520" cy="13210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早上</a:t>
              </a:r>
              <a:r>
                <a:rPr lang="en-US" sz="2800" dirty="0" smtClean="0">
                  <a:latin typeface="宋体" panose="02010600030101010101" pitchFamily="2" charset="-122"/>
                </a:rPr>
                <a:t>7</a:t>
              </a:r>
              <a:r>
                <a:rPr lang="zh-CN" altLang="en-US" sz="2800" dirty="0" smtClean="0">
                  <a:latin typeface="宋体" panose="02010600030101010101" pitchFamily="2" charset="-122"/>
                </a:rPr>
                <a:t>时起床</a:t>
              </a:r>
              <a:r>
                <a:rPr lang="en-US" sz="2800" dirty="0" smtClean="0">
                  <a:latin typeface="宋体" panose="02010600030101010101" pitchFamily="2" charset="-122"/>
                </a:rPr>
                <a:t>,</a:t>
              </a:r>
            </a:p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晚上</a:t>
              </a:r>
              <a:r>
                <a:rPr lang="en-US" sz="2800" dirty="0" smtClean="0">
                  <a:latin typeface="宋体" panose="02010600030101010101" pitchFamily="2" charset="-122"/>
                </a:rPr>
                <a:t>7</a:t>
              </a:r>
              <a:r>
                <a:rPr lang="zh-CN" altLang="en-US" sz="2800" dirty="0" smtClean="0">
                  <a:latin typeface="宋体" panose="02010600030101010101" pitchFamily="2" charset="-122"/>
                </a:rPr>
                <a:t>时看电视。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57488" y="4714884"/>
            <a:ext cx="3000396" cy="954107"/>
            <a:chOff x="2357422" y="4643446"/>
            <a:chExt cx="3000396" cy="954107"/>
          </a:xfrm>
        </p:grpSpPr>
        <p:sp>
          <p:nvSpPr>
            <p:cNvPr id="22" name="矩形 21"/>
            <p:cNvSpPr/>
            <p:nvPr/>
          </p:nvSpPr>
          <p:spPr>
            <a:xfrm>
              <a:off x="2357422" y="4643446"/>
              <a:ext cx="3000396" cy="928670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428860" y="4643446"/>
              <a:ext cx="271462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上午</a:t>
              </a:r>
              <a:r>
                <a:rPr lang="en-US" altLang="en-US" sz="2800" dirty="0" smtClean="0">
                  <a:latin typeface="宋体" panose="02010600030101010101" pitchFamily="2" charset="-122"/>
                </a:rPr>
                <a:t>9</a:t>
              </a:r>
              <a:r>
                <a:rPr lang="zh-CN" altLang="en-US" sz="2800" dirty="0" smtClean="0">
                  <a:latin typeface="宋体" panose="02010600030101010101" pitchFamily="2" charset="-122"/>
                </a:rPr>
                <a:t>时在上课</a:t>
              </a:r>
              <a:r>
                <a:rPr lang="en-US" altLang="en-US" sz="2800" dirty="0" smtClean="0">
                  <a:latin typeface="宋体" panose="02010600030101010101" pitchFamily="2" charset="-122"/>
                </a:rPr>
                <a:t>,</a:t>
              </a:r>
              <a:r>
                <a:rPr lang="zh-CN" altLang="en-US" sz="2800" dirty="0" smtClean="0">
                  <a:latin typeface="宋体" panose="02010600030101010101" pitchFamily="2" charset="-122"/>
                </a:rPr>
                <a:t>晚上</a:t>
              </a:r>
              <a:r>
                <a:rPr lang="en-US" altLang="en-US" sz="2800" dirty="0" smtClean="0">
                  <a:latin typeface="宋体" panose="02010600030101010101" pitchFamily="2" charset="-122"/>
                </a:rPr>
                <a:t>9</a:t>
              </a:r>
              <a:r>
                <a:rPr lang="zh-CN" altLang="en-US" sz="2800" dirty="0" smtClean="0">
                  <a:latin typeface="宋体" panose="02010600030101010101" pitchFamily="2" charset="-122"/>
                </a:rPr>
                <a:t>时睡觉。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72132" y="4143380"/>
            <a:ext cx="3214710" cy="954107"/>
            <a:chOff x="857224" y="5643578"/>
            <a:chExt cx="4316896" cy="954107"/>
          </a:xfrm>
        </p:grpSpPr>
        <p:sp>
          <p:nvSpPr>
            <p:cNvPr id="24" name="矩形 23"/>
            <p:cNvSpPr/>
            <p:nvPr/>
          </p:nvSpPr>
          <p:spPr>
            <a:xfrm>
              <a:off x="928662" y="5643578"/>
              <a:ext cx="4245458" cy="9144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57224" y="5643578"/>
              <a:ext cx="394950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中午</a:t>
              </a:r>
              <a:r>
                <a:rPr lang="en-US" altLang="en-US" sz="2800" dirty="0" smtClean="0">
                  <a:latin typeface="宋体" panose="02010600030101010101" pitchFamily="2" charset="-122"/>
                </a:rPr>
                <a:t>12</a:t>
              </a:r>
              <a:r>
                <a:rPr lang="zh-CN" altLang="en-US" sz="2800" dirty="0" smtClean="0">
                  <a:latin typeface="宋体" panose="02010600030101010101" pitchFamily="2" charset="-122"/>
                </a:rPr>
                <a:t>时在吃饭</a:t>
              </a:r>
              <a:r>
                <a:rPr lang="en-US" altLang="en-US" sz="2800" dirty="0" smtClean="0">
                  <a:latin typeface="宋体" panose="02010600030101010101" pitchFamily="2" charset="-122"/>
                </a:rPr>
                <a:t>,</a:t>
              </a:r>
              <a:r>
                <a:rPr lang="zh-CN" altLang="en-US" sz="2800" dirty="0" smtClean="0">
                  <a:latin typeface="宋体" panose="02010600030101010101" pitchFamily="2" charset="-122"/>
                </a:rPr>
                <a:t>半夜</a:t>
              </a:r>
              <a:r>
                <a:rPr lang="en-US" altLang="en-US" sz="2800" dirty="0" smtClean="0">
                  <a:latin typeface="宋体" panose="02010600030101010101" pitchFamily="2" charset="-122"/>
                </a:rPr>
                <a:t>12</a:t>
              </a:r>
              <a:r>
                <a:rPr lang="zh-CN" altLang="en-US" sz="2800" smtClean="0">
                  <a:latin typeface="宋体" panose="02010600030101010101" pitchFamily="2" charset="-122"/>
                </a:rPr>
                <a:t>时睡觉。</a:t>
              </a:r>
              <a:endParaRPr lang="zh-CN" altLang="en-US" sz="2800" dirty="0" smtClean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16" name="Picture 6" descr="20001007"/>
          <p:cNvPicPr>
            <a:picLocks noChangeAspect="1" noChangeArrowheads="1"/>
          </p:cNvPicPr>
          <p:nvPr/>
        </p:nvPicPr>
        <p:blipFill>
          <a:blip r:embed="rId4"/>
          <a:srcRect r="17969"/>
          <a:stretch>
            <a:fillRect/>
          </a:stretch>
        </p:blipFill>
        <p:spPr bwMode="auto">
          <a:xfrm rot="16200000">
            <a:off x="1810193" y="238562"/>
            <a:ext cx="4737797" cy="7072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9" name="矩形 18"/>
          <p:cNvSpPr/>
          <p:nvPr/>
        </p:nvSpPr>
        <p:spPr>
          <a:xfrm rot="21243328">
            <a:off x="1500166" y="2714620"/>
            <a:ext cx="8803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谜</a:t>
            </a:r>
            <a:endParaRPr lang="en-US" altLang="zh-CN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语</a:t>
            </a:r>
            <a:endParaRPr lang="zh-CN" alt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 rot="21346845">
            <a:off x="3500430" y="1785926"/>
            <a:ext cx="35719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弟弟长</a:t>
            </a:r>
            <a:r>
              <a:rPr lang="en-US" sz="36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哥哥短</a:t>
            </a:r>
            <a:r>
              <a:rPr lang="en-US" sz="36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endParaRPr lang="en-US" sz="36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两人赛跑大家看</a:t>
            </a:r>
            <a:r>
              <a:rPr lang="en-US" sz="36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endParaRPr lang="en-US" sz="36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弟弟跑了十二圈</a:t>
            </a:r>
            <a:r>
              <a:rPr lang="en-US" sz="36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endParaRPr lang="en-US" sz="36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哥哥一圈才跑完。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1" name="图片 20" descr="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75534">
            <a:off x="3609788" y="2181886"/>
            <a:ext cx="3143272" cy="3130283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1013" y="6600825"/>
            <a:ext cx="1042987" cy="257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714348" y="785794"/>
            <a:ext cx="1285884" cy="5000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CCTV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少</a:t>
            </a:r>
            <a:endParaRPr lang="en-US" altLang="zh-CN" sz="3200" dirty="0" smtClean="0">
              <a:solidFill>
                <a:srgbClr val="179923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儿</a:t>
            </a:r>
            <a:endParaRPr lang="en-US" altLang="zh-CN" sz="3200" dirty="0" smtClean="0">
              <a:solidFill>
                <a:srgbClr val="179923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频</a:t>
            </a:r>
            <a:endParaRPr lang="en-US" altLang="zh-CN" sz="3200" dirty="0" smtClean="0">
              <a:solidFill>
                <a:srgbClr val="179923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道</a:t>
            </a:r>
            <a:endParaRPr lang="en-US" altLang="zh-CN" sz="3200" dirty="0" smtClean="0">
              <a:solidFill>
                <a:srgbClr val="179923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sz="3200" dirty="0" smtClean="0">
              <a:solidFill>
                <a:srgbClr val="179923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目</a:t>
            </a:r>
            <a:endParaRPr lang="en-US" altLang="zh-CN" sz="3200" dirty="0" smtClean="0">
              <a:solidFill>
                <a:srgbClr val="179923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单</a:t>
            </a:r>
            <a:endParaRPr lang="zh-CN" altLang="en-US" sz="3200" dirty="0">
              <a:solidFill>
                <a:srgbClr val="17992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86000" y="357166"/>
            <a:ext cx="6858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/>
              <a:t>06:00</a:t>
            </a:r>
            <a:r>
              <a:rPr lang="zh-CN" altLang="en-US" sz="1800" dirty="0" smtClean="0"/>
              <a:t>　动画乐翻天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小鸡不好惹第六部</a:t>
            </a:r>
          </a:p>
          <a:p>
            <a:r>
              <a:rPr lang="en-US" sz="1800" dirty="0" smtClean="0"/>
              <a:t>06:30</a:t>
            </a:r>
            <a:r>
              <a:rPr lang="zh-CN" altLang="en-US" sz="1800" dirty="0" smtClean="0"/>
              <a:t>　动画梦工场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新大头儿子小头爸爸</a:t>
            </a:r>
          </a:p>
          <a:p>
            <a:r>
              <a:rPr lang="en-US" sz="1800" dirty="0" smtClean="0"/>
              <a:t>07:00</a:t>
            </a:r>
            <a:r>
              <a:rPr lang="zh-CN" altLang="en-US" sz="1800" dirty="0" smtClean="0"/>
              <a:t>　动画剧场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海底小纵队</a:t>
            </a:r>
          </a:p>
          <a:p>
            <a:r>
              <a:rPr lang="en-US" sz="1800" dirty="0" smtClean="0"/>
              <a:t>08:00</a:t>
            </a:r>
            <a:r>
              <a:rPr lang="zh-CN" altLang="en-US" sz="1800" dirty="0" smtClean="0"/>
              <a:t>　银河剧场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神奇阿呦</a:t>
            </a:r>
          </a:p>
          <a:p>
            <a:r>
              <a:rPr lang="en-US" sz="1800" dirty="0" smtClean="0"/>
              <a:t>08:28</a:t>
            </a:r>
            <a:r>
              <a:rPr lang="zh-CN" altLang="en-US" sz="1800" dirty="0" smtClean="0"/>
              <a:t>　银河剧场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小瑞与大魔王之快乐家族</a:t>
            </a:r>
          </a:p>
          <a:p>
            <a:r>
              <a:rPr lang="en-US" sz="1800" dirty="0" smtClean="0"/>
              <a:t>09:00</a:t>
            </a:r>
            <a:r>
              <a:rPr lang="zh-CN" altLang="en-US" sz="1800" dirty="0" smtClean="0"/>
              <a:t>　</a:t>
            </a:r>
            <a:r>
              <a:rPr lang="en-US" sz="1800" dirty="0" smtClean="0"/>
              <a:t>2015</a:t>
            </a:r>
            <a:r>
              <a:rPr lang="zh-CN" altLang="en-US" sz="1800" dirty="0" smtClean="0"/>
              <a:t>早间开心果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逗逗迪迪爱探险</a:t>
            </a:r>
          </a:p>
          <a:p>
            <a:r>
              <a:rPr lang="en-US" sz="1800" dirty="0" smtClean="0"/>
              <a:t>09:28</a:t>
            </a:r>
            <a:r>
              <a:rPr lang="zh-CN" altLang="en-US" sz="1800" dirty="0" smtClean="0"/>
              <a:t>　</a:t>
            </a:r>
            <a:r>
              <a:rPr lang="en-US" sz="1800" dirty="0" smtClean="0"/>
              <a:t>2015</a:t>
            </a:r>
            <a:r>
              <a:rPr lang="zh-CN" altLang="en-US" sz="1800" dirty="0" smtClean="0"/>
              <a:t>早间开心果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乐比悠悠</a:t>
            </a:r>
          </a:p>
          <a:p>
            <a:r>
              <a:rPr lang="en-US" sz="1800" dirty="0" smtClean="0"/>
              <a:t>10:00</a:t>
            </a:r>
            <a:r>
              <a:rPr lang="zh-CN" altLang="en-US" sz="1800" dirty="0" smtClean="0"/>
              <a:t>　小小智慧树</a:t>
            </a:r>
          </a:p>
          <a:p>
            <a:r>
              <a:rPr lang="en-US" sz="1800" dirty="0" smtClean="0"/>
              <a:t>10:30</a:t>
            </a:r>
            <a:r>
              <a:rPr lang="zh-CN" altLang="en-US" sz="1800" dirty="0" smtClean="0"/>
              <a:t>　动画大放映</a:t>
            </a:r>
            <a:r>
              <a:rPr lang="en-US" altLang="zh-CN" sz="1800" dirty="0" smtClean="0"/>
              <a:t>——</a:t>
            </a:r>
            <a:r>
              <a:rPr lang="zh-CN" altLang="en-US" sz="1800" dirty="0" smtClean="0"/>
              <a:t>动画连连看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逗逗迪迪之汉字小侦探</a:t>
            </a:r>
          </a:p>
          <a:p>
            <a:r>
              <a:rPr lang="en-US" sz="1800" dirty="0" smtClean="0"/>
              <a:t>11:11</a:t>
            </a:r>
            <a:r>
              <a:rPr lang="zh-CN" altLang="en-US" sz="1800" dirty="0" smtClean="0"/>
              <a:t>　动画大放映</a:t>
            </a:r>
            <a:r>
              <a:rPr lang="en-US" altLang="zh-CN" sz="1800" dirty="0" smtClean="0"/>
              <a:t>——</a:t>
            </a:r>
            <a:r>
              <a:rPr lang="zh-CN" altLang="en-US" sz="1800" dirty="0" smtClean="0"/>
              <a:t>动画连连看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大角牛梦工场</a:t>
            </a:r>
          </a:p>
          <a:p>
            <a:r>
              <a:rPr lang="en-US" sz="1800" dirty="0" smtClean="0"/>
              <a:t>12:00</a:t>
            </a:r>
            <a:r>
              <a:rPr lang="zh-CN" altLang="en-US" sz="1800" dirty="0" smtClean="0"/>
              <a:t>　动漫世界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面具战神</a:t>
            </a:r>
          </a:p>
          <a:p>
            <a:r>
              <a:rPr lang="en-US" sz="1800" dirty="0" smtClean="0"/>
              <a:t>12:26</a:t>
            </a:r>
            <a:r>
              <a:rPr lang="zh-CN" altLang="en-US" sz="1800" dirty="0" smtClean="0"/>
              <a:t>　动漫世界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布鲁精灵</a:t>
            </a:r>
          </a:p>
          <a:p>
            <a:r>
              <a:rPr lang="en-US" sz="1800" dirty="0" smtClean="0"/>
              <a:t>13:00</a:t>
            </a:r>
            <a:r>
              <a:rPr lang="zh-CN" altLang="en-US" sz="1800" dirty="0" smtClean="0"/>
              <a:t>　</a:t>
            </a:r>
            <a:r>
              <a:rPr lang="en-US" sz="1800" dirty="0" smtClean="0"/>
              <a:t>2015</a:t>
            </a:r>
            <a:r>
              <a:rPr lang="zh-CN" altLang="en-US" sz="1800" dirty="0" smtClean="0"/>
              <a:t>优秀儿童剧</a:t>
            </a:r>
            <a:r>
              <a:rPr lang="en-US" sz="1800" dirty="0" smtClean="0"/>
              <a:t>(</a:t>
            </a:r>
            <a:r>
              <a:rPr lang="zh-CN" altLang="en-US" sz="1800" dirty="0" smtClean="0"/>
              <a:t>日常版</a:t>
            </a:r>
            <a:r>
              <a:rPr lang="en-US" sz="1800" dirty="0" smtClean="0"/>
              <a:t>):</a:t>
            </a:r>
            <a:r>
              <a:rPr lang="zh-CN" altLang="en-US" sz="1800" dirty="0" smtClean="0"/>
              <a:t>星际精灵蓝多多</a:t>
            </a:r>
          </a:p>
          <a:p>
            <a:r>
              <a:rPr lang="en-US" sz="1800" dirty="0" smtClean="0"/>
              <a:t>16:00</a:t>
            </a:r>
            <a:r>
              <a:rPr lang="zh-CN" altLang="en-US" sz="1800" dirty="0" smtClean="0"/>
              <a:t>　动画剧场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艾可魔法少女</a:t>
            </a:r>
          </a:p>
          <a:p>
            <a:r>
              <a:rPr lang="en-US" sz="1800" dirty="0" smtClean="0"/>
              <a:t>17:00</a:t>
            </a:r>
            <a:r>
              <a:rPr lang="zh-CN" altLang="en-US" sz="1800" dirty="0" smtClean="0"/>
              <a:t>　新闻袋袋裤</a:t>
            </a:r>
          </a:p>
          <a:p>
            <a:r>
              <a:rPr lang="en-US" sz="1800" dirty="0" smtClean="0"/>
              <a:t>17:15</a:t>
            </a:r>
            <a:r>
              <a:rPr lang="zh-CN" altLang="en-US" sz="1800" dirty="0" smtClean="0"/>
              <a:t>　绿野寻踪</a:t>
            </a:r>
          </a:p>
          <a:p>
            <a:r>
              <a:rPr lang="en-US" sz="1800" dirty="0" smtClean="0"/>
              <a:t>18:00</a:t>
            </a:r>
            <a:r>
              <a:rPr lang="zh-CN" altLang="en-US" sz="1800" dirty="0" smtClean="0"/>
              <a:t>　动画乐翻天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云彩面包</a:t>
            </a:r>
          </a:p>
          <a:p>
            <a:r>
              <a:rPr lang="en-US" sz="1800" dirty="0" smtClean="0"/>
              <a:t>18:30</a:t>
            </a:r>
            <a:r>
              <a:rPr lang="zh-CN" altLang="en-US" sz="1800" dirty="0" smtClean="0"/>
              <a:t>　智慧树</a:t>
            </a:r>
          </a:p>
          <a:p>
            <a:r>
              <a:rPr lang="en-US" sz="1800" dirty="0" smtClean="0"/>
              <a:t>19:00</a:t>
            </a:r>
            <a:r>
              <a:rPr lang="zh-CN" altLang="en-US" sz="1800" dirty="0" smtClean="0"/>
              <a:t>　动画梦工场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魔弹王</a:t>
            </a:r>
          </a:p>
          <a:p>
            <a:r>
              <a:rPr lang="en-US" sz="1800" dirty="0" smtClean="0"/>
              <a:t>19:30</a:t>
            </a:r>
            <a:r>
              <a:rPr lang="zh-CN" altLang="en-US" sz="1800" dirty="0" smtClean="0"/>
              <a:t>　大风车</a:t>
            </a:r>
          </a:p>
          <a:p>
            <a:r>
              <a:rPr lang="en-US" sz="1800" dirty="0" smtClean="0"/>
              <a:t>20:00</a:t>
            </a:r>
            <a:r>
              <a:rPr lang="zh-CN" altLang="en-US" sz="1800" dirty="0" smtClean="0"/>
              <a:t>　银河剧场</a:t>
            </a:r>
            <a:r>
              <a:rPr lang="en-US" sz="1800" dirty="0" smtClean="0"/>
              <a:t>:</a:t>
            </a:r>
            <a:r>
              <a:rPr lang="zh-CN" altLang="en-US" sz="1800" dirty="0" smtClean="0"/>
              <a:t>星星梦之梦想篇</a:t>
            </a:r>
          </a:p>
          <a:p>
            <a:r>
              <a:rPr lang="en-US" sz="1800" dirty="0" smtClean="0"/>
              <a:t>21:00</a:t>
            </a:r>
            <a:r>
              <a:rPr lang="zh-CN" altLang="en-US" sz="1800" dirty="0" smtClean="0"/>
              <a:t>　音乐快递</a:t>
            </a:r>
            <a:endParaRPr lang="zh-CN" altLang="en-US" sz="1800" dirty="0"/>
          </a:p>
        </p:txBody>
      </p:sp>
      <p:sp>
        <p:nvSpPr>
          <p:cNvPr id="19" name="Oval 3"/>
          <p:cNvSpPr>
            <a:spLocks noChangeArrowheads="1"/>
          </p:cNvSpPr>
          <p:nvPr/>
        </p:nvSpPr>
        <p:spPr bwMode="auto">
          <a:xfrm>
            <a:off x="2071670" y="4000504"/>
            <a:ext cx="1071570" cy="285752"/>
          </a:xfrm>
          <a:prstGeom prst="ellipse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8596" y="3857628"/>
            <a:ext cx="1643074" cy="5715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altLang="zh-CN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32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57224" y="571480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生活中你在哪些地方见过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时计时法？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Picture 2" descr="20066281250285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0"/>
            <a:ext cx="8225429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3428992" y="1571612"/>
            <a:ext cx="2665413" cy="71913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1142976" y="1000108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dirty="0" smtClean="0">
              <a:solidFill>
                <a:srgbClr val="CC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Picture 2" descr="车票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14348" y="714356"/>
            <a:ext cx="7643866" cy="5357850"/>
          </a:xfrm>
          <a:prstGeom prst="rect">
            <a:avLst/>
          </a:prstGeom>
          <a:noFill/>
        </p:spPr>
      </p:pic>
      <p:sp>
        <p:nvSpPr>
          <p:cNvPr id="16" name="Oval 3"/>
          <p:cNvSpPr>
            <a:spLocks noChangeArrowheads="1"/>
          </p:cNvSpPr>
          <p:nvPr/>
        </p:nvSpPr>
        <p:spPr bwMode="auto">
          <a:xfrm>
            <a:off x="3143240" y="1785926"/>
            <a:ext cx="1857388" cy="935037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营业时间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8001057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Oval 3"/>
          <p:cNvSpPr>
            <a:spLocks noChangeArrowheads="1"/>
          </p:cNvSpPr>
          <p:nvPr/>
        </p:nvSpPr>
        <p:spPr bwMode="auto">
          <a:xfrm>
            <a:off x="2285984" y="3643314"/>
            <a:ext cx="2447925" cy="1211274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571480"/>
            <a:ext cx="4352925" cy="2857500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5429256" y="785794"/>
            <a:ext cx="2143140" cy="714380"/>
          </a:xfrm>
          <a:prstGeom prst="cloudCallout">
            <a:avLst>
              <a:gd name="adj1" fmla="val -70949"/>
              <a:gd name="adj2" fmla="val 4218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图片 6" descr="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2500306"/>
            <a:ext cx="3162300" cy="3152775"/>
          </a:xfrm>
          <a:prstGeom prst="rect">
            <a:avLst/>
          </a:prstGeom>
        </p:spPr>
      </p:pic>
      <p:pic>
        <p:nvPicPr>
          <p:cNvPr id="8" name="图片 7" descr="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3071810"/>
            <a:ext cx="400050" cy="1143000"/>
          </a:xfrm>
          <a:prstGeom prst="rect">
            <a:avLst/>
          </a:prstGeom>
        </p:spPr>
      </p:pic>
      <p:pic>
        <p:nvPicPr>
          <p:cNvPr id="9" name="图片 8" descr="4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5074" y="3357562"/>
            <a:ext cx="885825" cy="13811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5429256" y="785794"/>
            <a:ext cx="2143140" cy="714380"/>
          </a:xfrm>
          <a:prstGeom prst="cloudCallout">
            <a:avLst>
              <a:gd name="adj1" fmla="val -70949"/>
              <a:gd name="adj2" fmla="val 4218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上午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图片 6" descr="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2500306"/>
            <a:ext cx="3162300" cy="3152775"/>
          </a:xfrm>
          <a:prstGeom prst="rect">
            <a:avLst/>
          </a:prstGeom>
        </p:spPr>
      </p:pic>
      <p:pic>
        <p:nvPicPr>
          <p:cNvPr id="8" name="图片 7" descr="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3071810"/>
            <a:ext cx="400050" cy="1143000"/>
          </a:xfrm>
          <a:prstGeom prst="rect">
            <a:avLst/>
          </a:prstGeom>
        </p:spPr>
      </p:pic>
      <p:pic>
        <p:nvPicPr>
          <p:cNvPr id="9" name="图片 8" descr="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074" y="3357562"/>
            <a:ext cx="885825" cy="1381125"/>
          </a:xfrm>
          <a:prstGeom prst="rect">
            <a:avLst/>
          </a:prstGeom>
        </p:spPr>
      </p:pic>
      <p:pic>
        <p:nvPicPr>
          <p:cNvPr id="10" name="图片 9" descr="2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28" y="928670"/>
            <a:ext cx="3400435" cy="320330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214414" y="928670"/>
            <a:ext cx="1357322" cy="1357322"/>
            <a:chOff x="-285783" y="785795"/>
            <a:chExt cx="3162301" cy="3152774"/>
          </a:xfrm>
        </p:grpSpPr>
        <p:pic>
          <p:nvPicPr>
            <p:cNvPr id="11" name="图片 10" descr="3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85783" y="785795"/>
              <a:ext cx="3162301" cy="3152774"/>
            </a:xfrm>
            <a:prstGeom prst="rect">
              <a:avLst/>
            </a:prstGeom>
          </p:spPr>
        </p:pic>
        <p:pic>
          <p:nvPicPr>
            <p:cNvPr id="12" name="图片 11" descr="2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976" y="1357298"/>
              <a:ext cx="400050" cy="1143000"/>
            </a:xfrm>
            <a:prstGeom prst="rect">
              <a:avLst/>
            </a:prstGeom>
          </p:spPr>
        </p:pic>
        <p:pic>
          <p:nvPicPr>
            <p:cNvPr id="13" name="图片 12" descr="4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8263544">
              <a:off x="857225" y="1643049"/>
              <a:ext cx="885825" cy="1381125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989</Words>
  <Application>WPS 演示</Application>
  <PresentationFormat>全屏显示(4:3)</PresentationFormat>
  <Paragraphs>315</Paragraphs>
  <Slides>30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人教版数学三年级下册第6单元</dc:title>
  <dc:creator>吉林梓翰教育图书有限公司</dc:creator>
  <cp:lastModifiedBy>lenovop</cp:lastModifiedBy>
  <cp:revision>1585</cp:revision>
  <dcterms:created xsi:type="dcterms:W3CDTF">2015-11-21T07:20:00Z</dcterms:created>
  <dcterms:modified xsi:type="dcterms:W3CDTF">2021-11-01T03:14:42Z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