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Default Extension="tiff" ContentType="image/tiff"/>
  <Override PartName="/ppt/tags/tag15.xml" ContentType="application/vnd.openxmlformats-officedocument.presentationml.tags+xml"/>
  <Default Extension="gif" ContentType="image/gif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693" r:id="rId2"/>
    <p:sldId id="523" r:id="rId3"/>
    <p:sldId id="482" r:id="rId4"/>
    <p:sldId id="663" r:id="rId5"/>
    <p:sldId id="695" r:id="rId6"/>
    <p:sldId id="696" r:id="rId7"/>
    <p:sldId id="697" r:id="rId8"/>
    <p:sldId id="675" r:id="rId9"/>
    <p:sldId id="698" r:id="rId10"/>
    <p:sldId id="706" r:id="rId11"/>
    <p:sldId id="702" r:id="rId12"/>
    <p:sldId id="703" r:id="rId13"/>
    <p:sldId id="699" r:id="rId14"/>
    <p:sldId id="700" r:id="rId15"/>
    <p:sldId id="701" r:id="rId16"/>
    <p:sldId id="704" r:id="rId17"/>
    <p:sldId id="633" r:id="rId18"/>
    <p:sldId id="705" r:id="rId19"/>
    <p:sldId id="487" r:id="rId20"/>
    <p:sldId id="488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33740"/>
    <a:srgbClr val="DE3A9D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09"/>
        <p:guide pos="39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材料有四个小正方体，我们需要在小正方体上写数，你知道一个正方体它有几个面吗？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星期三。星期四。星期五。还有两天。：这个就是表示星期六和星期日，非常棒。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谁先说说你们是怎么分的？请你说。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都是这样分的是吗？我们给月分一个正方体，一个正方体只有</a:t>
            </a:r>
            <a:r>
              <a:rPr lang="en-US" altLang="zh-CN" dirty="0"/>
              <a:t>6</a:t>
            </a:r>
            <a:r>
              <a:rPr lang="zh-CN" altLang="en-US" dirty="0"/>
              <a:t>个面，怎么样呈现</a:t>
            </a:r>
            <a:r>
              <a:rPr lang="en-US" altLang="zh-CN" dirty="0"/>
              <a:t>12</a:t>
            </a:r>
            <a:r>
              <a:rPr lang="zh-CN" altLang="en-US" dirty="0"/>
              <a:t>月？请你说。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这是</a:t>
            </a:r>
            <a:r>
              <a:rPr lang="en-US" altLang="zh-CN" dirty="0"/>
              <a:t>1</a:t>
            </a:r>
            <a:r>
              <a:rPr lang="zh-CN" altLang="en-US" dirty="0"/>
              <a:t>月、</a:t>
            </a:r>
            <a:r>
              <a:rPr lang="en-US" altLang="zh-CN" dirty="0"/>
              <a:t>2</a:t>
            </a:r>
            <a:r>
              <a:rPr lang="zh-CN" altLang="en-US" dirty="0"/>
              <a:t>月，还有</a:t>
            </a:r>
            <a:r>
              <a:rPr lang="en-US" altLang="zh-CN" dirty="0"/>
              <a:t>3</a:t>
            </a:r>
            <a:r>
              <a:rPr lang="zh-CN" altLang="en-US" dirty="0"/>
              <a:t>月、</a:t>
            </a:r>
            <a:r>
              <a:rPr lang="en-US" altLang="zh-CN" dirty="0"/>
              <a:t>4</a:t>
            </a:r>
            <a:r>
              <a:rPr lang="zh-CN" altLang="en-US" dirty="0"/>
              <a:t>月。</a:t>
            </a:r>
            <a:r>
              <a:rPr lang="en-US" altLang="zh-CN" dirty="0"/>
              <a:t>5</a:t>
            </a:r>
            <a:r>
              <a:rPr lang="zh-CN" altLang="en-US" dirty="0"/>
              <a:t>月、</a:t>
            </a:r>
            <a:r>
              <a:rPr lang="en-US" altLang="zh-CN" dirty="0"/>
              <a:t>6</a:t>
            </a:r>
            <a:r>
              <a:rPr lang="zh-CN" altLang="en-US" dirty="0"/>
              <a:t>月。</a:t>
            </a:r>
            <a:r>
              <a:rPr lang="en-US" altLang="zh-CN" dirty="0"/>
              <a:t>7</a:t>
            </a:r>
            <a:r>
              <a:rPr lang="zh-CN" altLang="en-US" dirty="0"/>
              <a:t>月、</a:t>
            </a:r>
            <a:r>
              <a:rPr lang="en-US" altLang="zh-CN" dirty="0"/>
              <a:t>8</a:t>
            </a:r>
            <a:r>
              <a:rPr lang="zh-CN" altLang="en-US" dirty="0"/>
              <a:t>月。</a:t>
            </a:r>
            <a:r>
              <a:rPr lang="en-US" altLang="zh-CN" dirty="0"/>
              <a:t>9</a:t>
            </a:r>
            <a:r>
              <a:rPr lang="zh-CN" altLang="en-US" dirty="0"/>
              <a:t>月、</a:t>
            </a:r>
            <a:r>
              <a:rPr lang="en-US" altLang="zh-CN" dirty="0"/>
              <a:t>10</a:t>
            </a:r>
            <a:r>
              <a:rPr lang="zh-CN" altLang="en-US" dirty="0"/>
              <a:t>月。</a:t>
            </a:r>
            <a:r>
              <a:rPr lang="en-US" altLang="zh-CN" dirty="0"/>
              <a:t>11</a:t>
            </a:r>
            <a:r>
              <a:rPr lang="zh-CN" altLang="en-US" dirty="0"/>
              <a:t>月、</a:t>
            </a:r>
            <a:r>
              <a:rPr lang="en-US" altLang="zh-CN" dirty="0"/>
              <a:t>12</a:t>
            </a:r>
            <a:r>
              <a:rPr lang="zh-CN" altLang="en-US" dirty="0"/>
              <a:t>月。做得好不好？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接下来我们还剩下几个正方体？</a:t>
            </a:r>
            <a:endParaRPr lang="en-US" altLang="zh-CN" dirty="0"/>
          </a:p>
          <a:p>
            <a:r>
              <a:rPr lang="zh-CN" altLang="en-US" dirty="0"/>
              <a:t>两个正方体有多少个面？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两个正方体足以表示出</a:t>
            </a:r>
            <a:r>
              <a:rPr lang="en-US" altLang="zh-CN" dirty="0"/>
              <a:t>31</a:t>
            </a:r>
            <a:r>
              <a:rPr lang="zh-CN" altLang="en-US" dirty="0"/>
              <a:t>天，对吧？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我现在要让你呈现</a:t>
            </a:r>
            <a:r>
              <a:rPr lang="en-US" altLang="zh-CN" dirty="0"/>
              <a:t>3</a:t>
            </a:r>
            <a:r>
              <a:rPr lang="zh-CN" altLang="en-US" dirty="0"/>
              <a:t>号、</a:t>
            </a:r>
            <a:r>
              <a:rPr lang="en-US" altLang="zh-CN" dirty="0"/>
              <a:t>13</a:t>
            </a:r>
            <a:r>
              <a:rPr lang="zh-CN" altLang="en-US" dirty="0"/>
              <a:t>号。</a:t>
            </a:r>
          </a:p>
          <a:p>
            <a:r>
              <a:rPr lang="zh-CN" altLang="en-US" dirty="0"/>
              <a:t>这个方法可不可以？</a:t>
            </a:r>
            <a:endParaRPr lang="en-US" altLang="zh-CN" dirty="0"/>
          </a:p>
          <a:p>
            <a:r>
              <a:rPr lang="zh-CN" altLang="en-US" dirty="0"/>
              <a:t>非常好，能够动脑静，把今天的知识学以致用，还有不同的方法吗？请你来。介绍一下，你是怎么做的？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制作完月以后，我们来制作星期。我们刚刚给星期的是几个正方体？一个星期有</a:t>
            </a:r>
            <a:r>
              <a:rPr lang="en-US" altLang="zh-CN" dirty="0"/>
              <a:t>7</a:t>
            </a:r>
            <a:r>
              <a:rPr lang="zh-CN" altLang="en-US" dirty="0"/>
              <a:t>天，从星期一到星期日，而我们的正方体只有</a:t>
            </a:r>
            <a:r>
              <a:rPr lang="en-US" altLang="zh-CN" dirty="0"/>
              <a:t>6</a:t>
            </a:r>
            <a:r>
              <a:rPr lang="zh-CN" altLang="en-US" dirty="0"/>
              <a:t>个面，怎么来分配这</a:t>
            </a:r>
            <a:r>
              <a:rPr lang="en-US" altLang="zh-CN" dirty="0"/>
              <a:t>7</a:t>
            </a:r>
            <a:r>
              <a:rPr lang="zh-CN" altLang="en-US" dirty="0"/>
              <a:t>天？请你说。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就像刚才写月份一样，写在同一个面上，而且应该怎么写？再拿出一个正方体把星期制作一下。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7.gif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17.tiff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image" Target="../media/image16.png"/><Relationship Id="rId5" Type="http://schemas.openxmlformats.org/officeDocument/2006/relationships/tags" Target="../tags/tag29.xml"/><Relationship Id="rId10" Type="http://schemas.openxmlformats.org/officeDocument/2006/relationships/image" Target="../media/image5.png"/><Relationship Id="rId4" Type="http://schemas.openxmlformats.org/officeDocument/2006/relationships/tags" Target="../tags/tag28.xml"/><Relationship Id="rId9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16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20.png"/><Relationship Id="rId5" Type="http://schemas.openxmlformats.org/officeDocument/2006/relationships/tags" Target="../tags/tag3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8.xml"/><Relationship Id="rId1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0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17.tiff"/><Relationship Id="rId5" Type="http://schemas.openxmlformats.org/officeDocument/2006/relationships/tags" Target="../tags/tag45.xml"/><Relationship Id="rId10" Type="http://schemas.openxmlformats.org/officeDocument/2006/relationships/image" Target="../media/image16.png"/><Relationship Id="rId4" Type="http://schemas.openxmlformats.org/officeDocument/2006/relationships/tags" Target="../tags/tag44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9.png"/><Relationship Id="rId12" Type="http://schemas.openxmlformats.org/officeDocument/2006/relationships/image" Target="../media/image5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0.png"/><Relationship Id="rId10" Type="http://schemas.openxmlformats.org/officeDocument/2006/relationships/image" Target="../media/image32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1.png"/><Relationship Id="rId14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tiff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image" Target="../media/image5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40.tiff"/><Relationship Id="rId5" Type="http://schemas.openxmlformats.org/officeDocument/2006/relationships/image" Target="../media/image39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8.xml"/><Relationship Id="rId7" Type="http://schemas.openxmlformats.org/officeDocument/2006/relationships/image" Target="../media/image7.tif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tags" Target="../tags/tag53.xml"/><Relationship Id="rId7" Type="http://schemas.openxmlformats.org/officeDocument/2006/relationships/image" Target="../media/image41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5" Type="http://schemas.openxmlformats.org/officeDocument/2006/relationships/tags" Target="../tags/tag55.xml"/><Relationship Id="rId10" Type="http://schemas.openxmlformats.org/officeDocument/2006/relationships/image" Target="../media/image50.png"/><Relationship Id="rId4" Type="http://schemas.openxmlformats.org/officeDocument/2006/relationships/tags" Target="../tags/tag54.xml"/><Relationship Id="rId9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2.tif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12.xml"/><Relationship Id="rId7" Type="http://schemas.openxmlformats.org/officeDocument/2006/relationships/image" Target="../media/image12.tiff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5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5.xml"/><Relationship Id="rId7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18.tiff"/><Relationship Id="rId4" Type="http://schemas.openxmlformats.org/officeDocument/2006/relationships/tags" Target="../tags/tag16.xml"/><Relationship Id="rId9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tags" Target="../tags/tag20.xml"/><Relationship Id="rId7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tiff"/><Relationship Id="rId4" Type="http://schemas.openxmlformats.org/officeDocument/2006/relationships/tags" Target="../tags/tag21.xml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2.png"/><Relationship Id="rId12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4.png"/><Relationship Id="rId14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制作活动日历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年、月、日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087366" y="2242474"/>
            <a:ext cx="2496221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日（</a:t>
            </a:r>
            <a:r>
              <a:rPr lang="en-US" altLang="zh-CN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31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天）</a:t>
            </a:r>
          </a:p>
        </p:txBody>
      </p:sp>
      <p:sp>
        <p:nvSpPr>
          <p:cNvPr id="3" name="AutoShape 309"/>
          <p:cNvSpPr>
            <a:spLocks noChangeAspect="1" noChangeArrowheads="1"/>
          </p:cNvSpPr>
          <p:nvPr/>
        </p:nvSpPr>
        <p:spPr bwMode="auto">
          <a:xfrm>
            <a:off x="5668056" y="3366702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AutoShape 309"/>
          <p:cNvSpPr>
            <a:spLocks noChangeAspect="1" noChangeArrowheads="1"/>
          </p:cNvSpPr>
          <p:nvPr/>
        </p:nvSpPr>
        <p:spPr bwMode="auto">
          <a:xfrm>
            <a:off x="5668056" y="4491787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8698" y="1009652"/>
            <a:ext cx="82219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个正方体有</a:t>
            </a:r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个面，怎么样呈现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31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天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365240" y="1597660"/>
            <a:ext cx="3726180" cy="1913255"/>
          </a:xfrm>
          <a:prstGeom prst="rect">
            <a:avLst/>
          </a:prstGeom>
          <a:solidFill>
            <a:schemeClr val="bg1"/>
          </a:solidFill>
          <a:ln w="57150">
            <a:solidFill>
              <a:srgbClr val="DE3A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42720" y="3684270"/>
            <a:ext cx="7773035" cy="2451100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dirty="0">
                <a:solidFill>
                  <a:srgbClr val="595959"/>
                </a:solidFill>
                <a:cs typeface="黑体" panose="02010609060101010101" charset="-122"/>
                <a:sym typeface="+mn-ea"/>
              </a:rPr>
              <a:t>    </a:t>
            </a:r>
            <a:r>
              <a:rPr sz="2800" dirty="0">
                <a:solidFill>
                  <a:srgbClr val="595959"/>
                </a:solidFill>
                <a:cs typeface="黑体" panose="02010609060101010101" charset="-122"/>
                <a:sym typeface="+mn-ea"/>
              </a:rPr>
              <a:t>在第一个正方体的4个面上分别标上0,1,2,3;在第2个正方体的3个面上分别写1个数字,如1,2,3。把剩下的3个面分成上、下两部分,在每个面上写上2个日期。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7486" y="1328495"/>
            <a:ext cx="2184730" cy="2182158"/>
            <a:chOff x="16062" y="4221"/>
            <a:chExt cx="7645" cy="7636"/>
          </a:xfrm>
        </p:grpSpPr>
        <p:sp>
          <p:nvSpPr>
            <p:cNvPr id="92" name="AutoShape 309"/>
            <p:cNvSpPr>
              <a:spLocks noChangeAspect="1" noChangeArrowheads="1"/>
            </p:cNvSpPr>
            <p:nvPr/>
          </p:nvSpPr>
          <p:spPr bwMode="auto">
            <a:xfrm>
              <a:off x="16071" y="4221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" name="副标题 2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>
              <a:off x="19265" y="5441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0</a:t>
              </a:r>
            </a:p>
          </p:txBody>
        </p:sp>
        <p:sp>
          <p:nvSpPr>
            <p:cNvPr id="8" name="副标题 2"/>
            <p:cNvSpPr>
              <a:spLocks noGrp="1"/>
            </p:cNvSpPr>
            <p:nvPr>
              <p:custDataLst>
                <p:tags r:id="rId6"/>
              </p:custDataLst>
            </p:nvPr>
          </p:nvSpPr>
          <p:spPr>
            <a:xfrm rot="16200000">
              <a:off x="16507" y="7105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1</a:t>
              </a:r>
            </a:p>
          </p:txBody>
        </p:sp>
        <p:sp>
          <p:nvSpPr>
            <p:cNvPr id="9" name="副标题 2"/>
            <p:cNvSpPr>
              <a:spLocks noGrp="1"/>
            </p:cNvSpPr>
            <p:nvPr>
              <p:custDataLst>
                <p:tags r:id="rId7"/>
              </p:custDataLst>
            </p:nvPr>
          </p:nvSpPr>
          <p:spPr>
            <a:xfrm rot="5400000">
              <a:off x="20662" y="7583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93415" y="1328495"/>
            <a:ext cx="2184730" cy="2182158"/>
            <a:chOff x="16062" y="4221"/>
            <a:chExt cx="7645" cy="7636"/>
          </a:xfrm>
        </p:grpSpPr>
        <p:sp>
          <p:nvSpPr>
            <p:cNvPr id="16" name="AutoShape 309"/>
            <p:cNvSpPr>
              <a:spLocks noChangeAspect="1" noChangeArrowheads="1"/>
            </p:cNvSpPr>
            <p:nvPr/>
          </p:nvSpPr>
          <p:spPr bwMode="auto">
            <a:xfrm>
              <a:off x="16071" y="4221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>
              <p:custDataLst>
                <p:tags r:id="rId2"/>
              </p:custDataLst>
            </p:nvPr>
          </p:nvSpPr>
          <p:spPr>
            <a:xfrm>
              <a:off x="19265" y="5441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1</a:t>
              </a:r>
            </a:p>
          </p:txBody>
        </p:sp>
        <p:sp>
          <p:nvSpPr>
            <p:cNvPr id="18" name="副标题 2"/>
            <p:cNvSpPr>
              <a:spLocks noGrp="1"/>
            </p:cNvSpPr>
            <p:nvPr>
              <p:custDataLst>
                <p:tags r:id="rId3"/>
              </p:custDataLst>
            </p:nvPr>
          </p:nvSpPr>
          <p:spPr>
            <a:xfrm rot="16200000">
              <a:off x="16507" y="7105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2</a:t>
              </a:r>
            </a:p>
          </p:txBody>
        </p:sp>
        <p:sp>
          <p:nvSpPr>
            <p:cNvPr id="19" name="副标题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 rot="5400000">
              <a:off x="20662" y="7583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3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图片 9" descr="c.g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794836" y="1650689"/>
            <a:ext cx="28670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030268" y="1466921"/>
            <a:ext cx="2429636" cy="363702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978201" y="1543760"/>
            <a:ext cx="2184730" cy="2182158"/>
            <a:chOff x="16062" y="4221"/>
            <a:chExt cx="7645" cy="7636"/>
          </a:xfrm>
        </p:grpSpPr>
        <p:sp>
          <p:nvSpPr>
            <p:cNvPr id="92" name="AutoShape 309"/>
            <p:cNvSpPr>
              <a:spLocks noChangeAspect="1" noChangeArrowheads="1"/>
            </p:cNvSpPr>
            <p:nvPr/>
          </p:nvSpPr>
          <p:spPr bwMode="auto">
            <a:xfrm>
              <a:off x="16071" y="4221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" name="副标题 2"/>
            <p:cNvSpPr>
              <a:spLocks noGrp="1"/>
            </p:cNvSpPr>
            <p:nvPr>
              <p:custDataLst>
                <p:tags r:id="rId6"/>
              </p:custDataLst>
            </p:nvPr>
          </p:nvSpPr>
          <p:spPr>
            <a:xfrm>
              <a:off x="19265" y="5441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0</a:t>
              </a:r>
            </a:p>
          </p:txBody>
        </p:sp>
        <p:sp>
          <p:nvSpPr>
            <p:cNvPr id="8" name="副标题 2"/>
            <p:cNvSpPr>
              <a:spLocks noGrp="1"/>
            </p:cNvSpPr>
            <p:nvPr>
              <p:custDataLst>
                <p:tags r:id="rId7"/>
              </p:custDataLst>
            </p:nvPr>
          </p:nvSpPr>
          <p:spPr>
            <a:xfrm rot="16200000">
              <a:off x="16507" y="7105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1</a:t>
              </a:r>
            </a:p>
          </p:txBody>
        </p:sp>
        <p:sp>
          <p:nvSpPr>
            <p:cNvPr id="9" name="副标题 2"/>
            <p:cNvSpPr>
              <a:spLocks noGrp="1"/>
            </p:cNvSpPr>
            <p:nvPr>
              <p:custDataLst>
                <p:tags r:id="rId8"/>
              </p:custDataLst>
            </p:nvPr>
          </p:nvSpPr>
          <p:spPr>
            <a:xfrm rot="5400000">
              <a:off x="20662" y="7583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67625" y="1543760"/>
            <a:ext cx="2184730" cy="2182158"/>
            <a:chOff x="16062" y="4221"/>
            <a:chExt cx="7645" cy="7636"/>
          </a:xfrm>
        </p:grpSpPr>
        <p:sp>
          <p:nvSpPr>
            <p:cNvPr id="16" name="AutoShape 309"/>
            <p:cNvSpPr>
              <a:spLocks noChangeAspect="1" noChangeArrowheads="1"/>
            </p:cNvSpPr>
            <p:nvPr/>
          </p:nvSpPr>
          <p:spPr bwMode="auto">
            <a:xfrm>
              <a:off x="16071" y="4221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副标题 2"/>
            <p:cNvSpPr>
              <a:spLocks noGrp="1"/>
            </p:cNvSpPr>
            <p:nvPr>
              <p:custDataLst>
                <p:tags r:id="rId3"/>
              </p:custDataLst>
            </p:nvPr>
          </p:nvSpPr>
          <p:spPr>
            <a:xfrm>
              <a:off x="19265" y="5441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1</a:t>
              </a:r>
            </a:p>
          </p:txBody>
        </p:sp>
        <p:sp>
          <p:nvSpPr>
            <p:cNvPr id="18" name="副标题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 rot="16200000">
              <a:off x="16507" y="7105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2</a:t>
              </a:r>
            </a:p>
          </p:txBody>
        </p:sp>
        <p:sp>
          <p:nvSpPr>
            <p:cNvPr id="19" name="副标题 2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 rot="5400000">
              <a:off x="20662" y="7583"/>
              <a:ext cx="1540" cy="2431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3</a:t>
              </a:r>
            </a:p>
          </p:txBody>
        </p:sp>
      </p:grpSp>
      <p:sp>
        <p:nvSpPr>
          <p:cNvPr id="2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039763" y="4422630"/>
            <a:ext cx="1019350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号</a:t>
            </a: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00877" y="4408913"/>
            <a:ext cx="1339415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13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号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" name="图片 5" descr="图片8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" name="图片 6" descr="xzgj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3296285" y="692150"/>
            <a:ext cx="794448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indent="266700"/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2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个小正方体木块合在一起就表示出</a:t>
            </a:r>
            <a:r>
              <a:rPr lang="en-US" sz="2800" b="0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</a:rPr>
              <a:t>1~31</a:t>
            </a:r>
            <a:r>
              <a:rPr lang="zh-CN" sz="2800" b="0">
                <a:solidFill>
                  <a:srgbClr val="000000"/>
                </a:solidFill>
                <a:cs typeface="方正书宋_GBK" charset="0"/>
              </a:rPr>
              <a:t>日。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2551852" y="1009652"/>
            <a:ext cx="822007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个正方体只有6个面，怎么样呈现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天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831601" y="2242474"/>
            <a:ext cx="3537004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星期（</a:t>
            </a:r>
            <a:r>
              <a:rPr 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7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天）</a:t>
            </a:r>
          </a:p>
        </p:txBody>
      </p:sp>
      <p:sp>
        <p:nvSpPr>
          <p:cNvPr id="92" name="AutoShape 309"/>
          <p:cNvSpPr>
            <a:spLocks noChangeAspect="1" noChangeArrowheads="1"/>
          </p:cNvSpPr>
          <p:nvPr/>
        </p:nvSpPr>
        <p:spPr bwMode="auto">
          <a:xfrm>
            <a:off x="5497164" y="3446432"/>
            <a:ext cx="1310266" cy="1310266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/>
      <p:bldP spid="719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小女孩-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36502" y="691586"/>
            <a:ext cx="2429636" cy="3637025"/>
          </a:xfrm>
          <a:prstGeom prst="rect">
            <a:avLst/>
          </a:prstGeom>
        </p:spPr>
      </p:pic>
      <p:sp>
        <p:nvSpPr>
          <p:cNvPr id="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380162" y="3962251"/>
            <a:ext cx="6580480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3600" dirty="0">
                <a:solidFill>
                  <a:srgbClr val="595959"/>
                </a:solidFill>
                <a:cs typeface="黑体" panose="02010609060101010101" charset="-122"/>
                <a:sym typeface="+mn-ea"/>
              </a:rPr>
              <a:t>星期一到星期五只写一个面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222372" y="1548904"/>
            <a:ext cx="2182158" cy="2182158"/>
            <a:chOff x="16662" y="5405"/>
            <a:chExt cx="7636" cy="7636"/>
          </a:xfrm>
        </p:grpSpPr>
        <p:sp>
          <p:nvSpPr>
            <p:cNvPr id="92" name="AutoShape 309"/>
            <p:cNvSpPr>
              <a:spLocks noChangeAspect="1" noChangeArrowheads="1"/>
            </p:cNvSpPr>
            <p:nvPr/>
          </p:nvSpPr>
          <p:spPr bwMode="auto">
            <a:xfrm>
              <a:off x="16662" y="5405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" name="副标题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17547" y="7186"/>
              <a:ext cx="5962" cy="2089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星期六</a:t>
              </a:r>
            </a:p>
          </p:txBody>
        </p:sp>
        <p:sp>
          <p:nvSpPr>
            <p:cNvPr id="4" name="副标题 2"/>
            <p:cNvSpPr>
              <a:spLocks noGrp="1"/>
            </p:cNvSpPr>
            <p:nvPr>
              <p:custDataLst>
                <p:tags r:id="rId5"/>
              </p:custDataLst>
            </p:nvPr>
          </p:nvSpPr>
          <p:spPr>
            <a:xfrm rot="10800000">
              <a:off x="16692" y="10210"/>
              <a:ext cx="5962" cy="2089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星期日</a:t>
              </a:r>
            </a:p>
          </p:txBody>
        </p:sp>
      </p:grpSp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380162" y="4873579"/>
            <a:ext cx="6580480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3600" dirty="0">
                <a:solidFill>
                  <a:srgbClr val="595959"/>
                </a:solidFill>
                <a:cs typeface="黑体" panose="02010609060101010101" charset="-122"/>
                <a:sym typeface="+mn-ea"/>
              </a:rPr>
              <a:t>星期六和星期日写在一个面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600410" y="1548904"/>
            <a:ext cx="2182444" cy="2182444"/>
            <a:chOff x="16662" y="5405"/>
            <a:chExt cx="7637" cy="7637"/>
          </a:xfrm>
        </p:grpSpPr>
        <p:sp>
          <p:nvSpPr>
            <p:cNvPr id="9" name="AutoShape 309"/>
            <p:cNvSpPr>
              <a:spLocks noChangeAspect="1" noChangeArrowheads="1"/>
            </p:cNvSpPr>
            <p:nvPr/>
          </p:nvSpPr>
          <p:spPr bwMode="auto">
            <a:xfrm>
              <a:off x="16662" y="5405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7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副标题 2"/>
            <p:cNvSpPr>
              <a:spLocks noGrp="1"/>
            </p:cNvSpPr>
            <p:nvPr>
              <p:custDataLst>
                <p:tags r:id="rId3"/>
              </p:custDataLst>
            </p:nvPr>
          </p:nvSpPr>
          <p:spPr>
            <a:xfrm>
              <a:off x="17547" y="8178"/>
              <a:ext cx="5962" cy="2089"/>
            </a:xfrm>
            <a:prstGeom prst="rect">
              <a:avLst/>
            </a:prstGeom>
          </p:spPr>
          <p:txBody>
            <a:bodyPr vert="horz" lIns="45722" tIns="0" rIns="37149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sz="36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星期一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小女孩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121050" y="1367724"/>
            <a:ext cx="2429636" cy="363702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5373139" y="1773235"/>
            <a:ext cx="2744272" cy="2684831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0857" y="1773235"/>
            <a:ext cx="2717410" cy="2685116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565" y="1764377"/>
            <a:ext cx="2753130" cy="2693690"/>
          </a:xfrm>
          <a:prstGeom prst="rect">
            <a:avLst/>
          </a:prstGeom>
        </p:spPr>
      </p:pic>
      <p:pic>
        <p:nvPicPr>
          <p:cNvPr id="11" name="图片 10" descr="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73425" y="1764662"/>
            <a:ext cx="2744557" cy="2685116"/>
          </a:xfrm>
          <a:prstGeom prst="rect">
            <a:avLst/>
          </a:prstGeom>
        </p:spPr>
      </p:pic>
      <p:pic>
        <p:nvPicPr>
          <p:cNvPr id="15" name="图片 14" descr="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355707" y="1773521"/>
            <a:ext cx="2762275" cy="2702549"/>
          </a:xfrm>
          <a:prstGeom prst="rect">
            <a:avLst/>
          </a:prstGeom>
        </p:spPr>
      </p:pic>
      <p:pic>
        <p:nvPicPr>
          <p:cNvPr id="16" name="图片 15" descr="5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37703" y="1773521"/>
            <a:ext cx="2797426" cy="2736841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607185" y="1778635"/>
            <a:ext cx="8749030" cy="4011930"/>
          </a:xfrm>
          <a:prstGeom prst="rect">
            <a:avLst/>
          </a:prstGeom>
          <a:solidFill>
            <a:schemeClr val="bg1"/>
          </a:solidFill>
          <a:ln w="57150">
            <a:solidFill>
              <a:srgbClr val="DE3A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345029" y="1145205"/>
            <a:ext cx="85603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分小组轮流展示制作成果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评价交流。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345981" y="1835137"/>
            <a:ext cx="7500990" cy="3714776"/>
            <a:chOff x="785786" y="1571612"/>
            <a:chExt cx="7500990" cy="3714776"/>
          </a:xfrm>
        </p:grpSpPr>
        <p:pic>
          <p:nvPicPr>
            <p:cNvPr id="13" name="图片 12" descr="d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5786" y="1571612"/>
              <a:ext cx="7500990" cy="371477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1071538" y="3571876"/>
              <a:ext cx="85725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月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0800000">
              <a:off x="1000100" y="4214818"/>
              <a:ext cx="85725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月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43306" y="3643314"/>
              <a:ext cx="42862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0800000">
              <a:off x="3643306" y="4214818"/>
              <a:ext cx="42862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15008" y="3214686"/>
              <a:ext cx="157163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星期六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0800000">
              <a:off x="5715008" y="3929066"/>
              <a:ext cx="157163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星期日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635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4" name="图片 3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394263" y="2030356"/>
            <a:ext cx="780879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这节课通过制作活动日历,同学们进一步巩固了月、日的有关知识,体验了数学知识与实际生活的联系,增强了动手能力。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235075" y="1910080"/>
            <a:ext cx="8109585" cy="171640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99415" y="1138555"/>
            <a:ext cx="11513185" cy="3708400"/>
          </a:xfrm>
          <a:prstGeom prst="rect">
            <a:avLst/>
          </a:prstGeom>
          <a:solidFill>
            <a:schemeClr val="bg1"/>
          </a:solidFill>
          <a:ln w="57150">
            <a:solidFill>
              <a:srgbClr val="DE3A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5" descr="D:\桌面\微信图片_20200430141914.jpg微信图片_202004301419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532732" y="1451803"/>
            <a:ext cx="4588075" cy="2937025"/>
          </a:xfrm>
          <a:prstGeom prst="rect">
            <a:avLst/>
          </a:prstGeom>
        </p:spPr>
      </p:pic>
      <p:pic>
        <p:nvPicPr>
          <p:cNvPr id="7" name="图片 6" descr="D:\桌面\VCG211252460755_爱奇艺.jpgVCG211252460755_爱奇艺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5216832" y="1275267"/>
            <a:ext cx="3589777" cy="3290192"/>
          </a:xfrm>
          <a:prstGeom prst="rect">
            <a:avLst/>
          </a:prstGeom>
        </p:spPr>
      </p:pic>
      <p:pic>
        <p:nvPicPr>
          <p:cNvPr id="5121" name="图片 9219" descr="2989242_082024000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8902403" y="1275349"/>
            <a:ext cx="2911067" cy="3454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/>
              <a:t>         </a:t>
            </a:r>
            <a:r>
              <a:rPr lang="zh-CN" sz="2800" dirty="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 dirty="0"/>
              <a:t>       </a:t>
            </a:r>
            <a:r>
              <a:rPr lang="en-US" altLang="zh-CN" sz="2800" dirty="0"/>
              <a:t>  </a:t>
            </a:r>
            <a:r>
              <a:rPr lang="zh-CN" sz="2800" dirty="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99415" y="1275715"/>
            <a:ext cx="11513185" cy="3756660"/>
          </a:xfrm>
          <a:prstGeom prst="rect">
            <a:avLst/>
          </a:prstGeom>
          <a:solidFill>
            <a:schemeClr val="bg1"/>
          </a:solidFill>
          <a:ln w="57150">
            <a:solidFill>
              <a:srgbClr val="DE3A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6" name="图片 5" descr="D:\桌面\微信图片_20200430141914.jpg微信图片_202004301419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1247775" y="1500505"/>
            <a:ext cx="3147060" cy="2014855"/>
          </a:xfrm>
          <a:prstGeom prst="rect">
            <a:avLst/>
          </a:prstGeom>
        </p:spPr>
      </p:pic>
      <p:pic>
        <p:nvPicPr>
          <p:cNvPr id="7" name="图片 6" descr="D:\桌面\VCG211252460755_爱奇艺.jpgVCG211252460755_爱奇艺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5579745" y="1617980"/>
            <a:ext cx="1941830" cy="1779905"/>
          </a:xfrm>
          <a:prstGeom prst="rect">
            <a:avLst/>
          </a:prstGeom>
        </p:spPr>
      </p:pic>
      <p:pic>
        <p:nvPicPr>
          <p:cNvPr id="5121" name="图片 9219" descr="2989242_082024000_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8706485" y="1388110"/>
            <a:ext cx="1779905" cy="2112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594860" y="3791585"/>
            <a:ext cx="49815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1">
                <a:solidFill>
                  <a:srgbClr val="FF0000"/>
                </a:solidFill>
                <a:cs typeface="方正书宋_GBK" charset="0"/>
              </a:rPr>
              <a:t>每页显示一个月信息的叫月历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025" y="3792855"/>
            <a:ext cx="40106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每页显示全年信息的叫年历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22310" y="3792855"/>
            <a:ext cx="398081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每页显示一日信息的叫日历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AutoShape 309"/>
          <p:cNvSpPr>
            <a:spLocks noChangeAspect="1" noChangeArrowheads="1"/>
          </p:cNvSpPr>
          <p:nvPr/>
        </p:nvSpPr>
        <p:spPr bwMode="auto">
          <a:xfrm>
            <a:off x="617185" y="2783441"/>
            <a:ext cx="1131944" cy="1131944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AutoShape 309"/>
          <p:cNvSpPr>
            <a:spLocks noChangeAspect="1" noChangeArrowheads="1"/>
          </p:cNvSpPr>
          <p:nvPr/>
        </p:nvSpPr>
        <p:spPr bwMode="auto">
          <a:xfrm>
            <a:off x="2585012" y="2783441"/>
            <a:ext cx="1131944" cy="1131944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AutoShape 309"/>
          <p:cNvSpPr>
            <a:spLocks noChangeAspect="1" noChangeArrowheads="1"/>
          </p:cNvSpPr>
          <p:nvPr/>
        </p:nvSpPr>
        <p:spPr bwMode="auto">
          <a:xfrm>
            <a:off x="4433673" y="2783441"/>
            <a:ext cx="1131944" cy="1131944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AutoShape 309"/>
          <p:cNvSpPr>
            <a:spLocks noChangeAspect="1" noChangeArrowheads="1"/>
          </p:cNvSpPr>
          <p:nvPr/>
        </p:nvSpPr>
        <p:spPr bwMode="auto">
          <a:xfrm>
            <a:off x="6413789" y="2783441"/>
            <a:ext cx="1131944" cy="1131944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194" name="文本框 7193"/>
          <p:cNvSpPr txBox="1"/>
          <p:nvPr/>
        </p:nvSpPr>
        <p:spPr>
          <a:xfrm>
            <a:off x="844182" y="1587881"/>
            <a:ext cx="114319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你能用下面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个小正方体和一个纸盒来制作活动日历吗？</a:t>
            </a:r>
            <a:endParaRPr lang="en-US" altLang="zh-CN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8208645" y="2787650"/>
            <a:ext cx="2776220" cy="1441450"/>
            <a:chOff x="8372" y="6552"/>
            <a:chExt cx="5174" cy="2702"/>
          </a:xfrm>
        </p:grpSpPr>
        <p:grpSp>
          <p:nvGrpSpPr>
            <p:cNvPr id="28" name="组合 27"/>
            <p:cNvGrpSpPr/>
            <p:nvPr/>
          </p:nvGrpSpPr>
          <p:grpSpPr>
            <a:xfrm>
              <a:off x="8372" y="6552"/>
              <a:ext cx="5175" cy="2703"/>
              <a:chOff x="8282" y="7031"/>
              <a:chExt cx="5175" cy="2703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282" y="7031"/>
                <a:ext cx="5175" cy="2703"/>
                <a:chOff x="8201" y="7068"/>
                <a:chExt cx="5175" cy="2703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12171" y="8381"/>
                  <a:ext cx="1097" cy="0"/>
                </a:xfrm>
                <a:prstGeom prst="line">
                  <a:avLst/>
                </a:prstGeom>
                <a:ln w="381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组合 22"/>
                <p:cNvGrpSpPr/>
                <p:nvPr/>
              </p:nvGrpSpPr>
              <p:grpSpPr>
                <a:xfrm>
                  <a:off x="8201" y="7068"/>
                  <a:ext cx="5175" cy="2703"/>
                  <a:chOff x="8201" y="7068"/>
                  <a:chExt cx="5175" cy="2703"/>
                </a:xfrm>
              </p:grpSpPr>
              <p:cxnSp>
                <p:nvCxnSpPr>
                  <p:cNvPr id="16" name="直接连接符 15"/>
                  <p:cNvCxnSpPr/>
                  <p:nvPr/>
                </p:nvCxnSpPr>
                <p:spPr>
                  <a:xfrm>
                    <a:off x="9422" y="8350"/>
                    <a:ext cx="46" cy="432"/>
                  </a:xfrm>
                  <a:prstGeom prst="line">
                    <a:avLst/>
                  </a:prstGeom>
                  <a:ln w="381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 flipH="1">
                    <a:off x="12140" y="8366"/>
                    <a:ext cx="16" cy="402"/>
                  </a:xfrm>
                  <a:prstGeom prst="line">
                    <a:avLst/>
                  </a:prstGeom>
                  <a:ln w="3810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8201" y="7068"/>
                    <a:ext cx="5175" cy="2703"/>
                    <a:chOff x="8201" y="7068"/>
                    <a:chExt cx="5175" cy="2703"/>
                  </a:xfrm>
                </p:grpSpPr>
                <p:cxnSp>
                  <p:nvCxnSpPr>
                    <p:cNvPr id="10" name="直接连接符 9"/>
                    <p:cNvCxnSpPr/>
                    <p:nvPr/>
                  </p:nvCxnSpPr>
                  <p:spPr>
                    <a:xfrm>
                      <a:off x="8558" y="7068"/>
                      <a:ext cx="4464" cy="30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直接连接符 10"/>
                    <p:cNvCxnSpPr/>
                    <p:nvPr/>
                  </p:nvCxnSpPr>
                  <p:spPr>
                    <a:xfrm flipH="1">
                      <a:off x="8216" y="7068"/>
                      <a:ext cx="325" cy="1313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" name="直接连接符 12"/>
                    <p:cNvCxnSpPr/>
                    <p:nvPr/>
                  </p:nvCxnSpPr>
                  <p:spPr>
                    <a:xfrm>
                      <a:off x="13052" y="7068"/>
                      <a:ext cx="324" cy="1411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直接连接符 14"/>
                    <p:cNvCxnSpPr/>
                    <p:nvPr/>
                  </p:nvCxnSpPr>
                  <p:spPr>
                    <a:xfrm flipV="1">
                      <a:off x="8201" y="8365"/>
                      <a:ext cx="1267" cy="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直接连接符 16"/>
                    <p:cNvCxnSpPr/>
                    <p:nvPr/>
                  </p:nvCxnSpPr>
                  <p:spPr>
                    <a:xfrm>
                      <a:off x="9437" y="8751"/>
                      <a:ext cx="2719" cy="0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直接连接符 18"/>
                    <p:cNvCxnSpPr/>
                    <p:nvPr/>
                  </p:nvCxnSpPr>
                  <p:spPr>
                    <a:xfrm>
                      <a:off x="8201" y="8381"/>
                      <a:ext cx="263" cy="1374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直接连接符 19"/>
                    <p:cNvCxnSpPr/>
                    <p:nvPr/>
                  </p:nvCxnSpPr>
                  <p:spPr>
                    <a:xfrm flipV="1">
                      <a:off x="8464" y="9755"/>
                      <a:ext cx="4742" cy="16"/>
                    </a:xfrm>
                    <a:prstGeom prst="line">
                      <a:avLst/>
                    </a:prstGeom>
                    <a:ln w="381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直接连接符 20"/>
                    <p:cNvCxnSpPr/>
                    <p:nvPr/>
                  </p:nvCxnSpPr>
                  <p:spPr>
                    <a:xfrm flipH="1">
                      <a:off x="13144" y="8386"/>
                      <a:ext cx="232" cy="1354"/>
                    </a:xfrm>
                    <a:prstGeom prst="line">
                      <a:avLst/>
                    </a:prstGeom>
                    <a:ln w="76200">
                      <a:solidFill>
                        <a:srgbClr val="FFC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25" name="平行四边形 24"/>
              <p:cNvSpPr/>
              <p:nvPr/>
            </p:nvSpPr>
            <p:spPr>
              <a:xfrm>
                <a:off x="8343" y="7073"/>
                <a:ext cx="4478" cy="1224"/>
              </a:xfrm>
              <a:prstGeom prst="parallelogram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梯形 25"/>
              <p:cNvSpPr/>
              <p:nvPr/>
            </p:nvSpPr>
            <p:spPr>
              <a:xfrm>
                <a:off x="12156" y="7067"/>
                <a:ext cx="1241" cy="1238"/>
              </a:xfrm>
              <a:prstGeom prst="trapezoi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561" y="8297"/>
                <a:ext cx="2657" cy="3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梯形 31"/>
            <p:cNvSpPr/>
            <p:nvPr/>
          </p:nvSpPr>
          <p:spPr>
            <a:xfrm flipV="1">
              <a:off x="8449" y="8274"/>
              <a:ext cx="5068" cy="941"/>
            </a:xfrm>
            <a:prstGeom prst="trapezoid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424" y="7888"/>
              <a:ext cx="1198" cy="46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2394" y="7904"/>
              <a:ext cx="1045" cy="46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2347430" y="1215392"/>
            <a:ext cx="775906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合理分配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个小正方体</a:t>
            </a:r>
            <a:r>
              <a:rPr 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，制作活动日历</a:t>
            </a: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193065" y="2242474"/>
            <a:ext cx="2496221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月（</a:t>
            </a:r>
            <a:r>
              <a:rPr lang="en-US" altLang="zh-CN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12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个月）</a:t>
            </a:r>
          </a:p>
        </p:txBody>
      </p:sp>
      <p:sp>
        <p:nvSpPr>
          <p:cNvPr id="2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326558" y="2242474"/>
            <a:ext cx="2496221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日（</a:t>
            </a:r>
            <a:r>
              <a:rPr lang="en-US" altLang="zh-CN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31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天）</a:t>
            </a: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031107" y="2242474"/>
            <a:ext cx="2496221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星期（</a:t>
            </a:r>
            <a:r>
              <a:rPr lang="en-US" altLang="zh-CN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7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天）</a:t>
            </a:r>
          </a:p>
        </p:txBody>
      </p:sp>
      <p:sp>
        <p:nvSpPr>
          <p:cNvPr id="92" name="AutoShape 309"/>
          <p:cNvSpPr>
            <a:spLocks noChangeAspect="1" noChangeArrowheads="1"/>
          </p:cNvSpPr>
          <p:nvPr/>
        </p:nvSpPr>
        <p:spPr bwMode="auto">
          <a:xfrm>
            <a:off x="3052096" y="3366702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AutoShape 309"/>
          <p:cNvSpPr>
            <a:spLocks noChangeAspect="1" noChangeArrowheads="1"/>
          </p:cNvSpPr>
          <p:nvPr/>
        </p:nvSpPr>
        <p:spPr bwMode="auto">
          <a:xfrm>
            <a:off x="5907247" y="3366702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AutoShape 309"/>
          <p:cNvSpPr>
            <a:spLocks noChangeAspect="1" noChangeArrowheads="1"/>
          </p:cNvSpPr>
          <p:nvPr/>
        </p:nvSpPr>
        <p:spPr bwMode="auto">
          <a:xfrm>
            <a:off x="5907247" y="4491787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AutoShape 309"/>
          <p:cNvSpPr>
            <a:spLocks noChangeAspect="1" noChangeArrowheads="1"/>
          </p:cNvSpPr>
          <p:nvPr/>
        </p:nvSpPr>
        <p:spPr bwMode="auto">
          <a:xfrm>
            <a:off x="8826412" y="3366702"/>
            <a:ext cx="820738" cy="820738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8" name="图片 7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9" name="图片 8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480550" y="418723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4" name="文本框 7193"/>
          <p:cNvSpPr txBox="1"/>
          <p:nvPr/>
        </p:nvSpPr>
        <p:spPr>
          <a:xfrm>
            <a:off x="2032504" y="1259207"/>
            <a:ext cx="89096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个正方体只有6个面，怎么样呈现12</a:t>
            </a:r>
            <a:r>
              <a:rPr 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r>
              <a: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月？</a:t>
            </a:r>
          </a:p>
        </p:txBody>
      </p:sp>
      <p:sp>
        <p:nvSpPr>
          <p:cNvPr id="16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824170" y="2242474"/>
            <a:ext cx="2496221" cy="596978"/>
          </a:xfrm>
          <a:prstGeom prst="rect">
            <a:avLst/>
          </a:prstGeom>
        </p:spPr>
        <p:txBody>
          <a:bodyPr vert="horz" lIns="45722" tIns="0" rIns="37149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月（</a:t>
            </a:r>
            <a:r>
              <a:rPr lang="en-US" altLang="zh-CN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12</a:t>
            </a:r>
            <a:r>
              <a:rPr lang="zh-CN" altLang="en-US" sz="3600" dirty="0">
                <a:solidFill>
                  <a:srgbClr val="404040"/>
                </a:solidFill>
                <a:cs typeface="黑体" panose="02010609060101010101" charset="-122"/>
                <a:sym typeface="+mn-ea"/>
              </a:rPr>
              <a:t>个月）</a:t>
            </a:r>
          </a:p>
        </p:txBody>
      </p:sp>
      <p:sp>
        <p:nvSpPr>
          <p:cNvPr id="92" name="AutoShape 309"/>
          <p:cNvSpPr>
            <a:spLocks noChangeAspect="1" noChangeArrowheads="1"/>
          </p:cNvSpPr>
          <p:nvPr/>
        </p:nvSpPr>
        <p:spPr bwMode="auto">
          <a:xfrm>
            <a:off x="5497164" y="3446432"/>
            <a:ext cx="1310266" cy="1310266"/>
          </a:xfrm>
          <a:prstGeom prst="cube">
            <a:avLst>
              <a:gd name="adj" fmla="val 12931"/>
            </a:avLst>
          </a:prstGeom>
          <a:solidFill>
            <a:srgbClr val="6F97FB"/>
          </a:solidFill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7" name="图片 6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8" name="图片 7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/>
      <p:bldP spid="719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39090" y="1204595"/>
            <a:ext cx="6638290" cy="2972435"/>
          </a:xfrm>
          <a:prstGeom prst="rect">
            <a:avLst/>
          </a:prstGeom>
          <a:solidFill>
            <a:schemeClr val="bg1"/>
          </a:solidFill>
          <a:ln w="57150">
            <a:solidFill>
              <a:srgbClr val="DE3A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 descr="2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7065" y="1706245"/>
            <a:ext cx="6065520" cy="1970405"/>
          </a:xfrm>
          <a:prstGeom prst="rect">
            <a:avLst/>
          </a:prstGeom>
        </p:spPr>
      </p:pic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9480550" y="418723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7264234" y="1781630"/>
            <a:ext cx="1818465" cy="1818465"/>
            <a:chOff x="16662" y="5405"/>
            <a:chExt cx="7636" cy="7636"/>
          </a:xfrm>
        </p:grpSpPr>
        <p:sp>
          <p:nvSpPr>
            <p:cNvPr id="11" name="AutoShape 309"/>
            <p:cNvSpPr>
              <a:spLocks noChangeAspect="1" noChangeArrowheads="1"/>
            </p:cNvSpPr>
            <p:nvPr/>
          </p:nvSpPr>
          <p:spPr bwMode="auto">
            <a:xfrm>
              <a:off x="16662" y="5405"/>
              <a:ext cx="7637" cy="7637"/>
            </a:xfrm>
            <a:prstGeom prst="cube">
              <a:avLst>
                <a:gd name="adj" fmla="val 12931"/>
              </a:avLst>
            </a:prstGeom>
            <a:solidFill>
              <a:srgbClr val="6F97FB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en-US" altLang="zh-CN" sz="225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副标题 2"/>
            <p:cNvSpPr>
              <a:spLocks noGrp="1"/>
            </p:cNvSpPr>
            <p:nvPr>
              <p:custDataLst>
                <p:tags r:id="rId3"/>
              </p:custDataLst>
            </p:nvPr>
          </p:nvSpPr>
          <p:spPr>
            <a:xfrm>
              <a:off x="18633" y="7186"/>
              <a:ext cx="3006" cy="2089"/>
            </a:xfrm>
            <a:prstGeom prst="rect">
              <a:avLst/>
            </a:prstGeom>
          </p:spPr>
          <p:txBody>
            <a:bodyPr vert="horz" lIns="38102" tIns="0" rIns="30958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0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1</a:t>
              </a:r>
              <a:r>
                <a:rPr lang="zh-CN" altLang="en-US" sz="30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月</a:t>
              </a:r>
            </a:p>
          </p:txBody>
        </p:sp>
        <p:sp>
          <p:nvSpPr>
            <p:cNvPr id="13" name="副标题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 rot="10800000">
              <a:off x="18292" y="10592"/>
              <a:ext cx="3006" cy="2089"/>
            </a:xfrm>
            <a:prstGeom prst="rect">
              <a:avLst/>
            </a:prstGeom>
          </p:spPr>
          <p:txBody>
            <a:bodyPr vert="horz" lIns="38102" tIns="0" rIns="30958" bIns="0" rtlCol="0">
              <a:noAutofit/>
            </a:bodyPr>
            <a:lstStyle>
              <a:lvl1pPr marL="4572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1pPr>
              <a:lvl2pPr marL="13716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3219450" algn="l"/>
                </a:tabLst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2pPr>
              <a:lvl3pPr marL="22860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3pPr>
              <a:lvl4pPr marL="32004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4pPr>
              <a:lvl5pPr marL="4114800" indent="-457200" algn="l" defTabSz="1828800" rtl="0" eaLnBrk="1" fontAlgn="auto" latinLnBrk="0" hangingPunct="1">
                <a:lnSpc>
                  <a:spcPct val="130000"/>
                </a:lnSpc>
                <a:spcBef>
                  <a:spcPct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3200" u="none" strike="noStrike" kern="1200" cap="none" spc="150" normalizeH="0" baseline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  <a:cs typeface="+mn-cs"/>
                </a:defRPr>
              </a:lvl5pPr>
              <a:lvl6pPr marL="50292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36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80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2400" indent="-457200" algn="l" defTabSz="1828800" rtl="0" eaLnBrk="1" latinLnBrk="0" hangingPunct="1">
                <a:lnSpc>
                  <a:spcPct val="90000"/>
                </a:lnSpc>
                <a:spcBef>
                  <a:spcPct val="20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30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2</a:t>
              </a:r>
              <a:r>
                <a:rPr lang="zh-CN" altLang="en-US" sz="3000" dirty="0">
                  <a:solidFill>
                    <a:srgbClr val="404040"/>
                  </a:solidFill>
                  <a:cs typeface="黑体" panose="02010609060101010101" charset="-122"/>
                  <a:sym typeface="+mn-ea"/>
                </a:rPr>
                <a:t>月</a:t>
              </a:r>
            </a:p>
          </p:txBody>
        </p:sp>
      </p:grpSp>
      <p:sp>
        <p:nvSpPr>
          <p:cNvPr id="14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9312275" y="2188845"/>
            <a:ext cx="2840990" cy="497205"/>
          </a:xfrm>
          <a:prstGeom prst="rect">
            <a:avLst/>
          </a:prstGeom>
        </p:spPr>
        <p:txBody>
          <a:bodyPr vert="horz" lIns="38102" tIns="0" rIns="30958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3000" b="1" dirty="0">
                <a:solidFill>
                  <a:srgbClr val="FF0000"/>
                </a:solidFill>
                <a:cs typeface="黑体" panose="02010609060101010101" charset="-122"/>
                <a:sym typeface="+mn-ea"/>
              </a:rPr>
              <a:t>表示</a:t>
            </a:r>
            <a:r>
              <a:rPr lang="zh-CN" altLang="en-US" sz="3000" b="1" dirty="0">
                <a:solidFill>
                  <a:srgbClr val="FF0000"/>
                </a:solidFill>
                <a:cs typeface="黑体" panose="02010609060101010101" charset="-122"/>
                <a:sym typeface="+mn-ea"/>
              </a:rPr>
              <a:t>二月份</a:t>
            </a:r>
          </a:p>
        </p:txBody>
      </p:sp>
      <p:sp>
        <p:nvSpPr>
          <p:cNvPr id="15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319815" y="2167578"/>
            <a:ext cx="2910591" cy="497482"/>
          </a:xfrm>
          <a:prstGeom prst="rect">
            <a:avLst/>
          </a:prstGeom>
        </p:spPr>
        <p:txBody>
          <a:bodyPr vert="horz" lIns="38102" tIns="0" rIns="30958" bIns="0" rtlCol="0">
            <a:noAutofit/>
          </a:bodyPr>
          <a:lstStyle>
            <a:lvl1pPr marL="4572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1pPr>
            <a:lvl2pPr marL="13716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3219450" algn="l"/>
              </a:tabLst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2pPr>
            <a:lvl3pPr marL="22860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3pPr>
            <a:lvl4pPr marL="32004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4pPr>
            <a:lvl5pPr marL="4114800" indent="-457200" algn="l" defTabSz="1828800" rtl="0" eaLnBrk="1" fontAlgn="auto" latinLnBrk="0" hangingPunct="1">
              <a:lnSpc>
                <a:spcPct val="130000"/>
              </a:lnSpc>
              <a:spcBef>
                <a:spcPct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3200" u="none" strike="noStrike" kern="1200" cap="none" spc="150" normalizeH="0" baseline="0">
                <a:solidFill>
                  <a:schemeClr val="tx1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ct val="20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3000" b="1" dirty="0">
                <a:solidFill>
                  <a:srgbClr val="FF0000"/>
                </a:solidFill>
                <a:cs typeface="黑体" panose="02010609060101010101" charset="-122"/>
                <a:sym typeface="+mn-ea"/>
              </a:rPr>
              <a:t>表示</a:t>
            </a:r>
            <a:r>
              <a:rPr lang="zh-CN" altLang="en-US" sz="3000" b="1" dirty="0">
                <a:solidFill>
                  <a:srgbClr val="FF0000"/>
                </a:solidFill>
                <a:cs typeface="黑体" panose="02010609060101010101" charset="-122"/>
                <a:sym typeface="+mn-ea"/>
              </a:rPr>
              <a:t>一月份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小女孩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2103618" y="1205406"/>
            <a:ext cx="2429636" cy="3637025"/>
          </a:xfrm>
          <a:prstGeom prst="rect">
            <a:avLst/>
          </a:prstGeom>
        </p:spPr>
      </p:pic>
      <p:pic>
        <p:nvPicPr>
          <p:cNvPr id="8" name="图片 7" descr="E:\AI项目工程文件\数学\三年级\正方体-月份\1.png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16700" y="1874113"/>
            <a:ext cx="2377626" cy="2326472"/>
          </a:xfrm>
          <a:prstGeom prst="rect">
            <a:avLst/>
          </a:prstGeom>
        </p:spPr>
      </p:pic>
      <p:pic>
        <p:nvPicPr>
          <p:cNvPr id="16" name="图片 15" descr="E:\AI项目工程文件\数学\三年级\正方体-月份\2.png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316270" y="1874684"/>
            <a:ext cx="2377912" cy="2326472"/>
          </a:xfrm>
          <a:prstGeom prst="rect">
            <a:avLst/>
          </a:prstGeom>
        </p:spPr>
      </p:pic>
      <p:pic>
        <p:nvPicPr>
          <p:cNvPr id="21" name="图片 20" descr="E:\AI项目工程文件\数学\三年级\正方体-月份\3.png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5323129" y="1874970"/>
            <a:ext cx="2377912" cy="2326472"/>
          </a:xfrm>
          <a:prstGeom prst="rect">
            <a:avLst/>
          </a:prstGeom>
        </p:spPr>
      </p:pic>
      <p:pic>
        <p:nvPicPr>
          <p:cNvPr id="22" name="图片 21" descr="E:\AI项目工程文件\数学\三年级\正方体-月份\4.png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5327987" y="1878971"/>
            <a:ext cx="2377912" cy="2326472"/>
          </a:xfrm>
          <a:prstGeom prst="rect">
            <a:avLst/>
          </a:prstGeom>
        </p:spPr>
      </p:pic>
      <p:pic>
        <p:nvPicPr>
          <p:cNvPr id="27" name="图片 26" descr="E:\AI项目工程文件\数学\三年级\正方体-月份\5.png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5331416" y="1868398"/>
            <a:ext cx="2377912" cy="2326472"/>
          </a:xfrm>
          <a:prstGeom prst="rect">
            <a:avLst/>
          </a:prstGeom>
        </p:spPr>
      </p:pic>
      <p:pic>
        <p:nvPicPr>
          <p:cNvPr id="32" name="图片 31" descr="E:\AI项目工程文件\数学\三年级\正方体-月份\6.png6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5335988" y="1874113"/>
            <a:ext cx="2377912" cy="232647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496,&quot;width&quot;:1691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466253164"/>
  <p:tag name="KSO_WM_UNIT_PLACING_PICTURE_USER_VIEWPORT" val="{&quot;height&quot;:9429,&quot;width&quot;:794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727,&quot;width&quot;:8502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141,&quot;width&quot;:8323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ID" val="custom20187308_1*b*1"/>
  <p:tag name="KSO_WM_TEMPLATE_CATEGORY" val="custom"/>
  <p:tag name="KSO_WM_TEMPLATE_INDEX" val="20187308"/>
  <p:tag name="KSO_WM_UNIT_LAYERLEVEL" val="1"/>
  <p:tag name="KSO_WM_TAG_VERSION" val="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727,&quot;width&quot;:8502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105,&quot;width&quot;:6240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2496,&quot;width&quot;:1691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466253164"/>
  <p:tag name="KSO_WM_UNIT_PLACING_PICTURE_USER_VIEWPORT" val="{&quot;height&quot;:9429,&quot;width&quot;:794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848</Words>
  <Application>Microsoft Office PowerPoint</Application>
  <PresentationFormat>自定义</PresentationFormat>
  <Paragraphs>79</Paragraphs>
  <Slides>20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2135</cp:revision>
  <dcterms:created xsi:type="dcterms:W3CDTF">2017-11-13T08:28:00Z</dcterms:created>
  <dcterms:modified xsi:type="dcterms:W3CDTF">2021-12-06T08:36:58Z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