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13"/>
  </p:notesMasterIdLst>
  <p:sldIdLst>
    <p:sldId id="419" r:id="rId3"/>
    <p:sldId id="482" r:id="rId4"/>
    <p:sldId id="422" r:id="rId5"/>
    <p:sldId id="490" r:id="rId6"/>
    <p:sldId id="515" r:id="rId7"/>
    <p:sldId id="493" r:id="rId8"/>
    <p:sldId id="506" r:id="rId9"/>
    <p:sldId id="427" r:id="rId10"/>
    <p:sldId id="432" r:id="rId11"/>
    <p:sldId id="416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66"/>
    <a:srgbClr val="179923"/>
    <a:srgbClr val="C8D927"/>
    <a:srgbClr val="000000"/>
    <a:srgbClr val="FFFF9F"/>
    <a:srgbClr val="FF0000"/>
    <a:srgbClr val="E4DF21"/>
    <a:srgbClr val="FF0066"/>
    <a:srgbClr val="FF6699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slide" Target="slide1.xml"/><Relationship Id="rId7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5" Type="http://schemas.openxmlformats.org/officeDocument/2006/relationships/slide" Target="slide1.xml"/><Relationship Id="rId4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3143240" y="4929198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5857884" y="4929198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76888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57422" y="2719984"/>
            <a:ext cx="478634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5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制作活动日历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71472" y="4929198"/>
            <a:ext cx="2159000" cy="1009650"/>
            <a:chOff x="684213" y="4868863"/>
            <a:chExt cx="2159000" cy="1009650"/>
          </a:xfrm>
        </p:grpSpPr>
        <p:sp>
          <p:nvSpPr>
            <p:cNvPr id="17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9" name="Rectangle 18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500034" y="1291224"/>
            <a:ext cx="771530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/>
              <a:t>6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  </a:t>
            </a:r>
            <a:r>
              <a:rPr lang="zh-CN" altLang="en-US" sz="5400" dirty="0" smtClean="0"/>
              <a:t>年、月、日</a:t>
            </a:r>
            <a:endParaRPr lang="en-US" altLang="zh-CN" sz="5400" dirty="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551613" y="63483"/>
            <a:ext cx="2592387" cy="1008063"/>
            <a:chOff x="4286248" y="285728"/>
            <a:chExt cx="2592387" cy="1008063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48" y="285728"/>
              <a:ext cx="2592387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4429124" y="285728"/>
              <a:ext cx="2376487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9"/>
          <p:cNvGrpSpPr/>
          <p:nvPr/>
        </p:nvGrpSpPr>
        <p:grpSpPr>
          <a:xfrm>
            <a:off x="5786446" y="5929330"/>
            <a:ext cx="1656809" cy="877791"/>
            <a:chOff x="5939527" y="5733256"/>
            <a:chExt cx="1656809" cy="877791"/>
          </a:xfrm>
        </p:grpSpPr>
        <p:pic>
          <p:nvPicPr>
            <p:cNvPr id="14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17" name="图片 16" descr="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9058" y="571480"/>
            <a:ext cx="3571867" cy="2856657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357158" y="3357562"/>
            <a:ext cx="3643338" cy="2928958"/>
            <a:chOff x="357158" y="2928934"/>
            <a:chExt cx="3643338" cy="2928958"/>
          </a:xfrm>
        </p:grpSpPr>
        <p:sp>
          <p:nvSpPr>
            <p:cNvPr id="21" name="椭圆 20"/>
            <p:cNvSpPr/>
            <p:nvPr/>
          </p:nvSpPr>
          <p:spPr>
            <a:xfrm>
              <a:off x="357158" y="2928934"/>
              <a:ext cx="3643338" cy="292895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27" name="Picture 3" descr="C:\Users\Administrator\Desktop\4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875613" y="3414082"/>
              <a:ext cx="2624817" cy="2015182"/>
            </a:xfrm>
            <a:prstGeom prst="rect">
              <a:avLst/>
            </a:prstGeom>
            <a:noFill/>
          </p:spPr>
        </p:pic>
      </p:grpSp>
      <p:grpSp>
        <p:nvGrpSpPr>
          <p:cNvPr id="24" name="组合 23"/>
          <p:cNvGrpSpPr/>
          <p:nvPr/>
        </p:nvGrpSpPr>
        <p:grpSpPr>
          <a:xfrm>
            <a:off x="785786" y="642918"/>
            <a:ext cx="2857520" cy="2571768"/>
            <a:chOff x="785786" y="642918"/>
            <a:chExt cx="2857520" cy="2571768"/>
          </a:xfrm>
        </p:grpSpPr>
        <p:pic>
          <p:nvPicPr>
            <p:cNvPr id="1026" name="Picture 2" descr="C:\Users\Administrator\Desktop\3.jp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071538" y="928670"/>
              <a:ext cx="2409825" cy="2095500"/>
            </a:xfrm>
            <a:prstGeom prst="rect">
              <a:avLst/>
            </a:prstGeom>
            <a:noFill/>
          </p:spPr>
        </p:pic>
        <p:sp>
          <p:nvSpPr>
            <p:cNvPr id="23" name="图文框 22"/>
            <p:cNvSpPr/>
            <p:nvPr/>
          </p:nvSpPr>
          <p:spPr>
            <a:xfrm>
              <a:off x="785786" y="642918"/>
              <a:ext cx="2857520" cy="2571768"/>
            </a:xfrm>
            <a:prstGeom prst="fram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43438" y="3357562"/>
            <a:ext cx="3571900" cy="2428892"/>
            <a:chOff x="4714876" y="3214686"/>
            <a:chExt cx="3929090" cy="2571768"/>
          </a:xfrm>
        </p:grpSpPr>
        <p:sp>
          <p:nvSpPr>
            <p:cNvPr id="32" name="流程图: 预定义过程 31"/>
            <p:cNvSpPr/>
            <p:nvPr/>
          </p:nvSpPr>
          <p:spPr>
            <a:xfrm>
              <a:off x="4714876" y="3214686"/>
              <a:ext cx="3929090" cy="2571768"/>
            </a:xfrm>
            <a:prstGeom prst="flowChartPredefinedProcess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 descr="2.gif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214942" y="3214686"/>
              <a:ext cx="2928958" cy="2571768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71538" y="857232"/>
            <a:ext cx="6500858" cy="1928826"/>
            <a:chOff x="1071538" y="857232"/>
            <a:chExt cx="6500858" cy="1928826"/>
          </a:xfrm>
        </p:grpSpPr>
        <p:grpSp>
          <p:nvGrpSpPr>
            <p:cNvPr id="31" name="组合 30"/>
            <p:cNvGrpSpPr/>
            <p:nvPr/>
          </p:nvGrpSpPr>
          <p:grpSpPr>
            <a:xfrm>
              <a:off x="5643570" y="857232"/>
              <a:ext cx="1928826" cy="1928826"/>
              <a:chOff x="214282" y="1071546"/>
              <a:chExt cx="2428892" cy="2549716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214282" y="1142984"/>
                <a:ext cx="2428892" cy="2428892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9" name="图片 28" descr="0.gif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8596" y="1071546"/>
                <a:ext cx="2143140" cy="2549716"/>
              </a:xfrm>
              <a:prstGeom prst="rect">
                <a:avLst/>
              </a:prstGeom>
            </p:spPr>
          </p:pic>
        </p:grpSp>
        <p:sp>
          <p:nvSpPr>
            <p:cNvPr id="32" name="圆角矩形标注 31"/>
            <p:cNvSpPr/>
            <p:nvPr/>
          </p:nvSpPr>
          <p:spPr>
            <a:xfrm>
              <a:off x="1071538" y="857232"/>
              <a:ext cx="4143404" cy="1000132"/>
            </a:xfrm>
            <a:prstGeom prst="wedgeRoundRectCallout">
              <a:avLst>
                <a:gd name="adj1" fmla="val 60086"/>
                <a:gd name="adj2" fmla="val 44311"/>
                <a:gd name="adj3" fmla="val 1666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CN" sz="3200" dirty="0" smtClean="0"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每页显示一日信息的叫日历。</a:t>
              </a:r>
            </a:p>
            <a:p>
              <a:pPr algn="ctr"/>
              <a:endParaRPr lang="zh-CN" altLang="en-US" dirty="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214414" y="2857496"/>
            <a:ext cx="7286676" cy="1643074"/>
            <a:chOff x="1214414" y="2857496"/>
            <a:chExt cx="7286676" cy="1643074"/>
          </a:xfrm>
        </p:grpSpPr>
        <p:pic>
          <p:nvPicPr>
            <p:cNvPr id="26" name="图片 25" descr="7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4414" y="2857496"/>
              <a:ext cx="2323102" cy="1643074"/>
            </a:xfrm>
            <a:prstGeom prst="rect">
              <a:avLst/>
            </a:prstGeom>
          </p:spPr>
        </p:pic>
        <p:sp>
          <p:nvSpPr>
            <p:cNvPr id="34" name="椭圆形标注 33"/>
            <p:cNvSpPr/>
            <p:nvPr/>
          </p:nvSpPr>
          <p:spPr>
            <a:xfrm>
              <a:off x="4143372" y="3000372"/>
              <a:ext cx="4357718" cy="1500198"/>
            </a:xfrm>
            <a:prstGeom prst="wedgeEllipseCallout">
              <a:avLst>
                <a:gd name="adj1" fmla="val -59762"/>
                <a:gd name="adj2" fmla="val -9542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CN" sz="3200" dirty="0" smtClean="0"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每页显示一个月信息的叫月历。</a:t>
              </a:r>
            </a:p>
            <a:p>
              <a:pPr algn="ctr"/>
              <a:endParaRPr lang="zh-CN" altLang="en-US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285852" y="4643446"/>
            <a:ext cx="6786610" cy="1643074"/>
            <a:chOff x="1285852" y="4643446"/>
            <a:chExt cx="6786610" cy="1643074"/>
          </a:xfrm>
        </p:grpSpPr>
        <p:pic>
          <p:nvPicPr>
            <p:cNvPr id="25" name="图片 24" descr="6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72066" y="4643446"/>
              <a:ext cx="3000396" cy="1643074"/>
            </a:xfrm>
            <a:prstGeom prst="rect">
              <a:avLst/>
            </a:prstGeom>
          </p:spPr>
        </p:pic>
        <p:sp>
          <p:nvSpPr>
            <p:cNvPr id="36" name="矩形标注 35"/>
            <p:cNvSpPr/>
            <p:nvPr/>
          </p:nvSpPr>
          <p:spPr>
            <a:xfrm>
              <a:off x="1285852" y="4857760"/>
              <a:ext cx="3071834" cy="1143008"/>
            </a:xfrm>
            <a:prstGeom prst="wedgeRectCallout">
              <a:avLst>
                <a:gd name="adj1" fmla="val 65939"/>
                <a:gd name="adj2" fmla="val 27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altLang="zh-CN" sz="3200" dirty="0" smtClean="0">
                <a:solidFill>
                  <a:schemeClr val="dk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 lvl="0" algn="ctr"/>
              <a:r>
                <a:rPr lang="zh-CN" altLang="en-US" sz="3200" dirty="0" smtClean="0">
                  <a:solidFill>
                    <a:schemeClr val="dk1"/>
                  </a:solidFill>
                  <a:latin typeface="华文楷体" pitchFamily="2" charset="-122"/>
                  <a:ea typeface="华文楷体" pitchFamily="2" charset="-122"/>
                </a:rPr>
                <a:t>每页显示全年信息的叫年历。</a:t>
              </a:r>
            </a:p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01013" y="6600825"/>
            <a:ext cx="1042987" cy="257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928662" y="571480"/>
            <a:ext cx="75724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你能利用这些小正方体木块与一个纸盒设计一个简易的活动日历吗？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" name="图片 7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852" y="1785926"/>
            <a:ext cx="6929486" cy="2338401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3000375" y="4714875"/>
            <a:ext cx="4500880" cy="8572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日历要能同时表示出月、日和星期几。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43042" y="571480"/>
            <a:ext cx="6786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个正方体怎么分配比较合理？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43042" y="1714488"/>
            <a:ext cx="6072230" cy="1452564"/>
            <a:chOff x="1643042" y="1357298"/>
            <a:chExt cx="6072230" cy="1452564"/>
          </a:xfrm>
        </p:grpSpPr>
        <p:pic>
          <p:nvPicPr>
            <p:cNvPr id="2" name="图片 1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43042" y="1571612"/>
              <a:ext cx="1057275" cy="1238250"/>
            </a:xfrm>
            <a:prstGeom prst="rect">
              <a:avLst/>
            </a:prstGeom>
          </p:spPr>
        </p:pic>
        <p:sp>
          <p:nvSpPr>
            <p:cNvPr id="4" name="圆角矩形标注 3"/>
            <p:cNvSpPr/>
            <p:nvPr/>
          </p:nvSpPr>
          <p:spPr>
            <a:xfrm>
              <a:off x="3071802" y="1357298"/>
              <a:ext cx="4643470" cy="1285884"/>
            </a:xfrm>
            <a:prstGeom prst="wedgeRoundRectCallout">
              <a:avLst>
                <a:gd name="adj1" fmla="val -59905"/>
                <a:gd name="adj2" fmla="val 19427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块表示月份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,2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块表示日期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,1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块表示星期。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643042" y="3714752"/>
            <a:ext cx="47149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怎么表示星期几呢？</a:t>
            </a:r>
            <a:endParaRPr lang="zh-CN" altLang="en-US" sz="32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71604" y="4357694"/>
            <a:ext cx="6396076" cy="1428760"/>
            <a:chOff x="1928794" y="5072074"/>
            <a:chExt cx="6396076" cy="1428760"/>
          </a:xfrm>
        </p:grpSpPr>
        <p:pic>
          <p:nvPicPr>
            <p:cNvPr id="11" name="图片 10" descr="z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29520" y="5072074"/>
              <a:ext cx="895350" cy="1381125"/>
            </a:xfrm>
            <a:prstGeom prst="rect">
              <a:avLst/>
            </a:prstGeom>
          </p:spPr>
        </p:pic>
        <p:sp>
          <p:nvSpPr>
            <p:cNvPr id="12" name="矩形标注 11"/>
            <p:cNvSpPr/>
            <p:nvPr/>
          </p:nvSpPr>
          <p:spPr>
            <a:xfrm>
              <a:off x="1928794" y="5286388"/>
              <a:ext cx="5072098" cy="1214446"/>
            </a:xfrm>
            <a:prstGeom prst="wedgeRectCallout">
              <a:avLst>
                <a:gd name="adj1" fmla="val 61649"/>
                <a:gd name="adj2" fmla="val -32871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一个星期有</a:t>
              </a:r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7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天</a:t>
              </a:r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因此其中的两天要写在同一个面上。</a:t>
              </a:r>
              <a:endParaRPr lang="zh-CN" altLang="en-US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0100" y="571480"/>
            <a:ext cx="7143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一个正方体只有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个面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如何设计才能表示出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个月份？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" name="图片 6" descr="2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2143116"/>
            <a:ext cx="5629275" cy="18288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071538" y="4429132"/>
            <a:ext cx="6143668" cy="656213"/>
            <a:chOff x="1000100" y="4357694"/>
            <a:chExt cx="6143668" cy="656213"/>
          </a:xfrm>
        </p:grpSpPr>
        <p:sp>
          <p:nvSpPr>
            <p:cNvPr id="9" name="流程图: 过程 8"/>
            <p:cNvSpPr/>
            <p:nvPr/>
          </p:nvSpPr>
          <p:spPr>
            <a:xfrm>
              <a:off x="1000100" y="4357694"/>
              <a:ext cx="6143668" cy="642942"/>
            </a:xfrm>
            <a:prstGeom prst="flowChartProcess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000100" y="4429132"/>
              <a:ext cx="607089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用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个正方体的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个面表示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12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个月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3" name="云形标注 12"/>
          <p:cNvSpPr/>
          <p:nvPr/>
        </p:nvSpPr>
        <p:spPr>
          <a:xfrm>
            <a:off x="7000892" y="2285992"/>
            <a:ext cx="1928794" cy="1785950"/>
          </a:xfrm>
          <a:prstGeom prst="cloudCallout">
            <a:avLst>
              <a:gd name="adj1" fmla="val -69933"/>
              <a:gd name="adj2" fmla="val -1161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每个面写两个月份。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/>
          <p:cNvSpPr/>
          <p:nvPr/>
        </p:nvSpPr>
        <p:spPr>
          <a:xfrm>
            <a:off x="1000132" y="857232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3200" dirty="0" smtClean="0">
              <a:solidFill>
                <a:srgbClr val="CC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2532" y="1009632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3200" dirty="0" smtClean="0">
              <a:solidFill>
                <a:srgbClr val="CC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7322" y="357166"/>
            <a:ext cx="45720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怎么表示日期呢？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5818" y="928670"/>
            <a:ext cx="7000924" cy="2286016"/>
            <a:chOff x="928662" y="1214422"/>
            <a:chExt cx="7000924" cy="2286016"/>
          </a:xfrm>
        </p:grpSpPr>
        <p:pic>
          <p:nvPicPr>
            <p:cNvPr id="7" name="图片 6" descr="2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8662" y="1714488"/>
              <a:ext cx="1209677" cy="1285884"/>
            </a:xfrm>
            <a:prstGeom prst="rect">
              <a:avLst/>
            </a:prstGeom>
          </p:spPr>
        </p:pic>
        <p:sp>
          <p:nvSpPr>
            <p:cNvPr id="8" name="圆角矩形标注 7"/>
            <p:cNvSpPr/>
            <p:nvPr/>
          </p:nvSpPr>
          <p:spPr>
            <a:xfrm>
              <a:off x="2857488" y="1214422"/>
              <a:ext cx="5072098" cy="2286016"/>
            </a:xfrm>
            <a:prstGeom prst="wedgeRoundRectCallout">
              <a:avLst>
                <a:gd name="adj1" fmla="val -67477"/>
                <a:gd name="adj2" fmla="val 490"/>
                <a:gd name="adj3" fmla="val 16667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dirty="0" smtClean="0">
                  <a:solidFill>
                    <a:srgbClr val="FFFF66"/>
                  </a:solidFill>
                  <a:latin typeface="华文楷体" pitchFamily="2" charset="-122"/>
                  <a:ea typeface="华文楷体" pitchFamily="2" charset="-122"/>
                </a:rPr>
                <a:t>用</a:t>
              </a:r>
              <a:r>
                <a:rPr lang="en-US" sz="3200" dirty="0" smtClean="0">
                  <a:solidFill>
                    <a:srgbClr val="FFFF66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solidFill>
                    <a:srgbClr val="FFFF66"/>
                  </a:solidFill>
                  <a:latin typeface="华文楷体" pitchFamily="2" charset="-122"/>
                  <a:ea typeface="华文楷体" pitchFamily="2" charset="-122"/>
                </a:rPr>
                <a:t>个正方体表示日期</a:t>
              </a:r>
              <a:r>
                <a:rPr lang="en-US" sz="3200" dirty="0" smtClean="0">
                  <a:solidFill>
                    <a:srgbClr val="FFFF66"/>
                  </a:solidFill>
                  <a:latin typeface="华文楷体" pitchFamily="2" charset="-122"/>
                  <a:ea typeface="华文楷体" pitchFamily="2" charset="-122"/>
                </a:rPr>
                <a:t>:</a:t>
              </a:r>
              <a:r>
                <a:rPr lang="zh-CN" altLang="en-US" sz="3200" dirty="0" smtClean="0">
                  <a:solidFill>
                    <a:srgbClr val="FFFF66"/>
                  </a:solidFill>
                  <a:latin typeface="华文楷体" pitchFamily="2" charset="-122"/>
                  <a:ea typeface="华文楷体" pitchFamily="2" charset="-122"/>
                </a:rPr>
                <a:t>要表示的最大的日期是</a:t>
              </a:r>
              <a:r>
                <a:rPr lang="en-US" sz="3200" dirty="0" smtClean="0">
                  <a:solidFill>
                    <a:srgbClr val="FFFF66"/>
                  </a:solidFill>
                  <a:latin typeface="华文楷体" pitchFamily="2" charset="-122"/>
                  <a:ea typeface="华文楷体" pitchFamily="2" charset="-122"/>
                </a:rPr>
                <a:t>31,</a:t>
              </a:r>
              <a:r>
                <a:rPr lang="zh-CN" altLang="en-US" sz="3200" dirty="0" smtClean="0">
                  <a:solidFill>
                    <a:srgbClr val="FFFF66"/>
                  </a:solidFill>
                  <a:latin typeface="华文楷体" pitchFamily="2" charset="-122"/>
                  <a:ea typeface="华文楷体" pitchFamily="2" charset="-122"/>
                </a:rPr>
                <a:t>十位上可能出现</a:t>
              </a:r>
              <a:r>
                <a:rPr lang="en-US" sz="3200" dirty="0" smtClean="0">
                  <a:solidFill>
                    <a:srgbClr val="FFFF66"/>
                  </a:solidFill>
                  <a:latin typeface="华文楷体" pitchFamily="2" charset="-122"/>
                  <a:ea typeface="华文楷体" pitchFamily="2" charset="-122"/>
                </a:rPr>
                <a:t>0~3,</a:t>
              </a:r>
              <a:r>
                <a:rPr lang="zh-CN" altLang="en-US" sz="3200" dirty="0" smtClean="0">
                  <a:solidFill>
                    <a:srgbClr val="FFFF66"/>
                  </a:solidFill>
                  <a:latin typeface="华文楷体" pitchFamily="2" charset="-122"/>
                  <a:ea typeface="华文楷体" pitchFamily="2" charset="-122"/>
                </a:rPr>
                <a:t>个位上有可能出现</a:t>
              </a:r>
              <a:r>
                <a:rPr lang="en-US" sz="3200" dirty="0" smtClean="0">
                  <a:solidFill>
                    <a:srgbClr val="FFFF66"/>
                  </a:solidFill>
                  <a:latin typeface="华文楷体" pitchFamily="2" charset="-122"/>
                  <a:ea typeface="华文楷体" pitchFamily="2" charset="-122"/>
                </a:rPr>
                <a:t>0~9</a:t>
              </a:r>
              <a:r>
                <a:rPr lang="zh-CN" altLang="en-US" sz="3200" dirty="0" smtClean="0">
                  <a:solidFill>
                    <a:srgbClr val="FFFF66"/>
                  </a:solidFill>
                  <a:latin typeface="华文楷体" pitchFamily="2" charset="-122"/>
                  <a:ea typeface="华文楷体" pitchFamily="2" charset="-122"/>
                </a:rPr>
                <a:t>。</a:t>
              </a:r>
              <a:endParaRPr lang="zh-CN" altLang="en-US" sz="3200" dirty="0">
                <a:solidFill>
                  <a:srgbClr val="FFFF66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71504" y="3214686"/>
            <a:ext cx="79295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两个正方体各写什么数字才能保证所有的日期都能出现？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785818" y="4214818"/>
            <a:ext cx="7039018" cy="1714512"/>
            <a:chOff x="928662" y="4572008"/>
            <a:chExt cx="7039018" cy="1714512"/>
          </a:xfrm>
        </p:grpSpPr>
        <p:pic>
          <p:nvPicPr>
            <p:cNvPr id="11" name="图片 10" descr="z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72330" y="4643446"/>
              <a:ext cx="895350" cy="1381125"/>
            </a:xfrm>
            <a:prstGeom prst="rect">
              <a:avLst/>
            </a:prstGeom>
          </p:spPr>
        </p:pic>
        <p:sp>
          <p:nvSpPr>
            <p:cNvPr id="12" name="圆角矩形标注 11"/>
            <p:cNvSpPr/>
            <p:nvPr/>
          </p:nvSpPr>
          <p:spPr>
            <a:xfrm>
              <a:off x="928662" y="4572008"/>
              <a:ext cx="5572164" cy="1714512"/>
            </a:xfrm>
            <a:prstGeom prst="wedgeRoundRectCallout">
              <a:avLst>
                <a:gd name="adj1" fmla="val 63562"/>
                <a:gd name="adj2" fmla="val -21551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在第一个正方体的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个面上分别标上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0,1,2,3;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在第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个正方体的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个面上分别写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个数字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如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1,2,3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。把剩下的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个面分成上、下两部分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在每个面上写上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个日期。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17" name="图片 16" descr="c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3206" y="4357694"/>
            <a:ext cx="2867025" cy="1752600"/>
          </a:xfrm>
          <a:prstGeom prst="rect">
            <a:avLst/>
          </a:prstGeom>
        </p:spPr>
      </p:pic>
      <p:pic>
        <p:nvPicPr>
          <p:cNvPr id="18" name="Picture 34">
            <a:hlinkClick r:id="rId5" action="ppaction://hlinksldjump"/>
          </p:cNvPr>
          <p:cNvPicPr>
            <a:picLocks noChangeArrowheads="1"/>
          </p:cNvPicPr>
          <p:nvPr/>
        </p:nvPicPr>
        <p:blipFill>
          <a:blip r:embed="rId6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2230" y="5910287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072230" y="6263366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57224" y="928670"/>
            <a:ext cx="7429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分小组轮流展示制作成果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评价交流。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5786" y="1571612"/>
            <a:ext cx="7500990" cy="3714776"/>
            <a:chOff x="785786" y="1571612"/>
            <a:chExt cx="7500990" cy="3714776"/>
          </a:xfrm>
        </p:grpSpPr>
        <p:pic>
          <p:nvPicPr>
            <p:cNvPr id="13" name="图片 12" descr="d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5786" y="1571612"/>
              <a:ext cx="7500990" cy="3714776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1071538" y="3571876"/>
              <a:ext cx="8572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月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10800000">
              <a:off x="1000100" y="4214818"/>
              <a:ext cx="8572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月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643306" y="3643314"/>
              <a:ext cx="4286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6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10800000">
              <a:off x="3643306" y="4214818"/>
              <a:ext cx="4286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7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715008" y="3214686"/>
              <a:ext cx="15716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星期六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10800000">
              <a:off x="5715008" y="3929066"/>
              <a:ext cx="15716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星期日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22" name="组合 9"/>
          <p:cNvGrpSpPr/>
          <p:nvPr/>
        </p:nvGrpSpPr>
        <p:grpSpPr>
          <a:xfrm>
            <a:off x="5857884" y="5643578"/>
            <a:ext cx="1656809" cy="877791"/>
            <a:chOff x="5939527" y="5733256"/>
            <a:chExt cx="1656809" cy="877791"/>
          </a:xfrm>
        </p:grpSpPr>
        <p:pic>
          <p:nvPicPr>
            <p:cNvPr id="29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29322" y="5786454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642910" y="1142984"/>
            <a:ext cx="8215370" cy="4572032"/>
            <a:chOff x="642910" y="1142984"/>
            <a:chExt cx="8215370" cy="4572032"/>
          </a:xfrm>
        </p:grpSpPr>
        <p:pic>
          <p:nvPicPr>
            <p:cNvPr id="15364" name="Picture 4" descr="C:\Users\Administrator\Desktop\人教修订\1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42910" y="1142984"/>
              <a:ext cx="8215370" cy="4572032"/>
            </a:xfrm>
            <a:prstGeom prst="rect">
              <a:avLst/>
            </a:prstGeom>
            <a:noFill/>
          </p:spPr>
        </p:pic>
        <p:sp>
          <p:nvSpPr>
            <p:cNvPr id="15363" name="Rectangle 3"/>
            <p:cNvSpPr>
              <a:spLocks noChangeArrowheads="1"/>
            </p:cNvSpPr>
            <p:nvPr/>
          </p:nvSpPr>
          <p:spPr bwMode="auto">
            <a:xfrm>
              <a:off x="785786" y="1928802"/>
              <a:ext cx="7429552" cy="341632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lvl="0" indent="228600"/>
              <a:r>
                <a:rPr lang="zh-CN" altLang="en-US" sz="3600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这节课通过制        知识与实际</a:t>
              </a:r>
              <a:endParaRPr lang="en-US" altLang="zh-CN" sz="36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 indent="228600"/>
              <a:r>
                <a:rPr lang="zh-CN" altLang="en-US" sz="3600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作活动日历</a:t>
              </a:r>
              <a:r>
                <a:rPr lang="en-US" altLang="zh-CN" sz="3600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,</a:t>
              </a:r>
              <a:r>
                <a:rPr lang="zh-CN" altLang="en-US" sz="3600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  生活的联系</a:t>
              </a:r>
              <a:r>
                <a:rPr lang="en-US" altLang="zh-CN" sz="3600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,</a:t>
              </a:r>
            </a:p>
            <a:p>
              <a:pPr indent="228600"/>
              <a:r>
                <a:rPr lang="zh-CN" altLang="en-US" sz="3600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同学们进一步        增强了动手</a:t>
              </a:r>
              <a:endParaRPr lang="en-US" altLang="zh-CN" sz="36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indent="228600"/>
              <a:r>
                <a:rPr lang="zh-CN" altLang="en-US" sz="3600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巩固了月、日        能力。</a:t>
              </a:r>
              <a:endParaRPr lang="en-US" altLang="zh-CN" sz="36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 indent="228600"/>
              <a:r>
                <a:rPr lang="zh-CN" altLang="en-US" sz="3600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的有关知识</a:t>
              </a:r>
              <a:r>
                <a:rPr lang="en-US" altLang="zh-CN" sz="3600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,</a:t>
              </a:r>
            </a:p>
            <a:p>
              <a:pPr lvl="0" indent="228600"/>
              <a:r>
                <a:rPr lang="zh-CN" altLang="en-US" sz="3600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体验了数学 </a:t>
              </a:r>
              <a:endParaRPr lang="en-US" altLang="zh-CN" sz="36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355</Words>
  <Application>WPS 演示</Application>
  <PresentationFormat>全屏显示(4:3)</PresentationFormat>
  <Paragraphs>49</Paragraphs>
  <Slides>10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人教版数学三年级下册第6单元</dc:title>
  <dc:creator>吉林梓翰教育图书有限公司</dc:creator>
  <cp:lastModifiedBy>lenovop</cp:lastModifiedBy>
  <cp:revision>1555</cp:revision>
  <dcterms:created xsi:type="dcterms:W3CDTF">2015-11-21T07:20:00Z</dcterms:created>
  <dcterms:modified xsi:type="dcterms:W3CDTF">2021-11-01T03:14:56Z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