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419" r:id="rId2"/>
    <p:sldId id="420" r:id="rId3"/>
    <p:sldId id="422" r:id="rId4"/>
    <p:sldId id="477" r:id="rId5"/>
    <p:sldId id="479" r:id="rId6"/>
    <p:sldId id="483" r:id="rId7"/>
    <p:sldId id="488" r:id="rId8"/>
    <p:sldId id="487" r:id="rId9"/>
    <p:sldId id="489" r:id="rId10"/>
    <p:sldId id="490" r:id="rId11"/>
    <p:sldId id="491" r:id="rId12"/>
    <p:sldId id="492" r:id="rId13"/>
    <p:sldId id="493" r:id="rId14"/>
    <p:sldId id="494" r:id="rId15"/>
    <p:sldId id="495" r:id="rId16"/>
    <p:sldId id="496" r:id="rId17"/>
    <p:sldId id="497" r:id="rId18"/>
    <p:sldId id="498" r:id="rId19"/>
    <p:sldId id="499" r:id="rId20"/>
    <p:sldId id="500" r:id="rId21"/>
    <p:sldId id="501" r:id="rId22"/>
    <p:sldId id="502" r:id="rId23"/>
    <p:sldId id="503" r:id="rId24"/>
    <p:sldId id="504" r:id="rId25"/>
    <p:sldId id="505" r:id="rId26"/>
    <p:sldId id="506" r:id="rId2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9F"/>
    <a:srgbClr val="FF0000"/>
    <a:srgbClr val="FFFF66"/>
    <a:srgbClr val="E4DF21"/>
    <a:srgbClr val="C8D927"/>
    <a:srgbClr val="FF0066"/>
    <a:srgbClr val="FF6699"/>
    <a:srgbClr val="FF3399"/>
    <a:srgbClr val="000000"/>
    <a:srgbClr val="DEEC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643" autoAdjust="0"/>
    <p:restoredTop sz="94480" autoAdjust="0"/>
  </p:normalViewPr>
  <p:slideViewPr>
    <p:cSldViewPr>
      <p:cViewPr>
        <p:scale>
          <a:sx n="66" d="100"/>
          <a:sy n="66" d="100"/>
        </p:scale>
        <p:origin x="-1734" y="-486"/>
      </p:cViewPr>
      <p:guideLst>
        <p:guide orient="horz" pos="2166"/>
        <p:guide pos="296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18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3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image" Target="../media/image11.jpeg"/><Relationship Id="rId4" Type="http://schemas.openxmlformats.org/officeDocument/2006/relationships/image" Target="../media/image3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5.gi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audio" Target="../media/audio3.wav"/><Relationship Id="rId7" Type="http://schemas.openxmlformats.org/officeDocument/2006/relationships/slide" Target="slide10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gif"/><Relationship Id="rId4" Type="http://schemas.openxmlformats.org/officeDocument/2006/relationships/slide" Target="slide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Relationship Id="rId4" Type="http://schemas.openxmlformats.org/officeDocument/2006/relationships/slide" Target="slide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gif"/><Relationship Id="rId4" Type="http://schemas.openxmlformats.org/officeDocument/2006/relationships/slide" Target="slide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4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4100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1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3" name="组合 13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4103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4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4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4106" name="Oval 32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7" name="Rectangle 33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214282" y="1169243"/>
            <a:ext cx="8715404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 smtClean="0">
                <a:latin typeface="Calibri" panose="020F0502020204030204" pitchFamily="34" charset="0"/>
              </a:rPr>
              <a:t>第</a:t>
            </a:r>
            <a:r>
              <a:rPr lang="en-US" altLang="zh-CN" sz="4800" dirty="0" smtClean="0">
                <a:latin typeface="宋体" panose="02010600030101010101" pitchFamily="2" charset="-122"/>
              </a:rPr>
              <a:t>7</a:t>
            </a:r>
            <a:r>
              <a:rPr lang="zh-CN" altLang="en-US" sz="4800" dirty="0" smtClean="0">
                <a:latin typeface="Calibri" panose="020F0502020204030204" pitchFamily="34" charset="0"/>
              </a:rPr>
              <a:t>单元     小数的初步认识 </a:t>
            </a:r>
            <a:endParaRPr lang="en-US" altLang="zh-CN" sz="4800" dirty="0" smtClean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331640" y="405450"/>
            <a:ext cx="54737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三年级数学</a:t>
            </a:r>
            <a:r>
              <a:rPr lang="en-US" altLang="zh-CN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•</a:t>
            </a:r>
            <a:r>
              <a:rPr lang="zh-CN" altLang="en-US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5" name="组合 18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0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1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214282" y="2214554"/>
            <a:ext cx="7929618" cy="830997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</a:rPr>
              <a:t>1</a:t>
            </a:r>
            <a:r>
              <a:rPr lang="zh-CN" altLang="en-US" sz="4800" dirty="0" smtClean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</a:rPr>
              <a:t>  认识小数 </a:t>
            </a:r>
            <a:endParaRPr lang="zh-CN" altLang="en-US" sz="4800" dirty="0">
              <a:solidFill>
                <a:schemeClr val="accent6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214414" y="3286124"/>
            <a:ext cx="707236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第</a:t>
            </a:r>
            <a:r>
              <a:rPr lang="en-US" altLang="zh-CN" sz="4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1</a:t>
            </a:r>
            <a:r>
              <a:rPr lang="zh-CN" altLang="en-US" sz="4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课时   认识小数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矩形 64"/>
          <p:cNvSpPr/>
          <p:nvPr/>
        </p:nvSpPr>
        <p:spPr>
          <a:xfrm>
            <a:off x="928662" y="785794"/>
            <a:ext cx="67866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用小数表示下面各图中的阴影部分。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70" name="图片 69" descr="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2143116"/>
            <a:ext cx="8082699" cy="2571768"/>
          </a:xfrm>
          <a:prstGeom prst="rect">
            <a:avLst/>
          </a:prstGeom>
        </p:spPr>
      </p:pic>
      <p:sp>
        <p:nvSpPr>
          <p:cNvPr id="85" name="矩形 84"/>
          <p:cNvSpPr/>
          <p:nvPr/>
        </p:nvSpPr>
        <p:spPr>
          <a:xfrm>
            <a:off x="1214414" y="4000504"/>
            <a:ext cx="10198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0.5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95" name="矩形 94"/>
          <p:cNvSpPr/>
          <p:nvPr/>
        </p:nvSpPr>
        <p:spPr>
          <a:xfrm>
            <a:off x="3214678" y="4000504"/>
            <a:ext cx="7104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0.7</a:t>
            </a:r>
            <a:endParaRPr lang="zh-CN" altLang="en-US" sz="3200" dirty="0"/>
          </a:p>
        </p:txBody>
      </p:sp>
      <p:sp>
        <p:nvSpPr>
          <p:cNvPr id="104" name="矩形 103"/>
          <p:cNvSpPr/>
          <p:nvPr/>
        </p:nvSpPr>
        <p:spPr>
          <a:xfrm>
            <a:off x="6143636" y="4000504"/>
            <a:ext cx="7609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/>
              <a:t>1.3</a:t>
            </a:r>
            <a:r>
              <a:rPr lang="zh-CN" altLang="en-US" sz="3200" dirty="0" smtClean="0"/>
              <a:t>　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  <p:bldP spid="9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642910" y="714356"/>
            <a:ext cx="73581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3.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写出下面横线上的小数。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" name="图片 4" descr="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00760" y="785794"/>
            <a:ext cx="2581275" cy="20574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00034" y="4071942"/>
            <a:ext cx="8143932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 (2) 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世界男子跳高纪录是二点四五米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女子跳高纪录是二点零九米。</a:t>
            </a:r>
          </a:p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写作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　　　　　写作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　　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 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4348" y="1571612"/>
            <a:ext cx="75724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>
              <a:lnSpc>
                <a:spcPct val="150000"/>
              </a:lnSpc>
              <a:buAutoNum type="arabicParenBoth"/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蓝鲸身长</a:t>
            </a:r>
            <a:r>
              <a:rPr lang="zh-CN" altLang="en-US" sz="3200" u="sng" dirty="0" smtClean="0">
                <a:latin typeface="华文楷体" pitchFamily="2" charset="-122"/>
                <a:ea typeface="华文楷体" pitchFamily="2" charset="-122"/>
              </a:rPr>
              <a:t>三十三点五八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米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</a:p>
          <a:p>
            <a:pPr marL="514350" lvl="0" indent="-514350"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体重达一百七十吨。</a:t>
            </a:r>
          </a:p>
          <a:p>
            <a:pPr lvl="0"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写作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en-US" sz="3200" u="sng" dirty="0" smtClean="0">
                <a:latin typeface="华文楷体" pitchFamily="2" charset="-122"/>
                <a:ea typeface="华文楷体" pitchFamily="2" charset="-122"/>
              </a:rPr>
              <a:t>　　　</a:t>
            </a:r>
            <a:r>
              <a:rPr lang="en-US" sz="3200" u="sng" dirty="0" smtClean="0">
                <a:latin typeface="华文楷体" pitchFamily="2" charset="-122"/>
                <a:ea typeface="华文楷体" pitchFamily="2" charset="-122"/>
              </a:rPr>
              <a:t> 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15930" y="3136898"/>
            <a:ext cx="11272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</a:rPr>
              <a:t>33.58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43174" y="5072074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</a:rPr>
              <a:t>2.45</a:t>
            </a:r>
            <a:endParaRPr lang="zh-CN" altLang="en-US" sz="3200" dirty="0" smtClean="0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357950" y="5000636"/>
            <a:ext cx="918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dirty="0" smtClean="0">
                <a:solidFill>
                  <a:schemeClr val="tx1"/>
                </a:solidFill>
              </a:rPr>
              <a:t>2.09</a:t>
            </a:r>
            <a:endParaRPr lang="zh-CN" altLang="en-US" sz="3200" dirty="0" smtClean="0">
              <a:solidFill>
                <a:schemeClr val="tx1"/>
              </a:solidFill>
            </a:endParaRPr>
          </a:p>
        </p:txBody>
      </p:sp>
      <p:grpSp>
        <p:nvGrpSpPr>
          <p:cNvPr id="2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785786" y="2000240"/>
            <a:ext cx="75724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分母是</a:t>
            </a:r>
            <a:r>
              <a:rPr lang="en-US" altLang="en-US" sz="5400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5400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的分数</a:t>
            </a:r>
            <a:r>
              <a:rPr lang="en-US" altLang="en-US" sz="5400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5400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可以写成一位小数。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3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41986" name="Picture 2" descr="D:\掘金2016\20160510北六上课件\图片\未标题-1 拷贝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2714620"/>
            <a:ext cx="1357322" cy="2493685"/>
          </a:xfrm>
          <a:prstGeom prst="rect">
            <a:avLst/>
          </a:prstGeom>
          <a:noFill/>
        </p:spPr>
      </p:pic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8"/>
          <p:cNvGrpSpPr/>
          <p:nvPr/>
        </p:nvGrpSpPr>
        <p:grpSpPr bwMode="auto">
          <a:xfrm>
            <a:off x="3643306" y="136508"/>
            <a:ext cx="1800225" cy="792162"/>
            <a:chOff x="1066" y="2795"/>
            <a:chExt cx="1134" cy="499"/>
          </a:xfrm>
        </p:grpSpPr>
        <p:sp>
          <p:nvSpPr>
            <p:cNvPr id="40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76" name="矩形 75"/>
          <p:cNvSpPr/>
          <p:nvPr/>
        </p:nvSpPr>
        <p:spPr>
          <a:xfrm>
            <a:off x="796395" y="986837"/>
            <a:ext cx="52758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94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页练习二十第</a:t>
            </a:r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14348" y="1558341"/>
            <a:ext cx="72152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看图填上合适的分数或小数。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" name="组合 33"/>
          <p:cNvGrpSpPr/>
          <p:nvPr/>
        </p:nvGrpSpPr>
        <p:grpSpPr>
          <a:xfrm>
            <a:off x="928662" y="3857628"/>
            <a:ext cx="1571636" cy="1156279"/>
            <a:chOff x="3929058" y="4929198"/>
            <a:chExt cx="1571636" cy="1156279"/>
          </a:xfrm>
        </p:grpSpPr>
        <p:sp>
          <p:nvSpPr>
            <p:cNvPr id="35" name="TextBox 34"/>
            <p:cNvSpPr txBox="1"/>
            <p:nvPr/>
          </p:nvSpPr>
          <p:spPr>
            <a:xfrm>
              <a:off x="3929058" y="4929198"/>
              <a:ext cx="1571636" cy="584775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ea typeface="楷体_GB2312"/>
                </a:rPr>
                <a:t>（        ）</a:t>
              </a:r>
              <a:endParaRPr lang="zh-CN" altLang="en-US" sz="3200" dirty="0">
                <a:solidFill>
                  <a:schemeClr val="tx1"/>
                </a:solidFill>
                <a:ea typeface="楷体_GB2312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4214810" y="5500702"/>
              <a:ext cx="1143008" cy="158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7" name="TextBox 36"/>
            <p:cNvSpPr txBox="1"/>
            <p:nvPr/>
          </p:nvSpPr>
          <p:spPr>
            <a:xfrm>
              <a:off x="4071934" y="5500702"/>
              <a:ext cx="1428760" cy="584775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(    )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4" name="组合 37"/>
          <p:cNvGrpSpPr/>
          <p:nvPr/>
        </p:nvGrpSpPr>
        <p:grpSpPr>
          <a:xfrm>
            <a:off x="2928926" y="3857628"/>
            <a:ext cx="1571636" cy="1156279"/>
            <a:chOff x="3929058" y="4929198"/>
            <a:chExt cx="1571636" cy="1156279"/>
          </a:xfrm>
        </p:grpSpPr>
        <p:sp>
          <p:nvSpPr>
            <p:cNvPr id="39" name="TextBox 38"/>
            <p:cNvSpPr txBox="1"/>
            <p:nvPr/>
          </p:nvSpPr>
          <p:spPr>
            <a:xfrm>
              <a:off x="3929058" y="4929198"/>
              <a:ext cx="1571636" cy="584775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ea typeface="楷体_GB2312"/>
                </a:rPr>
                <a:t>（        ）</a:t>
              </a:r>
              <a:endParaRPr lang="zh-CN" altLang="en-US" sz="3200" dirty="0">
                <a:solidFill>
                  <a:schemeClr val="tx1"/>
                </a:solidFill>
                <a:ea typeface="楷体_GB2312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4214810" y="5500702"/>
              <a:ext cx="1143008" cy="158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3" name="TextBox 42"/>
            <p:cNvSpPr txBox="1"/>
            <p:nvPr/>
          </p:nvSpPr>
          <p:spPr>
            <a:xfrm>
              <a:off x="4071934" y="5500702"/>
              <a:ext cx="1428760" cy="584775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(    )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5" name="组合 43"/>
          <p:cNvGrpSpPr/>
          <p:nvPr/>
        </p:nvGrpSpPr>
        <p:grpSpPr>
          <a:xfrm>
            <a:off x="5000628" y="3929066"/>
            <a:ext cx="1571636" cy="1156279"/>
            <a:chOff x="3929058" y="4929198"/>
            <a:chExt cx="1571636" cy="1156279"/>
          </a:xfrm>
        </p:grpSpPr>
        <p:sp>
          <p:nvSpPr>
            <p:cNvPr id="45" name="TextBox 44"/>
            <p:cNvSpPr txBox="1"/>
            <p:nvPr/>
          </p:nvSpPr>
          <p:spPr>
            <a:xfrm>
              <a:off x="3929058" y="4929198"/>
              <a:ext cx="1571636" cy="584775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ea typeface="楷体_GB2312"/>
                </a:rPr>
                <a:t>（        ）</a:t>
              </a:r>
              <a:endParaRPr lang="zh-CN" altLang="en-US" sz="3200" dirty="0">
                <a:solidFill>
                  <a:schemeClr val="tx1"/>
                </a:solidFill>
                <a:ea typeface="楷体_GB2312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4214810" y="5500702"/>
              <a:ext cx="1143008" cy="158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7" name="TextBox 46"/>
            <p:cNvSpPr txBox="1"/>
            <p:nvPr/>
          </p:nvSpPr>
          <p:spPr>
            <a:xfrm>
              <a:off x="4071934" y="5500702"/>
              <a:ext cx="1428760" cy="584775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(    )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6" name="组合 47"/>
          <p:cNvGrpSpPr/>
          <p:nvPr/>
        </p:nvGrpSpPr>
        <p:grpSpPr>
          <a:xfrm>
            <a:off x="6643702" y="3929066"/>
            <a:ext cx="1571636" cy="1156279"/>
            <a:chOff x="3929058" y="4929198"/>
            <a:chExt cx="1571636" cy="1156279"/>
          </a:xfrm>
        </p:grpSpPr>
        <p:sp>
          <p:nvSpPr>
            <p:cNvPr id="49" name="TextBox 48"/>
            <p:cNvSpPr txBox="1"/>
            <p:nvPr/>
          </p:nvSpPr>
          <p:spPr>
            <a:xfrm>
              <a:off x="3929058" y="4929198"/>
              <a:ext cx="1571636" cy="584775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ea typeface="楷体_GB2312"/>
                </a:rPr>
                <a:t>（ </a:t>
              </a:r>
              <a:r>
                <a:rPr lang="en-US" altLang="zh-CN" sz="3200" dirty="0" smtClean="0">
                  <a:solidFill>
                    <a:schemeClr val="tx1"/>
                  </a:solidFill>
                  <a:ea typeface="楷体_GB2312"/>
                </a:rPr>
                <a:t>    </a:t>
              </a:r>
              <a:r>
                <a:rPr lang="zh-CN" altLang="en-US" sz="3200" dirty="0" smtClean="0">
                  <a:solidFill>
                    <a:schemeClr val="tx1"/>
                  </a:solidFill>
                  <a:ea typeface="楷体_GB2312"/>
                </a:rPr>
                <a:t>  ）</a:t>
              </a:r>
              <a:endParaRPr lang="zh-CN" altLang="en-US" sz="3200" dirty="0">
                <a:solidFill>
                  <a:schemeClr val="tx1"/>
                </a:solidFill>
                <a:ea typeface="楷体_GB2312"/>
              </a:endParaRPr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4214810" y="5500702"/>
              <a:ext cx="1143008" cy="158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51" name="TextBox 50"/>
            <p:cNvSpPr txBox="1"/>
            <p:nvPr/>
          </p:nvSpPr>
          <p:spPr>
            <a:xfrm>
              <a:off x="4071934" y="5500702"/>
              <a:ext cx="1428760" cy="584775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(    )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785786" y="5500702"/>
            <a:ext cx="2928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ea typeface="楷体_GB2312"/>
              </a:rPr>
              <a:t>（         ）米</a:t>
            </a:r>
            <a:endParaRPr lang="zh-CN" altLang="en-US" sz="2800" dirty="0">
              <a:solidFill>
                <a:schemeClr val="tx1"/>
              </a:solidFill>
              <a:ea typeface="楷体_GB231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786050" y="5500702"/>
            <a:ext cx="2928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ea typeface="楷体_GB2312"/>
              </a:rPr>
              <a:t>（         ）米</a:t>
            </a:r>
            <a:endParaRPr lang="zh-CN" altLang="en-US" sz="2800" dirty="0">
              <a:solidFill>
                <a:schemeClr val="tx1"/>
              </a:solidFill>
              <a:ea typeface="楷体_GB231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786314" y="5500702"/>
            <a:ext cx="2928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ea typeface="楷体_GB2312"/>
              </a:rPr>
              <a:t>（         ）米</a:t>
            </a:r>
            <a:endParaRPr lang="zh-CN" altLang="en-US" sz="2800" dirty="0">
              <a:solidFill>
                <a:schemeClr val="tx1"/>
              </a:solidFill>
              <a:ea typeface="楷体_GB2312"/>
            </a:endParaRPr>
          </a:p>
        </p:txBody>
      </p:sp>
      <p:grpSp>
        <p:nvGrpSpPr>
          <p:cNvPr id="7" name="组合 54"/>
          <p:cNvGrpSpPr/>
          <p:nvPr/>
        </p:nvGrpSpPr>
        <p:grpSpPr>
          <a:xfrm>
            <a:off x="1500166" y="3786190"/>
            <a:ext cx="714380" cy="1299155"/>
            <a:chOff x="1500166" y="3786190"/>
            <a:chExt cx="714380" cy="1299155"/>
          </a:xfrm>
        </p:grpSpPr>
        <p:sp>
          <p:nvSpPr>
            <p:cNvPr id="56" name="TextBox 55"/>
            <p:cNvSpPr txBox="1"/>
            <p:nvPr/>
          </p:nvSpPr>
          <p:spPr>
            <a:xfrm>
              <a:off x="1571604" y="3786190"/>
              <a:ext cx="5000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ea typeface="楷体_GB2312"/>
                </a:rPr>
                <a:t>1</a:t>
              </a:r>
              <a:endParaRPr lang="zh-CN" altLang="en-US" sz="3200" dirty="0">
                <a:ea typeface="楷体_GB2312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1500166" y="4500570"/>
              <a:ext cx="7143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ea typeface="楷体_GB2312"/>
                </a:rPr>
                <a:t>10</a:t>
              </a:r>
              <a:endParaRPr lang="zh-CN" altLang="en-US" sz="3200" dirty="0">
                <a:ea typeface="楷体_GB2312"/>
              </a:endParaRPr>
            </a:p>
          </p:txBody>
        </p:sp>
      </p:grpSp>
      <p:grpSp>
        <p:nvGrpSpPr>
          <p:cNvPr id="8" name="组合 57"/>
          <p:cNvGrpSpPr/>
          <p:nvPr/>
        </p:nvGrpSpPr>
        <p:grpSpPr>
          <a:xfrm>
            <a:off x="3571868" y="3857628"/>
            <a:ext cx="714380" cy="1299155"/>
            <a:chOff x="1500166" y="3786190"/>
            <a:chExt cx="714380" cy="1299155"/>
          </a:xfrm>
        </p:grpSpPr>
        <p:sp>
          <p:nvSpPr>
            <p:cNvPr id="59" name="TextBox 58"/>
            <p:cNvSpPr txBox="1"/>
            <p:nvPr/>
          </p:nvSpPr>
          <p:spPr>
            <a:xfrm>
              <a:off x="1571604" y="3786190"/>
              <a:ext cx="5000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ea typeface="楷体_GB2312"/>
                </a:rPr>
                <a:t>4</a:t>
              </a:r>
              <a:endParaRPr lang="zh-CN" altLang="en-US" sz="3200" dirty="0">
                <a:ea typeface="楷体_GB2312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1500166" y="4500570"/>
              <a:ext cx="7143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ea typeface="楷体_GB2312"/>
                </a:rPr>
                <a:t>10</a:t>
              </a:r>
              <a:endParaRPr lang="zh-CN" altLang="en-US" sz="3200" dirty="0">
                <a:ea typeface="楷体_GB2312"/>
              </a:endParaRPr>
            </a:p>
          </p:txBody>
        </p:sp>
      </p:grpSp>
      <p:grpSp>
        <p:nvGrpSpPr>
          <p:cNvPr id="9" name="组合 60"/>
          <p:cNvGrpSpPr/>
          <p:nvPr/>
        </p:nvGrpSpPr>
        <p:grpSpPr>
          <a:xfrm>
            <a:off x="5500694" y="3857628"/>
            <a:ext cx="714380" cy="1299155"/>
            <a:chOff x="1500166" y="3786190"/>
            <a:chExt cx="714380" cy="1299155"/>
          </a:xfrm>
        </p:grpSpPr>
        <p:sp>
          <p:nvSpPr>
            <p:cNvPr id="62" name="TextBox 61"/>
            <p:cNvSpPr txBox="1"/>
            <p:nvPr/>
          </p:nvSpPr>
          <p:spPr>
            <a:xfrm>
              <a:off x="1571604" y="3786190"/>
              <a:ext cx="5000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ea typeface="楷体_GB2312"/>
                </a:rPr>
                <a:t>7</a:t>
              </a:r>
              <a:endParaRPr lang="zh-CN" altLang="en-US" sz="3200" dirty="0">
                <a:ea typeface="楷体_GB2312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1500166" y="4500570"/>
              <a:ext cx="7143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ea typeface="楷体_GB2312"/>
                </a:rPr>
                <a:t>10</a:t>
              </a:r>
              <a:endParaRPr lang="zh-CN" altLang="en-US" sz="3200" dirty="0">
                <a:ea typeface="楷体_GB2312"/>
              </a:endParaRPr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7215206" y="3857628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3200" dirty="0">
              <a:ea typeface="楷体_GB2312"/>
            </a:endParaRPr>
          </a:p>
        </p:txBody>
      </p:sp>
      <p:grpSp>
        <p:nvGrpSpPr>
          <p:cNvPr id="10" name="组合 64"/>
          <p:cNvGrpSpPr/>
          <p:nvPr/>
        </p:nvGrpSpPr>
        <p:grpSpPr>
          <a:xfrm>
            <a:off x="7215206" y="3857628"/>
            <a:ext cx="714380" cy="1299155"/>
            <a:chOff x="1500166" y="3786190"/>
            <a:chExt cx="714380" cy="1299155"/>
          </a:xfrm>
        </p:grpSpPr>
        <p:sp>
          <p:nvSpPr>
            <p:cNvPr id="66" name="TextBox 65"/>
            <p:cNvSpPr txBox="1"/>
            <p:nvPr/>
          </p:nvSpPr>
          <p:spPr>
            <a:xfrm>
              <a:off x="1571604" y="3786190"/>
              <a:ext cx="5000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ea typeface="楷体_GB2312"/>
                </a:rPr>
                <a:t>9</a:t>
              </a:r>
              <a:endParaRPr lang="zh-CN" altLang="en-US" sz="3200" dirty="0">
                <a:ea typeface="楷体_GB2312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1500166" y="4500570"/>
              <a:ext cx="7143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ea typeface="楷体_GB2312"/>
                </a:rPr>
                <a:t>10</a:t>
              </a:r>
              <a:endParaRPr lang="zh-CN" altLang="en-US" sz="3200" dirty="0">
                <a:ea typeface="楷体_GB2312"/>
              </a:endParaRPr>
            </a:p>
          </p:txBody>
        </p:sp>
      </p:grpSp>
      <p:sp>
        <p:nvSpPr>
          <p:cNvPr id="68" name="TextBox 67"/>
          <p:cNvSpPr txBox="1"/>
          <p:nvPr/>
        </p:nvSpPr>
        <p:spPr>
          <a:xfrm>
            <a:off x="1214414" y="5429264"/>
            <a:ext cx="1214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0.1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214678" y="5429264"/>
            <a:ext cx="1214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0.4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214942" y="5429264"/>
            <a:ext cx="1214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0.7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215206" y="5429264"/>
            <a:ext cx="1214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0.9</a:t>
            </a:r>
            <a:endParaRPr lang="zh-CN" altLang="en-US" sz="3200" dirty="0">
              <a:ea typeface="楷体_GB2312"/>
            </a:endParaRPr>
          </a:p>
        </p:txBody>
      </p:sp>
      <p:grpSp>
        <p:nvGrpSpPr>
          <p:cNvPr id="11" name="组合 71"/>
          <p:cNvGrpSpPr/>
          <p:nvPr/>
        </p:nvGrpSpPr>
        <p:grpSpPr>
          <a:xfrm>
            <a:off x="357158" y="2071678"/>
            <a:ext cx="9144031" cy="1709746"/>
            <a:chOff x="214282" y="2071678"/>
            <a:chExt cx="9144031" cy="1709746"/>
          </a:xfrm>
        </p:grpSpPr>
        <p:grpSp>
          <p:nvGrpSpPr>
            <p:cNvPr id="12" name="组合 8"/>
            <p:cNvGrpSpPr/>
            <p:nvPr/>
          </p:nvGrpSpPr>
          <p:grpSpPr>
            <a:xfrm>
              <a:off x="500034" y="2071678"/>
              <a:ext cx="8858279" cy="1709746"/>
              <a:chOff x="500034" y="2214554"/>
              <a:chExt cx="8858279" cy="1709746"/>
            </a:xfrm>
          </p:grpSpPr>
          <p:pic>
            <p:nvPicPr>
              <p:cNvPr id="75" name="图片 74" descr="1.gif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500034" y="2214554"/>
                <a:ext cx="8858279" cy="1709746"/>
              </a:xfrm>
              <a:prstGeom prst="rect">
                <a:avLst/>
              </a:prstGeom>
            </p:spPr>
          </p:pic>
          <p:sp>
            <p:nvSpPr>
              <p:cNvPr id="77" name="TextBox 76"/>
              <p:cNvSpPr txBox="1"/>
              <p:nvPr/>
            </p:nvSpPr>
            <p:spPr>
              <a:xfrm>
                <a:off x="1214414" y="3286124"/>
                <a:ext cx="121444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latin typeface="华文楷体" pitchFamily="2" charset="-122"/>
                    <a:ea typeface="华文楷体" pitchFamily="2" charset="-122"/>
                  </a:rPr>
                  <a:t>1</a:t>
                </a:r>
                <a:r>
                  <a:rPr lang="zh-CN" altLang="en-US" sz="2800" dirty="0" smtClean="0">
                    <a:latin typeface="华文楷体" pitchFamily="2" charset="-122"/>
                    <a:ea typeface="华文楷体" pitchFamily="2" charset="-122"/>
                  </a:rPr>
                  <a:t>分米</a:t>
                </a:r>
                <a:endParaRPr lang="zh-CN" altLang="en-US" sz="28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78" name="TextBox 77"/>
              <p:cNvSpPr txBox="1"/>
              <p:nvPr/>
            </p:nvSpPr>
            <p:spPr>
              <a:xfrm>
                <a:off x="3286116" y="3286124"/>
                <a:ext cx="121444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latin typeface="华文楷体" pitchFamily="2" charset="-122"/>
                    <a:ea typeface="华文楷体" pitchFamily="2" charset="-122"/>
                  </a:rPr>
                  <a:t>4</a:t>
                </a:r>
                <a:r>
                  <a:rPr lang="zh-CN" altLang="en-US" sz="2800" dirty="0" smtClean="0">
                    <a:latin typeface="华文楷体" pitchFamily="2" charset="-122"/>
                    <a:ea typeface="华文楷体" pitchFamily="2" charset="-122"/>
                  </a:rPr>
                  <a:t>分米</a:t>
                </a:r>
                <a:endParaRPr lang="zh-CN" altLang="en-US" sz="28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79" name="TextBox 78"/>
              <p:cNvSpPr txBox="1"/>
              <p:nvPr/>
            </p:nvSpPr>
            <p:spPr>
              <a:xfrm>
                <a:off x="5286380" y="3286124"/>
                <a:ext cx="121444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latin typeface="华文楷体" pitchFamily="2" charset="-122"/>
                    <a:ea typeface="华文楷体" pitchFamily="2" charset="-122"/>
                  </a:rPr>
                  <a:t>7</a:t>
                </a:r>
                <a:r>
                  <a:rPr lang="zh-CN" altLang="en-US" sz="2800" dirty="0" smtClean="0">
                    <a:latin typeface="华文楷体" pitchFamily="2" charset="-122"/>
                    <a:ea typeface="华文楷体" pitchFamily="2" charset="-122"/>
                  </a:rPr>
                  <a:t>分米</a:t>
                </a:r>
                <a:endParaRPr lang="zh-CN" altLang="en-US" sz="28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80" name="TextBox 79"/>
              <p:cNvSpPr txBox="1"/>
              <p:nvPr/>
            </p:nvSpPr>
            <p:spPr>
              <a:xfrm>
                <a:off x="6858016" y="3286124"/>
                <a:ext cx="121444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latin typeface="华文楷体" pitchFamily="2" charset="-122"/>
                    <a:ea typeface="华文楷体" pitchFamily="2" charset="-122"/>
                  </a:rPr>
                  <a:t>9</a:t>
                </a:r>
                <a:r>
                  <a:rPr lang="zh-CN" altLang="en-US" sz="2800" dirty="0" smtClean="0">
                    <a:latin typeface="华文楷体" pitchFamily="2" charset="-122"/>
                    <a:ea typeface="华文楷体" pitchFamily="2" charset="-122"/>
                  </a:rPr>
                  <a:t>分米</a:t>
                </a:r>
                <a:endParaRPr lang="zh-CN" altLang="en-US" sz="28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  <p:sp>
          <p:nvSpPr>
            <p:cNvPr id="74" name="TextBox 73"/>
            <p:cNvSpPr txBox="1"/>
            <p:nvPr/>
          </p:nvSpPr>
          <p:spPr>
            <a:xfrm>
              <a:off x="214282" y="2285992"/>
              <a:ext cx="8572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(1)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84" name="TextBox 83"/>
          <p:cNvSpPr txBox="1"/>
          <p:nvPr/>
        </p:nvSpPr>
        <p:spPr>
          <a:xfrm>
            <a:off x="6786578" y="5500702"/>
            <a:ext cx="2928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ea typeface="楷体_GB2312"/>
              </a:rPr>
              <a:t>（         ）米</a:t>
            </a:r>
            <a:endParaRPr lang="zh-CN" altLang="en-US" sz="2800" dirty="0">
              <a:solidFill>
                <a:schemeClr val="tx1"/>
              </a:solidFill>
              <a:ea typeface="楷体_GB231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69" grpId="0"/>
      <p:bldP spid="70" grpId="0"/>
      <p:bldP spid="7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09690" y="714356"/>
            <a:ext cx="52758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94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页练习二十第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643438" y="0"/>
            <a:ext cx="4286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00034" y="2357430"/>
            <a:ext cx="10715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3" name="图片 52" descr="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728" y="1920733"/>
            <a:ext cx="7000924" cy="1355859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sp>
        <p:nvSpPr>
          <p:cNvPr id="55" name="TextBox 54"/>
          <p:cNvSpPr txBox="1"/>
          <p:nvPr/>
        </p:nvSpPr>
        <p:spPr>
          <a:xfrm>
            <a:off x="928662" y="4000504"/>
            <a:ext cx="278608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    ）元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786314" y="4071942"/>
            <a:ext cx="278608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    ）元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571604" y="4000504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1.2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429256" y="4071942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5.3</a:t>
            </a:r>
            <a:endParaRPr lang="zh-CN" altLang="en-US" sz="3200" dirty="0">
              <a:ea typeface="楷体_GB231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509690" y="581004"/>
            <a:ext cx="52758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94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页练习二十第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71472" y="1571612"/>
            <a:ext cx="8001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3. 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把下面各图中涂色的部分用分数和小数表示出来。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57324" y="4071942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n-ea"/>
                <a:ea typeface="+mn-ea"/>
              </a:rPr>
              <a:t>0.2</a:t>
            </a:r>
            <a:endParaRPr lang="zh-CN" altLang="en-US" sz="2800" dirty="0">
              <a:latin typeface="+mn-ea"/>
              <a:ea typeface="+mn-ea"/>
            </a:endParaRPr>
          </a:p>
        </p:txBody>
      </p:sp>
      <p:pic>
        <p:nvPicPr>
          <p:cNvPr id="14" name="图片 13" descr="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500162" y="2857496"/>
            <a:ext cx="9144064" cy="2066936"/>
          </a:xfrm>
          <a:prstGeom prst="rect">
            <a:avLst/>
          </a:prstGeom>
        </p:spPr>
      </p:pic>
      <p:grpSp>
        <p:nvGrpSpPr>
          <p:cNvPr id="2" name="组合 15"/>
          <p:cNvGrpSpPr/>
          <p:nvPr/>
        </p:nvGrpSpPr>
        <p:grpSpPr>
          <a:xfrm>
            <a:off x="1357258" y="2928934"/>
            <a:ext cx="1643074" cy="1156279"/>
            <a:chOff x="3929058" y="4929198"/>
            <a:chExt cx="1643074" cy="1156279"/>
          </a:xfrm>
        </p:grpSpPr>
        <p:sp>
          <p:nvSpPr>
            <p:cNvPr id="17" name="TextBox 16"/>
            <p:cNvSpPr txBox="1"/>
            <p:nvPr/>
          </p:nvSpPr>
          <p:spPr>
            <a:xfrm>
              <a:off x="3929058" y="4929198"/>
              <a:ext cx="15716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ea typeface="楷体_GB2312"/>
                </a:rPr>
                <a:t>（        ）</a:t>
              </a:r>
              <a:endParaRPr lang="zh-CN" altLang="en-US" sz="3200" dirty="0">
                <a:solidFill>
                  <a:schemeClr val="tx1"/>
                </a:solidFill>
                <a:ea typeface="楷体_GB231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4214810" y="5500702"/>
              <a:ext cx="1143008" cy="158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4500562" y="5500702"/>
              <a:ext cx="10715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+mn-ea"/>
                  <a:ea typeface="+mn-ea"/>
                </a:rPr>
                <a:t>10</a:t>
              </a:r>
              <a:endParaRPr lang="zh-CN" altLang="en-US" sz="3200" dirty="0">
                <a:latin typeface="+mn-ea"/>
                <a:ea typeface="+mn-ea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1500134" y="4071942"/>
            <a:ext cx="1714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     )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pSp>
        <p:nvGrpSpPr>
          <p:cNvPr id="3" name="组合 20"/>
          <p:cNvGrpSpPr/>
          <p:nvPr/>
        </p:nvGrpSpPr>
        <p:grpSpPr>
          <a:xfrm>
            <a:off x="4500530" y="2928934"/>
            <a:ext cx="1643074" cy="1156279"/>
            <a:chOff x="3929058" y="4929198"/>
            <a:chExt cx="1643074" cy="1156279"/>
          </a:xfrm>
        </p:grpSpPr>
        <p:sp>
          <p:nvSpPr>
            <p:cNvPr id="22" name="TextBox 21"/>
            <p:cNvSpPr txBox="1"/>
            <p:nvPr/>
          </p:nvSpPr>
          <p:spPr>
            <a:xfrm>
              <a:off x="3929058" y="4929198"/>
              <a:ext cx="15716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ea typeface="楷体_GB2312"/>
                </a:rPr>
                <a:t>（        ）</a:t>
              </a:r>
              <a:endParaRPr lang="zh-CN" altLang="en-US" sz="3200" dirty="0">
                <a:solidFill>
                  <a:schemeClr val="tx1"/>
                </a:solidFill>
                <a:ea typeface="楷体_GB231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4214810" y="5500702"/>
              <a:ext cx="1143008" cy="158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4500562" y="5500702"/>
              <a:ext cx="10715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+mn-ea"/>
                  <a:ea typeface="+mn-ea"/>
                </a:rPr>
                <a:t>10</a:t>
              </a:r>
              <a:endParaRPr lang="zh-CN" altLang="en-US" sz="3200" dirty="0">
                <a:latin typeface="+mn-ea"/>
                <a:ea typeface="+mn-ea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4571968" y="4143380"/>
            <a:ext cx="1714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     )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643834" y="4214818"/>
            <a:ext cx="1714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     )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pSp>
        <p:nvGrpSpPr>
          <p:cNvPr id="4" name="组合 26"/>
          <p:cNvGrpSpPr/>
          <p:nvPr/>
        </p:nvGrpSpPr>
        <p:grpSpPr>
          <a:xfrm>
            <a:off x="7500926" y="2928934"/>
            <a:ext cx="1643074" cy="1156279"/>
            <a:chOff x="3929058" y="4929198"/>
            <a:chExt cx="1643074" cy="1156279"/>
          </a:xfrm>
        </p:grpSpPr>
        <p:sp>
          <p:nvSpPr>
            <p:cNvPr id="28" name="TextBox 27"/>
            <p:cNvSpPr txBox="1"/>
            <p:nvPr/>
          </p:nvSpPr>
          <p:spPr>
            <a:xfrm>
              <a:off x="3929058" y="4929198"/>
              <a:ext cx="15716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ea typeface="楷体_GB2312"/>
                </a:rPr>
                <a:t>（       ）</a:t>
              </a:r>
              <a:endParaRPr lang="zh-CN" altLang="en-US" sz="3200" dirty="0">
                <a:solidFill>
                  <a:schemeClr val="tx1"/>
                </a:solidFill>
                <a:ea typeface="楷体_GB2312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4214810" y="5500702"/>
              <a:ext cx="1143008" cy="158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/>
          </p:nvSpPr>
          <p:spPr>
            <a:xfrm>
              <a:off x="4500562" y="5500702"/>
              <a:ext cx="10715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+mn-ea"/>
                  <a:ea typeface="+mn-ea"/>
                </a:rPr>
                <a:t>10</a:t>
              </a:r>
              <a:endParaRPr lang="zh-CN" altLang="en-US" sz="3200" dirty="0">
                <a:latin typeface="+mn-ea"/>
                <a:ea typeface="+mn-ea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4929190" y="4143380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0.4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929586" y="4214818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latin typeface="+mn-ea"/>
                <a:ea typeface="+mn-ea"/>
              </a:rPr>
              <a:t>0.7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071670" y="292893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2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143504" y="292893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4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215338" y="292893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7</a:t>
            </a:r>
            <a:endParaRPr lang="zh-CN" alt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2" grpId="0"/>
      <p:bldP spid="34" grpId="0"/>
      <p:bldP spid="35" grpId="0"/>
      <p:bldP spid="36" grpId="0"/>
      <p:bldP spid="3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5286380" y="6072206"/>
            <a:ext cx="2376487" cy="523220"/>
            <a:chOff x="5220072" y="5877272"/>
            <a:chExt cx="2376487" cy="877496"/>
          </a:xfrm>
        </p:grpSpPr>
        <p:sp>
          <p:nvSpPr>
            <p:cNvPr id="80" name="AutoShape 13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1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  <p:sp>
        <p:nvSpPr>
          <p:cNvPr id="15" name="矩形 14"/>
          <p:cNvSpPr/>
          <p:nvPr/>
        </p:nvSpPr>
        <p:spPr>
          <a:xfrm>
            <a:off x="1509690" y="581004"/>
            <a:ext cx="52758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94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页练习二十第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</a:p>
        </p:txBody>
      </p:sp>
      <p:pic>
        <p:nvPicPr>
          <p:cNvPr id="38" name="图片 37" descr="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285784" y="2500306"/>
            <a:ext cx="9215501" cy="2286012"/>
          </a:xfrm>
          <a:prstGeom prst="rect">
            <a:avLst/>
          </a:prstGeom>
        </p:spPr>
      </p:pic>
      <p:grpSp>
        <p:nvGrpSpPr>
          <p:cNvPr id="3" name="组合 39"/>
          <p:cNvGrpSpPr/>
          <p:nvPr/>
        </p:nvGrpSpPr>
        <p:grpSpPr>
          <a:xfrm>
            <a:off x="571472" y="1571612"/>
            <a:ext cx="8001056" cy="583565"/>
            <a:chOff x="571472" y="1571612"/>
            <a:chExt cx="8001056" cy="583565"/>
          </a:xfrm>
        </p:grpSpPr>
        <p:sp>
          <p:nvSpPr>
            <p:cNvPr id="11" name="TextBox 10"/>
            <p:cNvSpPr txBox="1"/>
            <p:nvPr/>
          </p:nvSpPr>
          <p:spPr>
            <a:xfrm>
              <a:off x="571472" y="1571612"/>
              <a:ext cx="8001056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4. 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在     里填上小数。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714480" y="1643050"/>
              <a:ext cx="785818" cy="42862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571472" y="2571744"/>
            <a:ext cx="10715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0.2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357290" y="4071942"/>
            <a:ext cx="10715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0.5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071670" y="2571744"/>
            <a:ext cx="10715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0.8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857488" y="4071942"/>
            <a:ext cx="10715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1.1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571868" y="2571744"/>
            <a:ext cx="10715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1.4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357686" y="4071942"/>
            <a:ext cx="10715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1.7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857752" y="2571744"/>
            <a:ext cx="10715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1.9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72264" y="2571744"/>
            <a:ext cx="10715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2.6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857884" y="4071942"/>
            <a:ext cx="10715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2.3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  <p:bldP spid="47" grpId="0"/>
      <p:bldP spid="17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rId4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rId5" action="ppaction://hlinksldjump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6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8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714348" y="500042"/>
            <a:ext cx="4569177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我会填。</a:t>
            </a:r>
            <a:r>
              <a:rPr lang="zh-CN" altLang="en-US" sz="3200" dirty="0" smtClean="0"/>
              <a:t>　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00034" y="1214422"/>
            <a:ext cx="8643966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AutoNum type="arabicParenBoth"/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把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米长的线段平均分成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份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每份是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 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</a:p>
          <a:p>
            <a:pPr marL="514350" indent="-514350"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分米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用分数表示是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米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用小数表示是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 marL="514350" indent="-514350">
              <a:lnSpc>
                <a:spcPct val="150000"/>
              </a:lnSpc>
            </a:pP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 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米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,3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份用小数表示是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  　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米。</a:t>
            </a:r>
          </a:p>
        </p:txBody>
      </p:sp>
      <p:sp>
        <p:nvSpPr>
          <p:cNvPr id="23" name="矩形 22"/>
          <p:cNvSpPr/>
          <p:nvPr/>
        </p:nvSpPr>
        <p:spPr>
          <a:xfrm>
            <a:off x="428596" y="3643314"/>
            <a:ext cx="8429684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把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元钱平均分成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份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每份是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角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用   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分数表示为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用小数表示为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</a:p>
          <a:p>
            <a:pPr lvl="0"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,5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份用小数表示为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元。</a:t>
            </a:r>
          </a:p>
        </p:txBody>
      </p:sp>
      <p:sp>
        <p:nvSpPr>
          <p:cNvPr id="38" name="矩形 37"/>
          <p:cNvSpPr/>
          <p:nvPr/>
        </p:nvSpPr>
        <p:spPr>
          <a:xfrm>
            <a:off x="8214699" y="1428736"/>
            <a:ext cx="9286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endParaRPr lang="zh-CN" altLang="en-US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pSp>
        <p:nvGrpSpPr>
          <p:cNvPr id="3" name="组合 38"/>
          <p:cNvGrpSpPr/>
          <p:nvPr/>
        </p:nvGrpSpPr>
        <p:grpSpPr>
          <a:xfrm>
            <a:off x="4286251" y="1849744"/>
            <a:ext cx="714380" cy="1007731"/>
            <a:chOff x="6072198" y="5357826"/>
            <a:chExt cx="714380" cy="1007731"/>
          </a:xfrm>
        </p:grpSpPr>
        <p:sp>
          <p:nvSpPr>
            <p:cNvPr id="40" name="TextBox 39"/>
            <p:cNvSpPr txBox="1"/>
            <p:nvPr/>
          </p:nvSpPr>
          <p:spPr>
            <a:xfrm>
              <a:off x="6215074" y="5357826"/>
              <a:ext cx="2857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1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6143636" y="5857892"/>
              <a:ext cx="500066" cy="158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2" name="TextBox 41"/>
            <p:cNvSpPr txBox="1"/>
            <p:nvPr/>
          </p:nvSpPr>
          <p:spPr>
            <a:xfrm>
              <a:off x="6072198" y="5780782"/>
              <a:ext cx="7143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10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958510" y="2857496"/>
            <a:ext cx="1214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0.1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215074" y="2857496"/>
            <a:ext cx="1214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0.3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357950" y="3857628"/>
            <a:ext cx="9286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endParaRPr lang="zh-CN" altLang="en-US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pSp>
        <p:nvGrpSpPr>
          <p:cNvPr id="4" name="组合 45"/>
          <p:cNvGrpSpPr/>
          <p:nvPr/>
        </p:nvGrpSpPr>
        <p:grpSpPr>
          <a:xfrm>
            <a:off x="2926073" y="4360234"/>
            <a:ext cx="714380" cy="1007731"/>
            <a:chOff x="6072198" y="5357826"/>
            <a:chExt cx="714380" cy="1007731"/>
          </a:xfrm>
        </p:grpSpPr>
        <p:sp>
          <p:nvSpPr>
            <p:cNvPr id="47" name="TextBox 46"/>
            <p:cNvSpPr txBox="1"/>
            <p:nvPr/>
          </p:nvSpPr>
          <p:spPr>
            <a:xfrm>
              <a:off x="6215074" y="5357826"/>
              <a:ext cx="2857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1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6143636" y="5857892"/>
              <a:ext cx="500066" cy="158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6072198" y="5780782"/>
              <a:ext cx="7143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n-ea"/>
                  <a:ea typeface="+mn-ea"/>
                </a:rPr>
                <a:t>10</a:t>
              </a:r>
              <a:endParaRPr lang="zh-CN" altLang="en-US" sz="32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7000262" y="4568833"/>
            <a:ext cx="1214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0.1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615818" y="5272418"/>
            <a:ext cx="1214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tx1"/>
                </a:solidFill>
                <a:latin typeface="+mn-ea"/>
                <a:ea typeface="+mn-ea"/>
              </a:rPr>
              <a:t>0.5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3" grpId="0"/>
      <p:bldP spid="44" grpId="0"/>
      <p:bldP spid="45" grpId="0"/>
      <p:bldP spid="50" grpId="0"/>
      <p:bldP spid="5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1000100" y="1000108"/>
            <a:ext cx="6643734" cy="64294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我们学过的常用的长度单位有哪些？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" name="爆炸形 1 29"/>
          <p:cNvSpPr/>
          <p:nvPr/>
        </p:nvSpPr>
        <p:spPr>
          <a:xfrm>
            <a:off x="785786" y="2857496"/>
            <a:ext cx="1928826" cy="1214446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米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" name="爆炸形 1 30"/>
          <p:cNvSpPr/>
          <p:nvPr/>
        </p:nvSpPr>
        <p:spPr>
          <a:xfrm>
            <a:off x="3643306" y="3000372"/>
            <a:ext cx="1928826" cy="1214446"/>
          </a:xfrm>
          <a:prstGeom prst="irregularSeal1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分米 </a:t>
            </a:r>
          </a:p>
        </p:txBody>
      </p:sp>
      <p:sp>
        <p:nvSpPr>
          <p:cNvPr id="32" name="爆炸形 1 31"/>
          <p:cNvSpPr/>
          <p:nvPr/>
        </p:nvSpPr>
        <p:spPr>
          <a:xfrm>
            <a:off x="6429388" y="3000372"/>
            <a:ext cx="1928826" cy="1214446"/>
          </a:xfrm>
          <a:prstGeom prst="irregularSeal1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厘米</a:t>
            </a:r>
          </a:p>
        </p:txBody>
      </p:sp>
      <p:cxnSp>
        <p:nvCxnSpPr>
          <p:cNvPr id="34" name="直接箭头连接符 33"/>
          <p:cNvCxnSpPr/>
          <p:nvPr/>
        </p:nvCxnSpPr>
        <p:spPr>
          <a:xfrm>
            <a:off x="2000232" y="4071942"/>
            <a:ext cx="1000132" cy="8572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/>
          <p:nvPr/>
        </p:nvCxnSpPr>
        <p:spPr>
          <a:xfrm rot="5400000">
            <a:off x="3281354" y="3933828"/>
            <a:ext cx="1000132" cy="99060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2428860" y="5072074"/>
            <a:ext cx="1428760" cy="71438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10</a:t>
            </a:r>
            <a:endParaRPr lang="zh-CN" altLang="en-US" sz="3200" dirty="0"/>
          </a:p>
        </p:txBody>
      </p:sp>
      <p:cxnSp>
        <p:nvCxnSpPr>
          <p:cNvPr id="39" name="直接箭头连接符 38"/>
          <p:cNvCxnSpPr/>
          <p:nvPr/>
        </p:nvCxnSpPr>
        <p:spPr>
          <a:xfrm>
            <a:off x="4857752" y="4071942"/>
            <a:ext cx="1366846" cy="92869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41" name="直接箭头连接符 40"/>
          <p:cNvCxnSpPr/>
          <p:nvPr/>
        </p:nvCxnSpPr>
        <p:spPr>
          <a:xfrm rot="5400000">
            <a:off x="6424626" y="4005266"/>
            <a:ext cx="1000132" cy="99060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42" name="矩形 41"/>
          <p:cNvSpPr/>
          <p:nvPr/>
        </p:nvSpPr>
        <p:spPr>
          <a:xfrm>
            <a:off x="5572132" y="5000636"/>
            <a:ext cx="1428760" cy="71438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10</a:t>
            </a:r>
            <a:endParaRPr lang="zh-CN" altLang="en-US" sz="3200" dirty="0"/>
          </a:p>
        </p:txBody>
      </p:sp>
      <p:pic>
        <p:nvPicPr>
          <p:cNvPr id="43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3636" y="5786454"/>
            <a:ext cx="1655763" cy="876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Text Box 18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6143636" y="6143644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8" grpId="0" animBg="1"/>
      <p:bldP spid="4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76" name="Text Box 10"/>
          <p:cNvSpPr txBox="1">
            <a:spLocks noChangeArrowheads="1"/>
          </p:cNvSpPr>
          <p:nvPr/>
        </p:nvSpPr>
        <p:spPr bwMode="auto">
          <a:xfrm>
            <a:off x="714348" y="500042"/>
            <a:ext cx="4569177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我会填。</a:t>
            </a:r>
            <a:r>
              <a:rPr lang="zh-CN" altLang="en-US" sz="3200" dirty="0" smtClean="0"/>
              <a:t>　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785786" y="1428736"/>
            <a:ext cx="58849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(3) 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在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里填上合适的小数。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91" name="图片 9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428868"/>
            <a:ext cx="8001056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" name="矩形 91"/>
          <p:cNvSpPr/>
          <p:nvPr/>
        </p:nvSpPr>
        <p:spPr>
          <a:xfrm>
            <a:off x="500034" y="2428868"/>
            <a:ext cx="8001056" cy="292895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00100" y="2643182"/>
            <a:ext cx="9557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/>
              <a:t>0.3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928794" y="2643182"/>
            <a:ext cx="6463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/>
              <a:t>1.7</a:t>
            </a:r>
            <a:endParaRPr lang="zh-CN" altLang="en-US" sz="2800" dirty="0" smtClean="0"/>
          </a:p>
        </p:txBody>
      </p:sp>
      <p:sp>
        <p:nvSpPr>
          <p:cNvPr id="16" name="矩形 15"/>
          <p:cNvSpPr/>
          <p:nvPr/>
        </p:nvSpPr>
        <p:spPr>
          <a:xfrm>
            <a:off x="3000364" y="4714884"/>
            <a:ext cx="6463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/>
              <a:t>3.4</a:t>
            </a:r>
            <a:endParaRPr lang="zh-CN" altLang="en-US" sz="2800" dirty="0" smtClean="0"/>
          </a:p>
        </p:txBody>
      </p:sp>
      <p:sp>
        <p:nvSpPr>
          <p:cNvPr id="17" name="矩形 16"/>
          <p:cNvSpPr/>
          <p:nvPr/>
        </p:nvSpPr>
        <p:spPr>
          <a:xfrm>
            <a:off x="5643570" y="2643182"/>
            <a:ext cx="6463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/>
              <a:t>7.5</a:t>
            </a:r>
            <a:endParaRPr lang="zh-CN" altLang="en-US" sz="2800" dirty="0" smtClean="0"/>
          </a:p>
        </p:txBody>
      </p:sp>
      <p:sp>
        <p:nvSpPr>
          <p:cNvPr id="18" name="矩形 17"/>
          <p:cNvSpPr/>
          <p:nvPr/>
        </p:nvSpPr>
        <p:spPr>
          <a:xfrm>
            <a:off x="7000892" y="2643182"/>
            <a:ext cx="6463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/>
              <a:t>9.5</a:t>
            </a:r>
            <a:endParaRPr lang="zh-CN" altLang="en-US" sz="2800" dirty="0" smtClean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500034" y="1198969"/>
            <a:ext cx="7929618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（情境题）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读出或写出下面横线上各小数。</a:t>
            </a:r>
          </a:p>
        </p:txBody>
      </p:sp>
      <p:sp>
        <p:nvSpPr>
          <p:cNvPr id="34" name="矩形 33"/>
          <p:cNvSpPr/>
          <p:nvPr/>
        </p:nvSpPr>
        <p:spPr>
          <a:xfrm>
            <a:off x="500034" y="4000504"/>
            <a:ext cx="7929618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中国选手刘翔以十二点九一秒的成绩夺得雅典奥运会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110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米的跨栏冠军。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  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" name="组合 38"/>
          <p:cNvGrpSpPr/>
          <p:nvPr/>
        </p:nvGrpSpPr>
        <p:grpSpPr>
          <a:xfrm>
            <a:off x="585442" y="2087871"/>
            <a:ext cx="8143932" cy="1568450"/>
            <a:chOff x="585442" y="2087871"/>
            <a:chExt cx="8143932" cy="1568450"/>
          </a:xfrm>
        </p:grpSpPr>
        <p:sp>
          <p:nvSpPr>
            <p:cNvPr id="33" name="矩形 32"/>
            <p:cNvSpPr/>
            <p:nvPr/>
          </p:nvSpPr>
          <p:spPr>
            <a:xfrm>
              <a:off x="585442" y="2087871"/>
              <a:ext cx="8143932" cy="15684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en-US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(1)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珠穆朗玛峰的高度是八千八百四十四点</a:t>
              </a:r>
              <a:endPara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pPr lvl="0">
                <a:lnSpc>
                  <a:spcPct val="150000"/>
                </a:lnSpc>
              </a:pP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四三米。</a:t>
              </a:r>
              <a:r>
                <a:rPr lang="en-US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(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　         　</a:t>
              </a:r>
              <a:r>
                <a:rPr lang="en-US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)</a:t>
              </a:r>
              <a:endPara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5143504" y="2857496"/>
              <a:ext cx="3000396" cy="158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639740" y="3643314"/>
              <a:ext cx="857256" cy="158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40" name="直接连接符 39"/>
          <p:cNvCxnSpPr/>
          <p:nvPr/>
        </p:nvCxnSpPr>
        <p:spPr>
          <a:xfrm>
            <a:off x="3929058" y="4714884"/>
            <a:ext cx="1928826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3286116" y="3071810"/>
            <a:ext cx="18533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8844.43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6786578" y="4929198"/>
            <a:ext cx="14366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12.91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34" name="矩形 33"/>
          <p:cNvSpPr/>
          <p:nvPr/>
        </p:nvSpPr>
        <p:spPr>
          <a:xfrm>
            <a:off x="324485" y="4072255"/>
            <a:ext cx="839089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(4)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自动铅笔芯的规格有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0.5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毫米和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0.7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毫米两种。  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  　 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 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      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" name="Text Box 10"/>
          <p:cNvSpPr txBox="1">
            <a:spLocks noChangeArrowheads="1"/>
          </p:cNvSpPr>
          <p:nvPr/>
        </p:nvSpPr>
        <p:spPr bwMode="auto">
          <a:xfrm>
            <a:off x="500034" y="1198969"/>
            <a:ext cx="7929618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（情境题）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读出或写出下面横线上各小数。</a:t>
            </a:r>
          </a:p>
        </p:txBody>
      </p:sp>
      <p:grpSp>
        <p:nvGrpSpPr>
          <p:cNvPr id="3" name="组合 38"/>
          <p:cNvGrpSpPr/>
          <p:nvPr/>
        </p:nvGrpSpPr>
        <p:grpSpPr>
          <a:xfrm>
            <a:off x="500034" y="2285992"/>
            <a:ext cx="8358246" cy="1568450"/>
            <a:chOff x="500034" y="2285992"/>
            <a:chExt cx="8358246" cy="1568450"/>
          </a:xfrm>
        </p:grpSpPr>
        <p:sp>
          <p:nvSpPr>
            <p:cNvPr id="36" name="矩形 35"/>
            <p:cNvSpPr/>
            <p:nvPr/>
          </p:nvSpPr>
          <p:spPr>
            <a:xfrm>
              <a:off x="500034" y="2285992"/>
              <a:ext cx="8358246" cy="15684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514350" lvl="0" indent="-514350">
                <a:lnSpc>
                  <a:spcPct val="150000"/>
                </a:lnSpc>
                <a:buAutoNum type="arabicParenBoth" startAt="3"/>
              </a:pP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我国第一大岛屿的面积大约是</a:t>
              </a:r>
              <a:r>
                <a:rPr lang="en-US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3.95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万平方千米。     </a:t>
              </a:r>
              <a:r>
                <a:rPr lang="en-US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(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　　       </a:t>
              </a:r>
              <a:r>
                <a:rPr lang="en-US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)</a:t>
              </a:r>
              <a:endPara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6500826" y="3000372"/>
              <a:ext cx="714380" cy="158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0" name="矩形 39"/>
          <p:cNvSpPr/>
          <p:nvPr/>
        </p:nvSpPr>
        <p:spPr>
          <a:xfrm>
            <a:off x="4429124" y="3214686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三点九五</a:t>
            </a:r>
            <a:endParaRPr lang="zh-CN" altLang="en-US" sz="3200" dirty="0"/>
          </a:p>
        </p:txBody>
      </p:sp>
      <p:sp>
        <p:nvSpPr>
          <p:cNvPr id="41" name="矩形 40"/>
          <p:cNvSpPr/>
          <p:nvPr/>
        </p:nvSpPr>
        <p:spPr>
          <a:xfrm>
            <a:off x="1857671" y="5000636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零点五</a:t>
            </a:r>
            <a:endParaRPr lang="zh-CN" altLang="en-US" sz="3200" dirty="0"/>
          </a:p>
        </p:txBody>
      </p:sp>
      <p:sp>
        <p:nvSpPr>
          <p:cNvPr id="42" name="矩形 41"/>
          <p:cNvSpPr/>
          <p:nvPr/>
        </p:nvSpPr>
        <p:spPr>
          <a:xfrm>
            <a:off x="4000496" y="5000636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零点七</a:t>
            </a:r>
            <a:endParaRPr lang="zh-CN" altLang="en-US" sz="32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785786" y="642918"/>
            <a:ext cx="4250179" cy="761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（变式题）</a:t>
            </a:r>
            <a:r>
              <a:rPr lang="en-US" sz="3200" dirty="0" smtClean="0"/>
              <a:t>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连一连。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" name="Group 8"/>
          <p:cNvGrpSpPr/>
          <p:nvPr/>
        </p:nvGrpSpPr>
        <p:grpSpPr bwMode="auto">
          <a:xfrm>
            <a:off x="5643570" y="5857892"/>
            <a:ext cx="1943100" cy="525791"/>
            <a:chOff x="1474" y="3702"/>
            <a:chExt cx="952" cy="499"/>
          </a:xfrm>
        </p:grpSpPr>
        <p:sp>
          <p:nvSpPr>
            <p:cNvPr id="68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9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pic>
        <p:nvPicPr>
          <p:cNvPr id="17" name="图片 16" descr="1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3875" y="2214562"/>
            <a:ext cx="8096250" cy="2428875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1142976" y="2857496"/>
            <a:ext cx="1643074" cy="114300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rot="10800000" flipV="1">
            <a:off x="1428728" y="2857496"/>
            <a:ext cx="1285884" cy="114300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rot="5400000">
            <a:off x="3929058" y="3214686"/>
            <a:ext cx="857256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072198" y="2857496"/>
            <a:ext cx="1643074" cy="114300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rot="10800000" flipV="1">
            <a:off x="6215074" y="2857496"/>
            <a:ext cx="1500198" cy="107157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571472" y="571481"/>
            <a:ext cx="7500990" cy="762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重点题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在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里填上合适的小数。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" name="Group 8"/>
          <p:cNvGrpSpPr/>
          <p:nvPr/>
        </p:nvGrpSpPr>
        <p:grpSpPr bwMode="auto">
          <a:xfrm>
            <a:off x="5572132" y="5929330"/>
            <a:ext cx="1943100" cy="525791"/>
            <a:chOff x="1474" y="3702"/>
            <a:chExt cx="952" cy="499"/>
          </a:xfrm>
        </p:grpSpPr>
        <p:sp>
          <p:nvSpPr>
            <p:cNvPr id="15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6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17" name="矩形 16"/>
          <p:cNvSpPr/>
          <p:nvPr/>
        </p:nvSpPr>
        <p:spPr>
          <a:xfrm>
            <a:off x="1357290" y="1428736"/>
            <a:ext cx="585791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分米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= 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 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米</a:t>
            </a:r>
          </a:p>
          <a:p>
            <a:pPr>
              <a:lnSpc>
                <a:spcPct val="150000"/>
              </a:lnSpc>
            </a:pP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角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=(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  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元</a:t>
            </a:r>
          </a:p>
          <a:p>
            <a:pPr>
              <a:lnSpc>
                <a:spcPct val="150000"/>
              </a:lnSpc>
            </a:pP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角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=(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  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元</a:t>
            </a:r>
          </a:p>
          <a:p>
            <a:pPr>
              <a:lnSpc>
                <a:spcPct val="150000"/>
              </a:lnSpc>
            </a:pP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米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分米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=(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  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米</a:t>
            </a:r>
          </a:p>
          <a:p>
            <a:pPr>
              <a:lnSpc>
                <a:spcPct val="150000"/>
              </a:lnSpc>
            </a:pP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分米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=(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  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米</a:t>
            </a:r>
          </a:p>
          <a:p>
            <a:pPr>
              <a:lnSpc>
                <a:spcPct val="150000"/>
              </a:lnSpc>
            </a:pP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80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米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分米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=(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    　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米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71802" y="1643050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7030A0"/>
                </a:solidFill>
                <a:ea typeface="楷体_GB2312"/>
              </a:rPr>
              <a:t>0.5</a:t>
            </a:r>
            <a:endParaRPr lang="zh-CN" altLang="en-US" sz="3200" dirty="0">
              <a:solidFill>
                <a:srgbClr val="7030A0"/>
              </a:solidFill>
              <a:ea typeface="楷体_GB231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643174" y="2357430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7030A0"/>
                </a:solidFill>
                <a:ea typeface="楷体_GB2312"/>
              </a:rPr>
              <a:t>0.6</a:t>
            </a:r>
            <a:endParaRPr lang="zh-CN" altLang="en-US" sz="3200" dirty="0">
              <a:solidFill>
                <a:srgbClr val="7030A0"/>
              </a:solidFill>
              <a:ea typeface="楷体_GB231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86116" y="3071810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7030A0"/>
                </a:solidFill>
                <a:ea typeface="楷体_GB2312"/>
              </a:rPr>
              <a:t>3.5</a:t>
            </a:r>
            <a:endParaRPr lang="zh-CN" altLang="en-US" sz="3200" dirty="0">
              <a:solidFill>
                <a:srgbClr val="7030A0"/>
              </a:solidFill>
              <a:ea typeface="楷体_GB231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71868" y="3857628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7030A0"/>
                </a:solidFill>
                <a:ea typeface="楷体_GB2312"/>
              </a:rPr>
              <a:t>1.4</a:t>
            </a:r>
            <a:endParaRPr lang="zh-CN" altLang="en-US" sz="3200" dirty="0">
              <a:solidFill>
                <a:srgbClr val="7030A0"/>
              </a:solidFill>
              <a:ea typeface="楷体_GB231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14678" y="4572008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7030A0"/>
                </a:solidFill>
                <a:ea typeface="楷体_GB2312"/>
              </a:rPr>
              <a:t>1.2</a:t>
            </a:r>
            <a:endParaRPr lang="zh-CN" altLang="en-US" sz="3200" dirty="0">
              <a:solidFill>
                <a:srgbClr val="7030A0"/>
              </a:solidFill>
              <a:ea typeface="楷体_GB231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786182" y="5286388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7030A0"/>
                </a:solidFill>
                <a:ea typeface="楷体_GB2312"/>
              </a:rPr>
              <a:t>80.7</a:t>
            </a:r>
            <a:endParaRPr lang="zh-CN" altLang="en-US" sz="3200" dirty="0">
              <a:solidFill>
                <a:srgbClr val="7030A0"/>
              </a:solidFill>
              <a:ea typeface="楷体_GB2312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667625" y="333375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785754" y="714356"/>
            <a:ext cx="835824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（易错题）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“六一”儿童节快到了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老师买了一些小礼物送给同学们。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" name="Group 8"/>
          <p:cNvGrpSpPr/>
          <p:nvPr/>
        </p:nvGrpSpPr>
        <p:grpSpPr bwMode="auto">
          <a:xfrm>
            <a:off x="5857884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pic>
        <p:nvPicPr>
          <p:cNvPr id="24" name="图片 23" descr="1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85984" y="1785926"/>
            <a:ext cx="5114925" cy="1638300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928662" y="3286124"/>
            <a:ext cx="77153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从图中你知道了什么？</a:t>
            </a:r>
          </a:p>
        </p:txBody>
      </p:sp>
      <p:sp>
        <p:nvSpPr>
          <p:cNvPr id="26" name="矩形 25"/>
          <p:cNvSpPr/>
          <p:nvPr/>
        </p:nvSpPr>
        <p:spPr>
          <a:xfrm>
            <a:off x="1428728" y="5500702"/>
            <a:ext cx="69294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dirty="0" smtClean="0">
                <a:solidFill>
                  <a:schemeClr val="tx1"/>
                </a:solidFill>
              </a:rPr>
              <a:t>7</a:t>
            </a:r>
            <a:r>
              <a:rPr lang="zh-CN" altLang="en-US" sz="3200" dirty="0" smtClean="0">
                <a:solidFill>
                  <a:schemeClr val="tx1"/>
                </a:solidFill>
              </a:rPr>
              <a:t>角</a:t>
            </a:r>
            <a:r>
              <a:rPr lang="en-US" altLang="en-US" sz="3200" dirty="0" smtClean="0">
                <a:solidFill>
                  <a:schemeClr val="tx1"/>
                </a:solidFill>
              </a:rPr>
              <a:t>=0.7</a:t>
            </a:r>
            <a:r>
              <a:rPr lang="zh-CN" altLang="en-US" sz="3200" dirty="0" smtClean="0">
                <a:solidFill>
                  <a:schemeClr val="tx1"/>
                </a:solidFill>
              </a:rPr>
              <a:t>元　</a:t>
            </a:r>
            <a:r>
              <a:rPr lang="en-US" altLang="en-US" sz="3200" dirty="0" smtClean="0">
                <a:solidFill>
                  <a:schemeClr val="tx1"/>
                </a:solidFill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</a:rPr>
              <a:t>角</a:t>
            </a:r>
            <a:r>
              <a:rPr lang="en-US" altLang="en-US" sz="3200" dirty="0" smtClean="0">
                <a:solidFill>
                  <a:schemeClr val="tx1"/>
                </a:solidFill>
              </a:rPr>
              <a:t>=0.5</a:t>
            </a:r>
            <a:r>
              <a:rPr lang="zh-CN" altLang="en-US" sz="3200" dirty="0" smtClean="0">
                <a:solidFill>
                  <a:schemeClr val="tx1"/>
                </a:solidFill>
              </a:rPr>
              <a:t>元　</a:t>
            </a:r>
            <a:r>
              <a:rPr lang="en-US" altLang="en-US" sz="3200" dirty="0" smtClean="0">
                <a:solidFill>
                  <a:schemeClr val="tx1"/>
                </a:solidFill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</a:rPr>
              <a:t>元</a:t>
            </a:r>
            <a:r>
              <a:rPr lang="en-US" altLang="en-US" sz="3200" dirty="0" smtClean="0">
                <a:solidFill>
                  <a:schemeClr val="tx1"/>
                </a:solidFill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</a:rPr>
              <a:t>角</a:t>
            </a:r>
            <a:r>
              <a:rPr lang="en-US" altLang="en-US" sz="3200" dirty="0" smtClean="0">
                <a:solidFill>
                  <a:schemeClr val="tx1"/>
                </a:solidFill>
              </a:rPr>
              <a:t>=3.2</a:t>
            </a:r>
            <a:r>
              <a:rPr lang="zh-CN" altLang="en-US" sz="3200" dirty="0" smtClean="0">
                <a:solidFill>
                  <a:schemeClr val="tx1"/>
                </a:solidFill>
              </a:rPr>
              <a:t>元</a:t>
            </a:r>
          </a:p>
        </p:txBody>
      </p:sp>
      <p:sp>
        <p:nvSpPr>
          <p:cNvPr id="27" name="矩形 26"/>
          <p:cNvSpPr/>
          <p:nvPr/>
        </p:nvSpPr>
        <p:spPr>
          <a:xfrm>
            <a:off x="928662" y="4786322"/>
            <a:ext cx="75485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你能把它们的价钱用小数表示出来吗？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428728" y="4071942"/>
            <a:ext cx="64294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我知道了这些物品的价格。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190508xo4fcwycmccqq2m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6024" y="548680"/>
            <a:ext cx="8604448" cy="571335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36712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2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1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6623050" y="44450"/>
            <a:ext cx="2376487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3" tIns="45700" rIns="91403" bIns="45700" anchor="ctr"/>
          <a:lstStyle>
            <a:lvl1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学 习 新 知</a:t>
            </a:r>
          </a:p>
        </p:txBody>
      </p:sp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7" name="Picture 9" descr="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71472" y="571480"/>
            <a:ext cx="6500858" cy="4714908"/>
            <a:chOff x="500034" y="428604"/>
            <a:chExt cx="6500858" cy="4714908"/>
          </a:xfrm>
        </p:grpSpPr>
        <p:pic>
          <p:nvPicPr>
            <p:cNvPr id="13" name="图片 12" descr="x.g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0034" y="428604"/>
              <a:ext cx="6500858" cy="4714908"/>
            </a:xfrm>
            <a:prstGeom prst="rect">
              <a:avLst/>
            </a:prstGeom>
          </p:spPr>
        </p:pic>
        <p:sp>
          <p:nvSpPr>
            <p:cNvPr id="16" name="圆角矩形 15"/>
            <p:cNvSpPr/>
            <p:nvPr/>
          </p:nvSpPr>
          <p:spPr>
            <a:xfrm>
              <a:off x="5143504" y="1285860"/>
              <a:ext cx="928694" cy="35719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latin typeface="华文楷体" pitchFamily="2" charset="-122"/>
                  <a:ea typeface="华文楷体" pitchFamily="2" charset="-122"/>
                </a:rPr>
                <a:t>0.85</a:t>
              </a:r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元 </a:t>
              </a:r>
              <a:endParaRPr lang="zh-CN" altLang="en-US" sz="20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5072066" y="2071678"/>
              <a:ext cx="928694" cy="35719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latin typeface="华文楷体" pitchFamily="2" charset="-122"/>
                  <a:ea typeface="华文楷体" pitchFamily="2" charset="-122"/>
                </a:rPr>
                <a:t>2.60</a:t>
              </a:r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元 </a:t>
              </a:r>
              <a:endParaRPr lang="zh-CN" altLang="en-US" sz="20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0" name="圆角矩形标注 19"/>
            <p:cNvSpPr/>
            <p:nvPr/>
          </p:nvSpPr>
          <p:spPr>
            <a:xfrm>
              <a:off x="1214414" y="3143248"/>
              <a:ext cx="1500198" cy="571504"/>
            </a:xfrm>
            <a:prstGeom prst="wedgeRoundRectCallout">
              <a:avLst>
                <a:gd name="adj1" fmla="val 62520"/>
                <a:gd name="adj2" fmla="val -6918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latin typeface="华文楷体" pitchFamily="2" charset="-122"/>
                  <a:ea typeface="华文楷体" pitchFamily="2" charset="-122"/>
                </a:rPr>
                <a:t>36.6 ℃</a:t>
              </a:r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，</a:t>
              </a:r>
              <a:endParaRPr lang="en-US" altLang="zh-CN" sz="2000" dirty="0" smtClean="0">
                <a:latin typeface="华文楷体" pitchFamily="2" charset="-122"/>
                <a:ea typeface="华文楷体" pitchFamily="2" charset="-122"/>
              </a:endParaRPr>
            </a:p>
            <a:p>
              <a:pPr algn="ctr"/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体温正常。</a:t>
              </a:r>
              <a:endParaRPr lang="zh-CN" altLang="en-US" sz="20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4500562" y="2428868"/>
              <a:ext cx="1714512" cy="285752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儿童票标高线</a:t>
              </a:r>
              <a:endParaRPr lang="zh-CN" altLang="en-US" sz="20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2" name="流程图: 过程 21"/>
            <p:cNvSpPr/>
            <p:nvPr/>
          </p:nvSpPr>
          <p:spPr>
            <a:xfrm>
              <a:off x="4500562" y="2714620"/>
              <a:ext cx="785818" cy="357190"/>
            </a:xfrm>
            <a:prstGeom prst="flowChartProcess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latin typeface="华文楷体" pitchFamily="2" charset="-122"/>
                  <a:ea typeface="华文楷体" pitchFamily="2" charset="-122"/>
                </a:rPr>
                <a:t>1.5</a:t>
              </a:r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米</a:t>
              </a:r>
              <a:endParaRPr lang="zh-CN" altLang="en-US" sz="20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3" name="流程图: 过程 22"/>
            <p:cNvSpPr/>
            <p:nvPr/>
          </p:nvSpPr>
          <p:spPr>
            <a:xfrm>
              <a:off x="4500562" y="3429000"/>
              <a:ext cx="785818" cy="357190"/>
            </a:xfrm>
            <a:prstGeom prst="flowChartProcess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latin typeface="华文楷体" pitchFamily="2" charset="-122"/>
                  <a:ea typeface="华文楷体" pitchFamily="2" charset="-122"/>
                </a:rPr>
                <a:t>1.2</a:t>
              </a:r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米</a:t>
              </a:r>
              <a:endParaRPr lang="zh-CN" altLang="en-US" sz="20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357158" y="5214950"/>
            <a:ext cx="86439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像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3.45,0.85,2.60,36.6,1.2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1.5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这样的数叫做小数。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071538" y="928670"/>
            <a:ext cx="72866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smtClean="0">
                <a:latin typeface="华文楷体" pitchFamily="2" charset="-122"/>
                <a:ea typeface="华文楷体" pitchFamily="2" charset="-122"/>
              </a:rPr>
              <a:t>3.45,   0.85,   2.60,   36.6,   1.2</a:t>
            </a:r>
            <a: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  <a:t>， </a:t>
            </a:r>
            <a:r>
              <a:rPr lang="en-US" sz="4000" dirty="0" smtClean="0">
                <a:latin typeface="华文楷体" pitchFamily="2" charset="-122"/>
                <a:ea typeface="华文楷体" pitchFamily="2" charset="-122"/>
              </a:rPr>
              <a:t>1.5</a:t>
            </a:r>
            <a:endParaRPr lang="zh-CN" altLang="en-US" sz="40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28860" y="2357430"/>
            <a:ext cx="23426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 smtClean="0">
                <a:solidFill>
                  <a:schemeClr val="tx1"/>
                </a:solidFill>
                <a:ea typeface="楷体_GB2312"/>
              </a:rPr>
              <a:t>3  </a:t>
            </a:r>
            <a:r>
              <a:rPr lang="en-US" altLang="zh-CN" sz="4800" dirty="0" smtClean="0">
                <a:solidFill>
                  <a:srgbClr val="FF0000"/>
                </a:solidFill>
                <a:ea typeface="楷体_GB2312"/>
              </a:rPr>
              <a:t>.</a:t>
            </a:r>
            <a:r>
              <a:rPr lang="en-US" altLang="zh-CN" sz="4800" dirty="0" smtClean="0">
                <a:solidFill>
                  <a:schemeClr val="tx1"/>
                </a:solidFill>
                <a:ea typeface="楷体_GB2312"/>
              </a:rPr>
              <a:t> </a:t>
            </a:r>
            <a:r>
              <a:rPr lang="en-US" altLang="zh-CN" sz="4400" dirty="0" smtClean="0">
                <a:solidFill>
                  <a:schemeClr val="tx1"/>
                </a:solidFill>
                <a:ea typeface="楷体_GB2312"/>
              </a:rPr>
              <a:t> 4   5</a:t>
            </a:r>
            <a:endParaRPr lang="zh-CN" altLang="en-US" sz="4400" dirty="0" smtClean="0">
              <a:solidFill>
                <a:schemeClr val="tx1"/>
              </a:solidFill>
              <a:ea typeface="楷体_GB231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428860" y="3071810"/>
            <a:ext cx="1500198" cy="1714512"/>
            <a:chOff x="3000364" y="2571744"/>
            <a:chExt cx="1500198" cy="1714512"/>
          </a:xfrm>
        </p:grpSpPr>
        <p:cxnSp>
          <p:nvCxnSpPr>
            <p:cNvPr id="14" name="直接箭头连接符 13"/>
            <p:cNvCxnSpPr/>
            <p:nvPr/>
          </p:nvCxnSpPr>
          <p:spPr>
            <a:xfrm rot="5400000" flipH="1" flipV="1">
              <a:off x="3179753" y="3106735"/>
              <a:ext cx="1071570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20" name="圆角矩形 19"/>
            <p:cNvSpPr/>
            <p:nvPr/>
          </p:nvSpPr>
          <p:spPr>
            <a:xfrm>
              <a:off x="3000364" y="3714752"/>
              <a:ext cx="1500198" cy="571504"/>
            </a:xfrm>
            <a:prstGeom prst="round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 smtClean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小数点</a:t>
              </a:r>
              <a:endParaRPr lang="zh-CN" altLang="en-US" sz="3200" dirty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5000628" y="2428868"/>
            <a:ext cx="3286148" cy="714380"/>
          </a:xfrm>
          <a:prstGeom prst="rect">
            <a:avLst/>
          </a:prstGeom>
          <a:solidFill>
            <a:srgbClr val="FFFF9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读作 ：三点四五</a:t>
            </a:r>
            <a:endParaRPr lang="zh-CN" altLang="en-US" sz="32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TextBox 357"/>
          <p:cNvSpPr txBox="1"/>
          <p:nvPr/>
        </p:nvSpPr>
        <p:spPr>
          <a:xfrm>
            <a:off x="785786" y="1000108"/>
            <a:ext cx="3571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读出下面的小数 。</a:t>
            </a:r>
            <a:endParaRPr lang="zh-CN" altLang="en-US" sz="32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9" name="TextBox 358"/>
          <p:cNvSpPr txBox="1"/>
          <p:nvPr/>
        </p:nvSpPr>
        <p:spPr>
          <a:xfrm>
            <a:off x="2214546" y="500042"/>
            <a:ext cx="5143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94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页练习二十第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80" name="组合 379"/>
          <p:cNvGrpSpPr/>
          <p:nvPr/>
        </p:nvGrpSpPr>
        <p:grpSpPr>
          <a:xfrm>
            <a:off x="642910" y="1643050"/>
            <a:ext cx="7500990" cy="4141599"/>
            <a:chOff x="928662" y="1857364"/>
            <a:chExt cx="7143800" cy="3643338"/>
          </a:xfrm>
        </p:grpSpPr>
        <p:pic>
          <p:nvPicPr>
            <p:cNvPr id="360" name="图片 359" descr="1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28662" y="1857364"/>
              <a:ext cx="7143800" cy="3524265"/>
            </a:xfrm>
            <a:prstGeom prst="rect">
              <a:avLst/>
            </a:prstGeom>
          </p:spPr>
        </p:pic>
        <p:grpSp>
          <p:nvGrpSpPr>
            <p:cNvPr id="371" name="组合 370"/>
            <p:cNvGrpSpPr/>
            <p:nvPr/>
          </p:nvGrpSpPr>
          <p:grpSpPr>
            <a:xfrm>
              <a:off x="3214678" y="2357430"/>
              <a:ext cx="2143140" cy="1357322"/>
              <a:chOff x="3214678" y="2357430"/>
              <a:chExt cx="2143140" cy="1357322"/>
            </a:xfrm>
          </p:grpSpPr>
          <p:sp>
            <p:nvSpPr>
              <p:cNvPr id="361" name="矩形 360"/>
              <p:cNvSpPr/>
              <p:nvPr/>
            </p:nvSpPr>
            <p:spPr>
              <a:xfrm>
                <a:off x="3214678" y="2357430"/>
                <a:ext cx="2143140" cy="1357322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 smtClean="0">
                    <a:latin typeface="华文楷体" pitchFamily="2" charset="-122"/>
                    <a:ea typeface="华文楷体" pitchFamily="2" charset="-122"/>
                  </a:rPr>
                  <a:t>陆地上最大的动物是非洲象，它的高度可达</a:t>
                </a:r>
                <a:r>
                  <a:rPr lang="en-US" altLang="zh-CN" sz="2000" dirty="0" smtClean="0">
                    <a:latin typeface="华文楷体" pitchFamily="2" charset="-122"/>
                    <a:ea typeface="华文楷体" pitchFamily="2" charset="-122"/>
                  </a:rPr>
                  <a:t>3.5</a:t>
                </a:r>
                <a:r>
                  <a:rPr lang="zh-CN" altLang="en-US" sz="2000" dirty="0" smtClean="0">
                    <a:latin typeface="华文楷体" pitchFamily="2" charset="-122"/>
                    <a:ea typeface="华文楷体" pitchFamily="2" charset="-122"/>
                  </a:rPr>
                  <a:t>米，重 可达</a:t>
                </a:r>
                <a:r>
                  <a:rPr lang="en-US" altLang="zh-CN" sz="2000" dirty="0" smtClean="0">
                    <a:latin typeface="华文楷体" pitchFamily="2" charset="-122"/>
                    <a:ea typeface="华文楷体" pitchFamily="2" charset="-122"/>
                  </a:rPr>
                  <a:t>5.25</a:t>
                </a:r>
                <a:r>
                  <a:rPr lang="zh-CN" altLang="en-US" sz="2000" dirty="0" smtClean="0">
                    <a:latin typeface="华文楷体" pitchFamily="2" charset="-122"/>
                    <a:ea typeface="华文楷体" pitchFamily="2" charset="-122"/>
                  </a:rPr>
                  <a:t>吨。</a:t>
                </a:r>
                <a:endParaRPr lang="zh-CN" altLang="en-US" sz="20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  <p:cxnSp>
            <p:nvCxnSpPr>
              <p:cNvPr id="368" name="直接连接符 367"/>
              <p:cNvCxnSpPr/>
              <p:nvPr/>
            </p:nvCxnSpPr>
            <p:spPr>
              <a:xfrm>
                <a:off x="4194399" y="3302765"/>
                <a:ext cx="428628" cy="1588"/>
              </a:xfrm>
              <a:prstGeom prst="line">
                <a:avLst/>
              </a:prstGeom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370" name="直接连接符 369"/>
              <p:cNvCxnSpPr/>
              <p:nvPr/>
            </p:nvCxnSpPr>
            <p:spPr>
              <a:xfrm>
                <a:off x="4126363" y="3616983"/>
                <a:ext cx="428628" cy="1588"/>
              </a:xfrm>
              <a:prstGeom prst="line">
                <a:avLst/>
              </a:prstGeom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</p:grpSp>
        <p:grpSp>
          <p:nvGrpSpPr>
            <p:cNvPr id="376" name="组合 375"/>
            <p:cNvGrpSpPr/>
            <p:nvPr/>
          </p:nvGrpSpPr>
          <p:grpSpPr>
            <a:xfrm>
              <a:off x="2928926" y="4071942"/>
              <a:ext cx="2500330" cy="1214446"/>
              <a:chOff x="2928926" y="4071942"/>
              <a:chExt cx="2500330" cy="1214446"/>
            </a:xfrm>
          </p:grpSpPr>
          <p:sp>
            <p:nvSpPr>
              <p:cNvPr id="373" name="矩形 372"/>
              <p:cNvSpPr/>
              <p:nvPr/>
            </p:nvSpPr>
            <p:spPr>
              <a:xfrm>
                <a:off x="2928926" y="4071942"/>
                <a:ext cx="2500330" cy="1214446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zh-CN" altLang="en-US" sz="2000" dirty="0" smtClean="0">
                    <a:solidFill>
                      <a:srgbClr val="C00000"/>
                    </a:solidFill>
                    <a:latin typeface="华文楷体" pitchFamily="2" charset="-122"/>
                    <a:ea typeface="华文楷体" pitchFamily="2" charset="-122"/>
                  </a:rPr>
                  <a:t>世界上最大的鸟是非洲鸵鸟，它的高度可达</a:t>
                </a:r>
                <a:r>
                  <a:rPr lang="en-US" altLang="zh-CN" sz="2000" dirty="0" smtClean="0">
                    <a:solidFill>
                      <a:srgbClr val="C00000"/>
                    </a:solidFill>
                    <a:latin typeface="华文楷体" pitchFamily="2" charset="-122"/>
                    <a:ea typeface="华文楷体" pitchFamily="2" charset="-122"/>
                  </a:rPr>
                  <a:t>2</a:t>
                </a:r>
                <a:r>
                  <a:rPr lang="zh-CN" altLang="en-US" sz="2000" dirty="0" smtClean="0">
                    <a:solidFill>
                      <a:srgbClr val="C00000"/>
                    </a:solidFill>
                    <a:latin typeface="华文楷体" pitchFamily="2" charset="-122"/>
                    <a:ea typeface="华文楷体" pitchFamily="2" charset="-122"/>
                  </a:rPr>
                  <a:t> </a:t>
                </a:r>
                <a:r>
                  <a:rPr lang="en-US" altLang="zh-CN" sz="2000" dirty="0" smtClean="0">
                    <a:solidFill>
                      <a:srgbClr val="C00000"/>
                    </a:solidFill>
                    <a:latin typeface="华文楷体" pitchFamily="2" charset="-122"/>
                    <a:ea typeface="华文楷体" pitchFamily="2" charset="-122"/>
                  </a:rPr>
                  <a:t>.75</a:t>
                </a:r>
                <a:r>
                  <a:rPr lang="zh-CN" altLang="en-US" sz="2000" dirty="0" smtClean="0">
                    <a:solidFill>
                      <a:srgbClr val="C00000"/>
                    </a:solidFill>
                    <a:latin typeface="华文楷体" pitchFamily="2" charset="-122"/>
                    <a:ea typeface="华文楷体" pitchFamily="2" charset="-122"/>
                  </a:rPr>
                  <a:t>米</a:t>
                </a:r>
                <a:r>
                  <a:rPr lang="en-US" altLang="zh-CN" sz="2000" dirty="0" smtClean="0">
                    <a:solidFill>
                      <a:srgbClr val="C00000"/>
                    </a:solidFill>
                    <a:latin typeface="华文楷体" pitchFamily="2" charset="-122"/>
                    <a:ea typeface="华文楷体" pitchFamily="2" charset="-122"/>
                  </a:rPr>
                  <a:t>, </a:t>
                </a:r>
                <a:r>
                  <a:rPr lang="zh-CN" altLang="en-US" sz="2000" dirty="0" smtClean="0">
                    <a:solidFill>
                      <a:srgbClr val="C00000"/>
                    </a:solidFill>
                    <a:latin typeface="华文楷体" pitchFamily="2" charset="-122"/>
                    <a:ea typeface="华文楷体" pitchFamily="2" charset="-122"/>
                  </a:rPr>
                  <a:t>一只鸵鸟蛋约重</a:t>
                </a:r>
                <a:r>
                  <a:rPr lang="en-US" altLang="zh-CN" sz="2000" dirty="0" smtClean="0">
                    <a:solidFill>
                      <a:srgbClr val="C00000"/>
                    </a:solidFill>
                    <a:latin typeface="华文楷体" pitchFamily="2" charset="-122"/>
                    <a:ea typeface="华文楷体" pitchFamily="2" charset="-122"/>
                  </a:rPr>
                  <a:t>1.5</a:t>
                </a:r>
                <a:r>
                  <a:rPr lang="zh-CN" altLang="en-US" sz="2000" dirty="0" smtClean="0">
                    <a:solidFill>
                      <a:srgbClr val="C00000"/>
                    </a:solidFill>
                    <a:latin typeface="华文楷体" pitchFamily="2" charset="-122"/>
                    <a:ea typeface="华文楷体" pitchFamily="2" charset="-122"/>
                  </a:rPr>
                  <a:t>千克。</a:t>
                </a:r>
                <a:endParaRPr lang="zh-CN" altLang="en-US" sz="2000" dirty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cxnSp>
            <p:nvCxnSpPr>
              <p:cNvPr id="374" name="直接连接符 373"/>
              <p:cNvCxnSpPr/>
              <p:nvPr/>
            </p:nvCxnSpPr>
            <p:spPr>
              <a:xfrm>
                <a:off x="3357554" y="4929198"/>
                <a:ext cx="428628" cy="1588"/>
              </a:xfrm>
              <a:prstGeom prst="line">
                <a:avLst/>
              </a:prstGeom>
            </p:spPr>
            <p:style>
              <a:lnRef idx="2">
                <a:schemeClr val="accent4"/>
              </a:lnRef>
              <a:fillRef idx="0">
                <a:schemeClr val="accent4"/>
              </a:fillRef>
              <a:effectRef idx="1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375" name="直接连接符 374"/>
              <p:cNvCxnSpPr/>
              <p:nvPr/>
            </p:nvCxnSpPr>
            <p:spPr>
              <a:xfrm>
                <a:off x="3514037" y="5250916"/>
                <a:ext cx="428628" cy="1588"/>
              </a:xfrm>
              <a:prstGeom prst="line">
                <a:avLst/>
              </a:prstGeom>
            </p:spPr>
            <p:style>
              <a:lnRef idx="2">
                <a:schemeClr val="accent4"/>
              </a:lnRef>
              <a:fillRef idx="0">
                <a:schemeClr val="accent4"/>
              </a:fillRef>
              <a:effectRef idx="1">
                <a:schemeClr val="accent4"/>
              </a:effectRef>
              <a:fontRef idx="minor">
                <a:schemeClr val="tx1"/>
              </a:fontRef>
            </p:style>
          </p:cxnSp>
        </p:grpSp>
        <p:grpSp>
          <p:nvGrpSpPr>
            <p:cNvPr id="379" name="组合 378"/>
            <p:cNvGrpSpPr/>
            <p:nvPr/>
          </p:nvGrpSpPr>
          <p:grpSpPr>
            <a:xfrm>
              <a:off x="5572132" y="4572008"/>
              <a:ext cx="2286016" cy="928694"/>
              <a:chOff x="5572132" y="4572008"/>
              <a:chExt cx="2286016" cy="928694"/>
            </a:xfrm>
          </p:grpSpPr>
          <p:sp>
            <p:nvSpPr>
              <p:cNvPr id="377" name="矩形 376"/>
              <p:cNvSpPr/>
              <p:nvPr/>
            </p:nvSpPr>
            <p:spPr>
              <a:xfrm>
                <a:off x="5572132" y="4572008"/>
                <a:ext cx="2286016" cy="928694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zh-CN" altLang="en-US" sz="2000" dirty="0" smtClean="0">
                    <a:latin typeface="华文楷体" pitchFamily="2" charset="-122"/>
                    <a:ea typeface="华文楷体" pitchFamily="2" charset="-122"/>
                  </a:rPr>
                  <a:t>最高的动物是长颈鹿，它的高度可达</a:t>
                </a:r>
                <a:r>
                  <a:rPr lang="en-US" altLang="zh-CN" sz="2000" dirty="0" smtClean="0">
                    <a:latin typeface="华文楷体" pitchFamily="2" charset="-122"/>
                    <a:ea typeface="华文楷体" pitchFamily="2" charset="-122"/>
                  </a:rPr>
                  <a:t>5.8</a:t>
                </a:r>
                <a:r>
                  <a:rPr lang="zh-CN" altLang="en-US" sz="2000" dirty="0" smtClean="0">
                    <a:latin typeface="华文楷体" pitchFamily="2" charset="-122"/>
                    <a:ea typeface="华文楷体" pitchFamily="2" charset="-122"/>
                  </a:rPr>
                  <a:t>米。</a:t>
                </a:r>
                <a:endParaRPr lang="zh-CN" altLang="en-US" sz="20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  <p:cxnSp>
            <p:nvCxnSpPr>
              <p:cNvPr id="378" name="直接连接符 377"/>
              <p:cNvCxnSpPr/>
              <p:nvPr/>
            </p:nvCxnSpPr>
            <p:spPr>
              <a:xfrm>
                <a:off x="5623159" y="5439446"/>
                <a:ext cx="428628" cy="1588"/>
              </a:xfrm>
              <a:prstGeom prst="line">
                <a:avLst/>
              </a:prstGeom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</p:grpSp>
      </p:grpSp>
      <p:sp>
        <p:nvSpPr>
          <p:cNvPr id="383" name="线形标注 1 382"/>
          <p:cNvSpPr/>
          <p:nvPr/>
        </p:nvSpPr>
        <p:spPr>
          <a:xfrm>
            <a:off x="6143636" y="5857892"/>
            <a:ext cx="2428892" cy="500066"/>
          </a:xfrm>
          <a:prstGeom prst="borderCallout1">
            <a:avLst>
              <a:gd name="adj1" fmla="val 48302"/>
              <a:gd name="adj2" fmla="val -1760"/>
              <a:gd name="adj3" fmla="val -13098"/>
              <a:gd name="adj4" fmla="val -15541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读作：五点八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84" name="线形标注 1 383"/>
          <p:cNvSpPr/>
          <p:nvPr/>
        </p:nvSpPr>
        <p:spPr>
          <a:xfrm>
            <a:off x="5429256" y="1071546"/>
            <a:ext cx="2357454" cy="571504"/>
          </a:xfrm>
          <a:prstGeom prst="borderCallout1">
            <a:avLst>
              <a:gd name="adj1" fmla="val 39067"/>
              <a:gd name="adj2" fmla="val -2602"/>
              <a:gd name="adj3" fmla="val 338530"/>
              <a:gd name="adj4" fmla="val -38333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读作：三点五</a:t>
            </a:r>
          </a:p>
        </p:txBody>
      </p:sp>
      <p:grpSp>
        <p:nvGrpSpPr>
          <p:cNvPr id="392" name="组合 391"/>
          <p:cNvGrpSpPr/>
          <p:nvPr/>
        </p:nvGrpSpPr>
        <p:grpSpPr>
          <a:xfrm>
            <a:off x="500034" y="1500174"/>
            <a:ext cx="3500462" cy="2000264"/>
            <a:chOff x="500034" y="1500174"/>
            <a:chExt cx="3500462" cy="2000264"/>
          </a:xfrm>
        </p:grpSpPr>
        <p:sp>
          <p:nvSpPr>
            <p:cNvPr id="387" name="矩形 386"/>
            <p:cNvSpPr/>
            <p:nvPr/>
          </p:nvSpPr>
          <p:spPr>
            <a:xfrm>
              <a:off x="500034" y="1500174"/>
              <a:ext cx="2714644" cy="571504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读作：五点二五</a:t>
              </a:r>
            </a:p>
          </p:txBody>
        </p:sp>
        <p:cxnSp>
          <p:nvCxnSpPr>
            <p:cNvPr id="389" name="直接连接符 388"/>
            <p:cNvCxnSpPr/>
            <p:nvPr/>
          </p:nvCxnSpPr>
          <p:spPr>
            <a:xfrm rot="16200000" flipH="1">
              <a:off x="2714612" y="2214554"/>
              <a:ext cx="1428760" cy="114300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8" name="组合 397"/>
          <p:cNvGrpSpPr/>
          <p:nvPr/>
        </p:nvGrpSpPr>
        <p:grpSpPr>
          <a:xfrm>
            <a:off x="214282" y="5072074"/>
            <a:ext cx="3000396" cy="1285884"/>
            <a:chOff x="214282" y="5072074"/>
            <a:chExt cx="3000396" cy="1285884"/>
          </a:xfrm>
        </p:grpSpPr>
        <p:sp>
          <p:nvSpPr>
            <p:cNvPr id="393" name="矩形 392"/>
            <p:cNvSpPr/>
            <p:nvPr/>
          </p:nvSpPr>
          <p:spPr>
            <a:xfrm>
              <a:off x="214282" y="5786454"/>
              <a:ext cx="2714644" cy="571504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读作：二点七五</a:t>
              </a:r>
            </a:p>
          </p:txBody>
        </p:sp>
        <p:cxnSp>
          <p:nvCxnSpPr>
            <p:cNvPr id="395" name="直接连接符 394"/>
            <p:cNvCxnSpPr/>
            <p:nvPr/>
          </p:nvCxnSpPr>
          <p:spPr>
            <a:xfrm flipV="1">
              <a:off x="1857356" y="5072074"/>
              <a:ext cx="1357322" cy="71438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2" name="组合 401"/>
          <p:cNvGrpSpPr/>
          <p:nvPr/>
        </p:nvGrpSpPr>
        <p:grpSpPr>
          <a:xfrm>
            <a:off x="3214678" y="5500702"/>
            <a:ext cx="2357454" cy="928694"/>
            <a:chOff x="3214678" y="5500702"/>
            <a:chExt cx="2357454" cy="928694"/>
          </a:xfrm>
        </p:grpSpPr>
        <p:sp>
          <p:nvSpPr>
            <p:cNvPr id="394" name="矩形 393"/>
            <p:cNvSpPr/>
            <p:nvPr/>
          </p:nvSpPr>
          <p:spPr>
            <a:xfrm>
              <a:off x="3214678" y="5857892"/>
              <a:ext cx="2357454" cy="571504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读作：一点五</a:t>
              </a:r>
            </a:p>
          </p:txBody>
        </p:sp>
        <p:cxnSp>
          <p:nvCxnSpPr>
            <p:cNvPr id="399" name="直接连接符 398"/>
            <p:cNvCxnSpPr>
              <a:endCxn id="394" idx="0"/>
            </p:cNvCxnSpPr>
            <p:nvPr/>
          </p:nvCxnSpPr>
          <p:spPr>
            <a:xfrm>
              <a:off x="3643306" y="5500702"/>
              <a:ext cx="750099" cy="35719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3" grpId="0" animBg="1"/>
      <p:bldP spid="38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" name="组合 123"/>
          <p:cNvGrpSpPr/>
          <p:nvPr/>
        </p:nvGrpSpPr>
        <p:grpSpPr>
          <a:xfrm>
            <a:off x="1071538" y="428604"/>
            <a:ext cx="6929486" cy="2857520"/>
            <a:chOff x="1071538" y="428604"/>
            <a:chExt cx="6929486" cy="2857520"/>
          </a:xfrm>
        </p:grpSpPr>
        <p:sp>
          <p:nvSpPr>
            <p:cNvPr id="35" name="矩形 34"/>
            <p:cNvSpPr/>
            <p:nvPr/>
          </p:nvSpPr>
          <p:spPr>
            <a:xfrm>
              <a:off x="1071538" y="500042"/>
              <a:ext cx="785818" cy="428628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例</a:t>
              </a:r>
              <a:r>
                <a:rPr lang="en-US" altLang="zh-CN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1</a:t>
              </a:r>
              <a:endParaRPr lang="zh-CN" altLang="en-US" sz="28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pic>
          <p:nvPicPr>
            <p:cNvPr id="33" name="图片 32" descr="1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57356" y="428604"/>
              <a:ext cx="6143668" cy="2857520"/>
            </a:xfrm>
            <a:prstGeom prst="rect">
              <a:avLst/>
            </a:prstGeom>
          </p:spPr>
        </p:pic>
      </p:grpSp>
      <p:grpSp>
        <p:nvGrpSpPr>
          <p:cNvPr id="37" name="Group 3"/>
          <p:cNvGrpSpPr/>
          <p:nvPr/>
        </p:nvGrpSpPr>
        <p:grpSpPr bwMode="auto">
          <a:xfrm>
            <a:off x="763572" y="4341810"/>
            <a:ext cx="8153400" cy="838200"/>
            <a:chOff x="0" y="0"/>
            <a:chExt cx="5760" cy="528"/>
          </a:xfrm>
        </p:grpSpPr>
        <p:grpSp>
          <p:nvGrpSpPr>
            <p:cNvPr id="44" name="Group 4"/>
            <p:cNvGrpSpPr/>
            <p:nvPr/>
          </p:nvGrpSpPr>
          <p:grpSpPr bwMode="auto">
            <a:xfrm>
              <a:off x="0" y="0"/>
              <a:ext cx="5660" cy="528"/>
              <a:chOff x="0" y="0"/>
              <a:chExt cx="5660" cy="528"/>
            </a:xfrm>
          </p:grpSpPr>
          <p:sp>
            <p:nvSpPr>
              <p:cNvPr id="48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60" cy="528"/>
              </a:xfrm>
              <a:prstGeom prst="rect">
                <a:avLst/>
              </a:prstGeom>
              <a:solidFill>
                <a:srgbClr val="CCFFFF"/>
              </a:solidFill>
              <a:ln w="25400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9" name="Line 6"/>
              <p:cNvSpPr>
                <a:spLocks noChangeShapeType="1"/>
              </p:cNvSpPr>
              <p:nvPr/>
            </p:nvSpPr>
            <p:spPr bwMode="auto">
              <a:xfrm>
                <a:off x="5535" y="0"/>
                <a:ext cx="0" cy="14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0" name="Line 7"/>
              <p:cNvSpPr>
                <a:spLocks noChangeShapeType="1"/>
              </p:cNvSpPr>
              <p:nvPr/>
            </p:nvSpPr>
            <p:spPr bwMode="auto">
              <a:xfrm>
                <a:off x="125" y="0"/>
                <a:ext cx="0" cy="14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5" name="Text Box 8"/>
            <p:cNvSpPr txBox="1">
              <a:spLocks noChangeArrowheads="1"/>
            </p:cNvSpPr>
            <p:nvPr/>
          </p:nvSpPr>
          <p:spPr bwMode="auto">
            <a:xfrm>
              <a:off x="0" y="96"/>
              <a:ext cx="301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</a:p>
          </p:txBody>
        </p:sp>
        <p:sp>
          <p:nvSpPr>
            <p:cNvPr id="47" name="Text Box 9"/>
            <p:cNvSpPr txBox="1">
              <a:spLocks noChangeArrowheads="1"/>
            </p:cNvSpPr>
            <p:nvPr/>
          </p:nvSpPr>
          <p:spPr bwMode="auto">
            <a:xfrm>
              <a:off x="5259" y="240"/>
              <a:ext cx="501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米</a:t>
              </a:r>
            </a:p>
          </p:txBody>
        </p:sp>
      </p:grpSp>
      <p:sp>
        <p:nvSpPr>
          <p:cNvPr id="51" name="Text Box 10"/>
          <p:cNvSpPr txBox="1">
            <a:spLocks noChangeArrowheads="1"/>
          </p:cNvSpPr>
          <p:nvPr/>
        </p:nvSpPr>
        <p:spPr bwMode="auto">
          <a:xfrm>
            <a:off x="763572" y="3260723"/>
            <a:ext cx="16002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分米</a:t>
            </a:r>
          </a:p>
        </p:txBody>
      </p:sp>
      <p:grpSp>
        <p:nvGrpSpPr>
          <p:cNvPr id="52" name="Group 11"/>
          <p:cNvGrpSpPr/>
          <p:nvPr/>
        </p:nvGrpSpPr>
        <p:grpSpPr bwMode="auto">
          <a:xfrm>
            <a:off x="908035" y="5276848"/>
            <a:ext cx="838201" cy="1284287"/>
            <a:chOff x="0" y="0"/>
            <a:chExt cx="528" cy="787"/>
          </a:xfrm>
        </p:grpSpPr>
        <p:sp>
          <p:nvSpPr>
            <p:cNvPr id="53" name="Text Box 12"/>
            <p:cNvSpPr txBox="1">
              <a:spLocks noChangeArrowheads="1"/>
            </p:cNvSpPr>
            <p:nvPr/>
          </p:nvSpPr>
          <p:spPr bwMode="auto">
            <a:xfrm>
              <a:off x="96" y="0"/>
              <a:ext cx="432" cy="3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320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</a:p>
          </p:txBody>
        </p:sp>
        <p:sp>
          <p:nvSpPr>
            <p:cNvPr id="54" name="Text Box 13"/>
            <p:cNvSpPr txBox="1">
              <a:spLocks noChangeArrowheads="1"/>
            </p:cNvSpPr>
            <p:nvPr/>
          </p:nvSpPr>
          <p:spPr bwMode="auto">
            <a:xfrm>
              <a:off x="0" y="432"/>
              <a:ext cx="432" cy="3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10</a:t>
              </a:r>
            </a:p>
          </p:txBody>
        </p:sp>
      </p:grpSp>
      <p:sp>
        <p:nvSpPr>
          <p:cNvPr id="55" name="AutoShape 14"/>
          <p:cNvSpPr/>
          <p:nvPr/>
        </p:nvSpPr>
        <p:spPr bwMode="auto">
          <a:xfrm rot="-5400000">
            <a:off x="1117575" y="3597277"/>
            <a:ext cx="384175" cy="762000"/>
          </a:xfrm>
          <a:prstGeom prst="rightBrace">
            <a:avLst>
              <a:gd name="adj1" fmla="val 29412"/>
              <a:gd name="adj2" fmla="val 51245"/>
            </a:avLst>
          </a:prstGeom>
          <a:noFill/>
          <a:ln w="63500">
            <a:solidFill>
              <a:srgbClr val="FF6600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56" name="Group 15"/>
          <p:cNvGrpSpPr/>
          <p:nvPr/>
        </p:nvGrpSpPr>
        <p:grpSpPr bwMode="auto">
          <a:xfrm>
            <a:off x="1519222" y="4367210"/>
            <a:ext cx="381000" cy="609600"/>
            <a:chOff x="0" y="0"/>
            <a:chExt cx="240" cy="384"/>
          </a:xfrm>
        </p:grpSpPr>
        <p:sp>
          <p:nvSpPr>
            <p:cNvPr id="57" name="Line 16"/>
            <p:cNvSpPr>
              <a:spLocks noChangeShapeType="1"/>
            </p:cNvSpPr>
            <p:nvPr/>
          </p:nvSpPr>
          <p:spPr bwMode="auto">
            <a:xfrm>
              <a:off x="95" y="0"/>
              <a:ext cx="0" cy="14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Text Box 17"/>
            <p:cNvSpPr txBox="1">
              <a:spLocks noChangeArrowheads="1"/>
            </p:cNvSpPr>
            <p:nvPr/>
          </p:nvSpPr>
          <p:spPr bwMode="auto">
            <a:xfrm>
              <a:off x="0" y="96"/>
              <a:ext cx="240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</a:p>
          </p:txBody>
        </p:sp>
      </p:grpSp>
      <p:grpSp>
        <p:nvGrpSpPr>
          <p:cNvPr id="59" name="Group 18"/>
          <p:cNvGrpSpPr/>
          <p:nvPr/>
        </p:nvGrpSpPr>
        <p:grpSpPr bwMode="auto">
          <a:xfrm>
            <a:off x="2281222" y="4367210"/>
            <a:ext cx="381000" cy="609600"/>
            <a:chOff x="0" y="0"/>
            <a:chExt cx="240" cy="384"/>
          </a:xfrm>
        </p:grpSpPr>
        <p:sp>
          <p:nvSpPr>
            <p:cNvPr id="60" name="Line 19"/>
            <p:cNvSpPr>
              <a:spLocks noChangeShapeType="1"/>
            </p:cNvSpPr>
            <p:nvPr/>
          </p:nvSpPr>
          <p:spPr bwMode="auto">
            <a:xfrm>
              <a:off x="107" y="0"/>
              <a:ext cx="0" cy="14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Text Box 20"/>
            <p:cNvSpPr txBox="1">
              <a:spLocks noChangeArrowheads="1"/>
            </p:cNvSpPr>
            <p:nvPr/>
          </p:nvSpPr>
          <p:spPr bwMode="auto">
            <a:xfrm>
              <a:off x="0" y="96"/>
              <a:ext cx="240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</a:p>
          </p:txBody>
        </p:sp>
      </p:grpSp>
      <p:grpSp>
        <p:nvGrpSpPr>
          <p:cNvPr id="62" name="Group 21"/>
          <p:cNvGrpSpPr/>
          <p:nvPr/>
        </p:nvGrpSpPr>
        <p:grpSpPr bwMode="auto">
          <a:xfrm>
            <a:off x="3043222" y="4367210"/>
            <a:ext cx="381000" cy="609600"/>
            <a:chOff x="0" y="0"/>
            <a:chExt cx="240" cy="384"/>
          </a:xfrm>
        </p:grpSpPr>
        <p:sp>
          <p:nvSpPr>
            <p:cNvPr id="63" name="Line 22"/>
            <p:cNvSpPr>
              <a:spLocks noChangeShapeType="1"/>
            </p:cNvSpPr>
            <p:nvPr/>
          </p:nvSpPr>
          <p:spPr bwMode="auto">
            <a:xfrm>
              <a:off x="118" y="0"/>
              <a:ext cx="0" cy="14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Text Box 23"/>
            <p:cNvSpPr txBox="1">
              <a:spLocks noChangeArrowheads="1"/>
            </p:cNvSpPr>
            <p:nvPr/>
          </p:nvSpPr>
          <p:spPr bwMode="auto">
            <a:xfrm>
              <a:off x="0" y="96"/>
              <a:ext cx="240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</a:p>
          </p:txBody>
        </p:sp>
      </p:grpSp>
      <p:grpSp>
        <p:nvGrpSpPr>
          <p:cNvPr id="65" name="Group 24"/>
          <p:cNvGrpSpPr/>
          <p:nvPr/>
        </p:nvGrpSpPr>
        <p:grpSpPr bwMode="auto">
          <a:xfrm>
            <a:off x="3729022" y="4367210"/>
            <a:ext cx="381000" cy="609600"/>
            <a:chOff x="0" y="0"/>
            <a:chExt cx="240" cy="384"/>
          </a:xfrm>
        </p:grpSpPr>
        <p:sp>
          <p:nvSpPr>
            <p:cNvPr id="66" name="Line 25"/>
            <p:cNvSpPr>
              <a:spLocks noChangeShapeType="1"/>
            </p:cNvSpPr>
            <p:nvPr/>
          </p:nvSpPr>
          <p:spPr bwMode="auto">
            <a:xfrm>
              <a:off x="133" y="0"/>
              <a:ext cx="0" cy="14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Text Box 26"/>
            <p:cNvSpPr txBox="1">
              <a:spLocks noChangeArrowheads="1"/>
            </p:cNvSpPr>
            <p:nvPr/>
          </p:nvSpPr>
          <p:spPr bwMode="auto">
            <a:xfrm>
              <a:off x="0" y="96"/>
              <a:ext cx="240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</a:p>
          </p:txBody>
        </p:sp>
      </p:grpSp>
      <p:grpSp>
        <p:nvGrpSpPr>
          <p:cNvPr id="68" name="Group 27"/>
          <p:cNvGrpSpPr/>
          <p:nvPr/>
        </p:nvGrpSpPr>
        <p:grpSpPr bwMode="auto">
          <a:xfrm>
            <a:off x="4567222" y="4367210"/>
            <a:ext cx="381000" cy="609600"/>
            <a:chOff x="0" y="0"/>
            <a:chExt cx="240" cy="384"/>
          </a:xfrm>
        </p:grpSpPr>
        <p:sp>
          <p:nvSpPr>
            <p:cNvPr id="69" name="Line 28"/>
            <p:cNvSpPr>
              <a:spLocks noChangeShapeType="1"/>
            </p:cNvSpPr>
            <p:nvPr/>
          </p:nvSpPr>
          <p:spPr bwMode="auto">
            <a:xfrm>
              <a:off x="96" y="0"/>
              <a:ext cx="0" cy="14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Text Box 29"/>
            <p:cNvSpPr txBox="1">
              <a:spLocks noChangeArrowheads="1"/>
            </p:cNvSpPr>
            <p:nvPr/>
          </p:nvSpPr>
          <p:spPr bwMode="auto">
            <a:xfrm>
              <a:off x="0" y="96"/>
              <a:ext cx="240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5</a:t>
              </a:r>
            </a:p>
          </p:txBody>
        </p:sp>
      </p:grpSp>
      <p:grpSp>
        <p:nvGrpSpPr>
          <p:cNvPr id="71" name="Group 30"/>
          <p:cNvGrpSpPr/>
          <p:nvPr/>
        </p:nvGrpSpPr>
        <p:grpSpPr bwMode="auto">
          <a:xfrm>
            <a:off x="5405422" y="4367210"/>
            <a:ext cx="381000" cy="609600"/>
            <a:chOff x="0" y="0"/>
            <a:chExt cx="240" cy="384"/>
          </a:xfrm>
        </p:grpSpPr>
        <p:sp>
          <p:nvSpPr>
            <p:cNvPr id="72" name="Line 31"/>
            <p:cNvSpPr>
              <a:spLocks noChangeShapeType="1"/>
            </p:cNvSpPr>
            <p:nvPr/>
          </p:nvSpPr>
          <p:spPr bwMode="auto">
            <a:xfrm>
              <a:off x="59" y="0"/>
              <a:ext cx="0" cy="14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Text Box 32"/>
            <p:cNvSpPr txBox="1">
              <a:spLocks noChangeArrowheads="1"/>
            </p:cNvSpPr>
            <p:nvPr/>
          </p:nvSpPr>
          <p:spPr bwMode="auto">
            <a:xfrm>
              <a:off x="0" y="96"/>
              <a:ext cx="240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6</a:t>
              </a:r>
            </a:p>
          </p:txBody>
        </p:sp>
      </p:grpSp>
      <p:grpSp>
        <p:nvGrpSpPr>
          <p:cNvPr id="74" name="Group 33"/>
          <p:cNvGrpSpPr/>
          <p:nvPr/>
        </p:nvGrpSpPr>
        <p:grpSpPr bwMode="auto">
          <a:xfrm>
            <a:off x="6167422" y="4367210"/>
            <a:ext cx="381000" cy="609600"/>
            <a:chOff x="0" y="0"/>
            <a:chExt cx="240" cy="384"/>
          </a:xfrm>
        </p:grpSpPr>
        <p:sp>
          <p:nvSpPr>
            <p:cNvPr id="75" name="Line 34"/>
            <p:cNvSpPr>
              <a:spLocks noChangeShapeType="1"/>
            </p:cNvSpPr>
            <p:nvPr/>
          </p:nvSpPr>
          <p:spPr bwMode="auto">
            <a:xfrm>
              <a:off x="70" y="0"/>
              <a:ext cx="0" cy="14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" name="Text Box 35"/>
            <p:cNvSpPr txBox="1">
              <a:spLocks noChangeArrowheads="1"/>
            </p:cNvSpPr>
            <p:nvPr/>
          </p:nvSpPr>
          <p:spPr bwMode="auto">
            <a:xfrm>
              <a:off x="0" y="96"/>
              <a:ext cx="240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7</a:t>
              </a:r>
            </a:p>
          </p:txBody>
        </p:sp>
      </p:grpSp>
      <p:grpSp>
        <p:nvGrpSpPr>
          <p:cNvPr id="77" name="Group 36"/>
          <p:cNvGrpSpPr/>
          <p:nvPr/>
        </p:nvGrpSpPr>
        <p:grpSpPr bwMode="auto">
          <a:xfrm>
            <a:off x="6929422" y="4367210"/>
            <a:ext cx="381000" cy="609600"/>
            <a:chOff x="0" y="0"/>
            <a:chExt cx="240" cy="384"/>
          </a:xfrm>
        </p:grpSpPr>
        <p:sp>
          <p:nvSpPr>
            <p:cNvPr id="78" name="Line 37"/>
            <p:cNvSpPr>
              <a:spLocks noChangeShapeType="1"/>
            </p:cNvSpPr>
            <p:nvPr/>
          </p:nvSpPr>
          <p:spPr bwMode="auto">
            <a:xfrm>
              <a:off x="82" y="0"/>
              <a:ext cx="0" cy="14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Text Box 38"/>
            <p:cNvSpPr txBox="1">
              <a:spLocks noChangeArrowheads="1"/>
            </p:cNvSpPr>
            <p:nvPr/>
          </p:nvSpPr>
          <p:spPr bwMode="auto">
            <a:xfrm>
              <a:off x="0" y="96"/>
              <a:ext cx="240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8</a:t>
              </a:r>
            </a:p>
          </p:txBody>
        </p:sp>
      </p:grpSp>
      <p:grpSp>
        <p:nvGrpSpPr>
          <p:cNvPr id="80" name="Group 39"/>
          <p:cNvGrpSpPr/>
          <p:nvPr/>
        </p:nvGrpSpPr>
        <p:grpSpPr bwMode="auto">
          <a:xfrm>
            <a:off x="7615222" y="4367210"/>
            <a:ext cx="381000" cy="609600"/>
            <a:chOff x="0" y="0"/>
            <a:chExt cx="240" cy="384"/>
          </a:xfrm>
        </p:grpSpPr>
        <p:sp>
          <p:nvSpPr>
            <p:cNvPr id="81" name="Line 40"/>
            <p:cNvSpPr>
              <a:spLocks noChangeShapeType="1"/>
            </p:cNvSpPr>
            <p:nvPr/>
          </p:nvSpPr>
          <p:spPr bwMode="auto">
            <a:xfrm>
              <a:off x="97" y="0"/>
              <a:ext cx="0" cy="14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" name="Text Box 41"/>
            <p:cNvSpPr txBox="1">
              <a:spLocks noChangeArrowheads="1"/>
            </p:cNvSpPr>
            <p:nvPr/>
          </p:nvSpPr>
          <p:spPr bwMode="auto">
            <a:xfrm>
              <a:off x="0" y="96"/>
              <a:ext cx="240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9</a:t>
              </a:r>
            </a:p>
          </p:txBody>
        </p:sp>
      </p:grpSp>
      <p:grpSp>
        <p:nvGrpSpPr>
          <p:cNvPr id="83" name="Group 42"/>
          <p:cNvGrpSpPr/>
          <p:nvPr/>
        </p:nvGrpSpPr>
        <p:grpSpPr bwMode="auto">
          <a:xfrm>
            <a:off x="500034" y="5143512"/>
            <a:ext cx="1600200" cy="1265237"/>
            <a:chOff x="0" y="0"/>
            <a:chExt cx="1008" cy="797"/>
          </a:xfrm>
        </p:grpSpPr>
        <p:grpSp>
          <p:nvGrpSpPr>
            <p:cNvPr id="84" name="Group 43"/>
            <p:cNvGrpSpPr/>
            <p:nvPr/>
          </p:nvGrpSpPr>
          <p:grpSpPr bwMode="auto">
            <a:xfrm>
              <a:off x="0" y="0"/>
              <a:ext cx="912" cy="797"/>
              <a:chOff x="0" y="0"/>
              <a:chExt cx="912" cy="797"/>
            </a:xfrm>
          </p:grpSpPr>
          <p:sp>
            <p:nvSpPr>
              <p:cNvPr id="86" name="Line 44"/>
              <p:cNvSpPr>
                <a:spLocks noChangeShapeType="1"/>
              </p:cNvSpPr>
              <p:nvPr/>
            </p:nvSpPr>
            <p:spPr bwMode="auto">
              <a:xfrm>
                <a:off x="240" y="432"/>
                <a:ext cx="432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7" name="Text Box 45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912" cy="3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zh-CN" altLang="en-US" sz="3200" dirty="0">
                    <a:solidFill>
                      <a:schemeClr val="tx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（</a:t>
                </a:r>
                <a:r>
                  <a:rPr lang="zh-CN" altLang="en-US" sz="3200" dirty="0">
                    <a:solidFill>
                      <a:srgbClr val="FF33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  </a:t>
                </a:r>
                <a:r>
                  <a:rPr lang="zh-CN" altLang="en-US" sz="3200" dirty="0">
                    <a:solidFill>
                      <a:schemeClr val="tx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）</a:t>
                </a:r>
              </a:p>
            </p:txBody>
          </p:sp>
          <p:sp>
            <p:nvSpPr>
              <p:cNvPr id="88" name="Text Box 46"/>
              <p:cNvSpPr txBox="1">
                <a:spLocks noChangeArrowheads="1"/>
              </p:cNvSpPr>
              <p:nvPr/>
            </p:nvSpPr>
            <p:spPr bwMode="auto">
              <a:xfrm>
                <a:off x="0" y="432"/>
                <a:ext cx="912" cy="3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zh-CN" altLang="en-US" sz="3200" dirty="0">
                    <a:solidFill>
                      <a:schemeClr val="tx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（</a:t>
                </a:r>
                <a:r>
                  <a:rPr lang="zh-CN" altLang="en-US" sz="3200" dirty="0">
                    <a:solidFill>
                      <a:srgbClr val="FF33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  </a:t>
                </a:r>
                <a:r>
                  <a:rPr lang="zh-CN" altLang="en-US" sz="3200" dirty="0">
                    <a:solidFill>
                      <a:schemeClr val="tx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）</a:t>
                </a:r>
              </a:p>
            </p:txBody>
          </p:sp>
        </p:grpSp>
        <p:sp>
          <p:nvSpPr>
            <p:cNvPr id="85" name="Text Box 47"/>
            <p:cNvSpPr txBox="1">
              <a:spLocks noChangeArrowheads="1"/>
            </p:cNvSpPr>
            <p:nvPr/>
          </p:nvSpPr>
          <p:spPr bwMode="auto">
            <a:xfrm>
              <a:off x="624" y="240"/>
              <a:ext cx="384" cy="3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32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米</a:t>
              </a:r>
            </a:p>
          </p:txBody>
        </p:sp>
      </p:grpSp>
      <p:sp>
        <p:nvSpPr>
          <p:cNvPr id="89" name="Text Box 48"/>
          <p:cNvSpPr txBox="1">
            <a:spLocks noChangeArrowheads="1"/>
          </p:cNvSpPr>
          <p:nvPr/>
        </p:nvSpPr>
        <p:spPr bwMode="auto">
          <a:xfrm>
            <a:off x="2357422" y="3214686"/>
            <a:ext cx="55626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0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把</a:t>
            </a:r>
            <a:r>
              <a:rPr lang="en-US" altLang="zh-CN" sz="40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40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米平均分成</a:t>
            </a:r>
            <a:r>
              <a:rPr lang="en-US" altLang="zh-CN" sz="40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40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份</a:t>
            </a:r>
          </a:p>
        </p:txBody>
      </p:sp>
      <p:sp>
        <p:nvSpPr>
          <p:cNvPr id="90" name="AutoShape 49"/>
          <p:cNvSpPr>
            <a:spLocks noChangeArrowheads="1"/>
          </p:cNvSpPr>
          <p:nvPr/>
        </p:nvSpPr>
        <p:spPr bwMode="auto">
          <a:xfrm rot="300000">
            <a:off x="2531469" y="5307563"/>
            <a:ext cx="2160588" cy="809625"/>
          </a:xfrm>
          <a:prstGeom prst="wedgeRoundRectCallout">
            <a:avLst>
              <a:gd name="adj1" fmla="val -65901"/>
              <a:gd name="adj2" fmla="val 31982"/>
              <a:gd name="adj3" fmla="val 16667"/>
            </a:avLst>
          </a:prstGeom>
          <a:solidFill>
            <a:srgbClr val="FFFF99"/>
          </a:solidFill>
          <a:ln w="28575">
            <a:solidFill>
              <a:srgbClr val="FF00FF"/>
            </a:solidFill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91" name="Text Box 50"/>
          <p:cNvSpPr txBox="1">
            <a:spLocks noChangeArrowheads="1"/>
          </p:cNvSpPr>
          <p:nvPr/>
        </p:nvSpPr>
        <p:spPr bwMode="auto">
          <a:xfrm>
            <a:off x="2857488" y="5357826"/>
            <a:ext cx="1646238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4000" dirty="0">
                <a:latin typeface="楷体_GB2312" pitchFamily="49" charset="-122"/>
              </a:rPr>
              <a:t>0.1米</a:t>
            </a:r>
          </a:p>
        </p:txBody>
      </p:sp>
      <p:grpSp>
        <p:nvGrpSpPr>
          <p:cNvPr id="92" name="Group 51"/>
          <p:cNvGrpSpPr/>
          <p:nvPr/>
        </p:nvGrpSpPr>
        <p:grpSpPr bwMode="auto">
          <a:xfrm>
            <a:off x="763572" y="4313235"/>
            <a:ext cx="8153400" cy="838200"/>
            <a:chOff x="0" y="0"/>
            <a:chExt cx="5760" cy="528"/>
          </a:xfrm>
        </p:grpSpPr>
        <p:grpSp>
          <p:nvGrpSpPr>
            <p:cNvPr id="93" name="Group 52"/>
            <p:cNvGrpSpPr/>
            <p:nvPr/>
          </p:nvGrpSpPr>
          <p:grpSpPr bwMode="auto">
            <a:xfrm>
              <a:off x="0" y="0"/>
              <a:ext cx="5660" cy="528"/>
              <a:chOff x="0" y="0"/>
              <a:chExt cx="5660" cy="528"/>
            </a:xfrm>
          </p:grpSpPr>
          <p:sp>
            <p:nvSpPr>
              <p:cNvPr id="96" name="Rectangle 5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60" cy="528"/>
              </a:xfrm>
              <a:prstGeom prst="rect">
                <a:avLst/>
              </a:prstGeom>
              <a:solidFill>
                <a:srgbClr val="CCFFFF"/>
              </a:solidFill>
              <a:ln w="25400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7" name="Line 54"/>
              <p:cNvSpPr>
                <a:spLocks noChangeShapeType="1"/>
              </p:cNvSpPr>
              <p:nvPr/>
            </p:nvSpPr>
            <p:spPr bwMode="auto">
              <a:xfrm>
                <a:off x="5535" y="0"/>
                <a:ext cx="0" cy="14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" name="Line 55"/>
              <p:cNvSpPr>
                <a:spLocks noChangeShapeType="1"/>
              </p:cNvSpPr>
              <p:nvPr/>
            </p:nvSpPr>
            <p:spPr bwMode="auto">
              <a:xfrm>
                <a:off x="125" y="0"/>
                <a:ext cx="0" cy="14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94" name="Text Box 56"/>
            <p:cNvSpPr txBox="1">
              <a:spLocks noChangeArrowheads="1"/>
            </p:cNvSpPr>
            <p:nvPr/>
          </p:nvSpPr>
          <p:spPr bwMode="auto">
            <a:xfrm>
              <a:off x="0" y="96"/>
              <a:ext cx="301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</a:p>
          </p:txBody>
        </p:sp>
        <p:sp>
          <p:nvSpPr>
            <p:cNvPr id="95" name="Text Box 57"/>
            <p:cNvSpPr txBox="1">
              <a:spLocks noChangeArrowheads="1"/>
            </p:cNvSpPr>
            <p:nvPr/>
          </p:nvSpPr>
          <p:spPr bwMode="auto">
            <a:xfrm>
              <a:off x="5259" y="240"/>
              <a:ext cx="501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米</a:t>
              </a:r>
            </a:p>
          </p:txBody>
        </p:sp>
      </p:grpSp>
      <p:grpSp>
        <p:nvGrpSpPr>
          <p:cNvPr id="99" name="Group 58"/>
          <p:cNvGrpSpPr/>
          <p:nvPr/>
        </p:nvGrpSpPr>
        <p:grpSpPr bwMode="auto">
          <a:xfrm>
            <a:off x="1519222" y="4338635"/>
            <a:ext cx="381000" cy="609600"/>
            <a:chOff x="0" y="0"/>
            <a:chExt cx="240" cy="384"/>
          </a:xfrm>
        </p:grpSpPr>
        <p:sp>
          <p:nvSpPr>
            <p:cNvPr id="100" name="Line 59"/>
            <p:cNvSpPr>
              <a:spLocks noChangeShapeType="1"/>
            </p:cNvSpPr>
            <p:nvPr/>
          </p:nvSpPr>
          <p:spPr bwMode="auto">
            <a:xfrm>
              <a:off x="95" y="0"/>
              <a:ext cx="0" cy="14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" name="Text Box 60"/>
            <p:cNvSpPr txBox="1">
              <a:spLocks noChangeArrowheads="1"/>
            </p:cNvSpPr>
            <p:nvPr/>
          </p:nvSpPr>
          <p:spPr bwMode="auto">
            <a:xfrm>
              <a:off x="0" y="96"/>
              <a:ext cx="240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</a:p>
          </p:txBody>
        </p:sp>
      </p:grpSp>
      <p:grpSp>
        <p:nvGrpSpPr>
          <p:cNvPr id="102" name="Group 61"/>
          <p:cNvGrpSpPr/>
          <p:nvPr/>
        </p:nvGrpSpPr>
        <p:grpSpPr bwMode="auto">
          <a:xfrm>
            <a:off x="2281222" y="4338635"/>
            <a:ext cx="381000" cy="609600"/>
            <a:chOff x="0" y="0"/>
            <a:chExt cx="240" cy="384"/>
          </a:xfrm>
        </p:grpSpPr>
        <p:sp>
          <p:nvSpPr>
            <p:cNvPr id="103" name="Line 62"/>
            <p:cNvSpPr>
              <a:spLocks noChangeShapeType="1"/>
            </p:cNvSpPr>
            <p:nvPr/>
          </p:nvSpPr>
          <p:spPr bwMode="auto">
            <a:xfrm>
              <a:off x="107" y="0"/>
              <a:ext cx="0" cy="14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" name="Text Box 63"/>
            <p:cNvSpPr txBox="1">
              <a:spLocks noChangeArrowheads="1"/>
            </p:cNvSpPr>
            <p:nvPr/>
          </p:nvSpPr>
          <p:spPr bwMode="auto">
            <a:xfrm>
              <a:off x="0" y="96"/>
              <a:ext cx="240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</a:p>
          </p:txBody>
        </p:sp>
      </p:grpSp>
      <p:grpSp>
        <p:nvGrpSpPr>
          <p:cNvPr id="105" name="Group 64"/>
          <p:cNvGrpSpPr/>
          <p:nvPr/>
        </p:nvGrpSpPr>
        <p:grpSpPr bwMode="auto">
          <a:xfrm>
            <a:off x="3043222" y="4338635"/>
            <a:ext cx="381000" cy="609600"/>
            <a:chOff x="0" y="0"/>
            <a:chExt cx="240" cy="384"/>
          </a:xfrm>
        </p:grpSpPr>
        <p:sp>
          <p:nvSpPr>
            <p:cNvPr id="106" name="Line 65"/>
            <p:cNvSpPr>
              <a:spLocks noChangeShapeType="1"/>
            </p:cNvSpPr>
            <p:nvPr/>
          </p:nvSpPr>
          <p:spPr bwMode="auto">
            <a:xfrm>
              <a:off x="118" y="0"/>
              <a:ext cx="0" cy="14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" name="Text Box 66"/>
            <p:cNvSpPr txBox="1">
              <a:spLocks noChangeArrowheads="1"/>
            </p:cNvSpPr>
            <p:nvPr/>
          </p:nvSpPr>
          <p:spPr bwMode="auto">
            <a:xfrm>
              <a:off x="0" y="96"/>
              <a:ext cx="240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</a:p>
          </p:txBody>
        </p:sp>
      </p:grpSp>
      <p:grpSp>
        <p:nvGrpSpPr>
          <p:cNvPr id="108" name="Group 67"/>
          <p:cNvGrpSpPr/>
          <p:nvPr/>
        </p:nvGrpSpPr>
        <p:grpSpPr bwMode="auto">
          <a:xfrm>
            <a:off x="763572" y="4297360"/>
            <a:ext cx="8153400" cy="838200"/>
            <a:chOff x="0" y="0"/>
            <a:chExt cx="5760" cy="528"/>
          </a:xfrm>
        </p:grpSpPr>
        <p:grpSp>
          <p:nvGrpSpPr>
            <p:cNvPr id="109" name="Group 68"/>
            <p:cNvGrpSpPr/>
            <p:nvPr/>
          </p:nvGrpSpPr>
          <p:grpSpPr bwMode="auto">
            <a:xfrm>
              <a:off x="0" y="0"/>
              <a:ext cx="5660" cy="528"/>
              <a:chOff x="0" y="0"/>
              <a:chExt cx="5660" cy="528"/>
            </a:xfrm>
          </p:grpSpPr>
          <p:sp>
            <p:nvSpPr>
              <p:cNvPr id="112" name="Rectangle 6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60" cy="528"/>
              </a:xfrm>
              <a:prstGeom prst="rect">
                <a:avLst/>
              </a:prstGeom>
              <a:solidFill>
                <a:srgbClr val="CCFFFF"/>
              </a:solidFill>
              <a:ln w="25400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3" name="Line 70"/>
              <p:cNvSpPr>
                <a:spLocks noChangeShapeType="1"/>
              </p:cNvSpPr>
              <p:nvPr/>
            </p:nvSpPr>
            <p:spPr bwMode="auto">
              <a:xfrm>
                <a:off x="5535" y="0"/>
                <a:ext cx="0" cy="14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" name="Line 71"/>
              <p:cNvSpPr>
                <a:spLocks noChangeShapeType="1"/>
              </p:cNvSpPr>
              <p:nvPr/>
            </p:nvSpPr>
            <p:spPr bwMode="auto">
              <a:xfrm>
                <a:off x="125" y="0"/>
                <a:ext cx="0" cy="14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10" name="Text Box 72"/>
            <p:cNvSpPr txBox="1">
              <a:spLocks noChangeArrowheads="1"/>
            </p:cNvSpPr>
            <p:nvPr/>
          </p:nvSpPr>
          <p:spPr bwMode="auto">
            <a:xfrm>
              <a:off x="0" y="96"/>
              <a:ext cx="301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</a:p>
          </p:txBody>
        </p:sp>
        <p:sp>
          <p:nvSpPr>
            <p:cNvPr id="111" name="Text Box 73"/>
            <p:cNvSpPr txBox="1">
              <a:spLocks noChangeArrowheads="1"/>
            </p:cNvSpPr>
            <p:nvPr/>
          </p:nvSpPr>
          <p:spPr bwMode="auto">
            <a:xfrm>
              <a:off x="5259" y="240"/>
              <a:ext cx="501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米</a:t>
              </a:r>
            </a:p>
          </p:txBody>
        </p:sp>
      </p:grpSp>
      <p:grpSp>
        <p:nvGrpSpPr>
          <p:cNvPr id="115" name="Group 74"/>
          <p:cNvGrpSpPr/>
          <p:nvPr/>
        </p:nvGrpSpPr>
        <p:grpSpPr bwMode="auto">
          <a:xfrm>
            <a:off x="1519222" y="4322760"/>
            <a:ext cx="381000" cy="609600"/>
            <a:chOff x="0" y="0"/>
            <a:chExt cx="240" cy="384"/>
          </a:xfrm>
        </p:grpSpPr>
        <p:sp>
          <p:nvSpPr>
            <p:cNvPr id="116" name="Line 75"/>
            <p:cNvSpPr>
              <a:spLocks noChangeShapeType="1"/>
            </p:cNvSpPr>
            <p:nvPr/>
          </p:nvSpPr>
          <p:spPr bwMode="auto">
            <a:xfrm>
              <a:off x="95" y="0"/>
              <a:ext cx="0" cy="14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" name="Text Box 76"/>
            <p:cNvSpPr txBox="1">
              <a:spLocks noChangeArrowheads="1"/>
            </p:cNvSpPr>
            <p:nvPr/>
          </p:nvSpPr>
          <p:spPr bwMode="auto">
            <a:xfrm>
              <a:off x="0" y="96"/>
              <a:ext cx="240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</a:p>
          </p:txBody>
        </p:sp>
      </p:grpSp>
      <p:grpSp>
        <p:nvGrpSpPr>
          <p:cNvPr id="118" name="Group 77"/>
          <p:cNvGrpSpPr/>
          <p:nvPr/>
        </p:nvGrpSpPr>
        <p:grpSpPr bwMode="auto">
          <a:xfrm>
            <a:off x="2281222" y="4322760"/>
            <a:ext cx="381000" cy="609600"/>
            <a:chOff x="0" y="0"/>
            <a:chExt cx="240" cy="384"/>
          </a:xfrm>
        </p:grpSpPr>
        <p:sp>
          <p:nvSpPr>
            <p:cNvPr id="119" name="Line 78"/>
            <p:cNvSpPr>
              <a:spLocks noChangeShapeType="1"/>
            </p:cNvSpPr>
            <p:nvPr/>
          </p:nvSpPr>
          <p:spPr bwMode="auto">
            <a:xfrm>
              <a:off x="107" y="0"/>
              <a:ext cx="0" cy="14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" name="Text Box 79"/>
            <p:cNvSpPr txBox="1">
              <a:spLocks noChangeArrowheads="1"/>
            </p:cNvSpPr>
            <p:nvPr/>
          </p:nvSpPr>
          <p:spPr bwMode="auto">
            <a:xfrm>
              <a:off x="0" y="96"/>
              <a:ext cx="240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</a:p>
          </p:txBody>
        </p:sp>
      </p:grpSp>
      <p:grpSp>
        <p:nvGrpSpPr>
          <p:cNvPr id="121" name="Group 80"/>
          <p:cNvGrpSpPr/>
          <p:nvPr/>
        </p:nvGrpSpPr>
        <p:grpSpPr bwMode="auto">
          <a:xfrm>
            <a:off x="3043222" y="4322760"/>
            <a:ext cx="381000" cy="609600"/>
            <a:chOff x="0" y="0"/>
            <a:chExt cx="240" cy="384"/>
          </a:xfrm>
        </p:grpSpPr>
        <p:sp>
          <p:nvSpPr>
            <p:cNvPr id="122" name="Line 81"/>
            <p:cNvSpPr>
              <a:spLocks noChangeShapeType="1"/>
            </p:cNvSpPr>
            <p:nvPr/>
          </p:nvSpPr>
          <p:spPr bwMode="auto">
            <a:xfrm>
              <a:off x="118" y="0"/>
              <a:ext cx="0" cy="14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" name="Text Box 82"/>
            <p:cNvSpPr txBox="1">
              <a:spLocks noChangeArrowheads="1"/>
            </p:cNvSpPr>
            <p:nvPr/>
          </p:nvSpPr>
          <p:spPr bwMode="auto">
            <a:xfrm>
              <a:off x="0" y="96"/>
              <a:ext cx="240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8" presetClass="entr" presetSubtype="0" accel="5000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"/>
                            </p:stCondLst>
                            <p:childTnLst>
                              <p:par>
                                <p:cTn id="8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500"/>
                            </p:stCondLst>
                            <p:childTnLst>
                              <p:par>
                                <p:cTn id="9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utoUpdateAnimBg="0"/>
      <p:bldP spid="55" grpId="0" animBg="1"/>
      <p:bldP spid="89" grpId="0" autoUpdateAnimBg="0"/>
      <p:bldP spid="90" grpId="0" bldLvl="0" autoUpdateAnimBg="0"/>
      <p:bldP spid="90" grpId="1" bldLvl="0" autoUpdateAnimBg="0"/>
      <p:bldP spid="90" grpId="2" bldLvl="0" autoUpdateAnimBg="0"/>
      <p:bldP spid="90" grpId="3" bldLvl="0" animBg="1" autoUpdateAnimBg="0"/>
      <p:bldP spid="91" grpId="0" bldLvl="0" autoUpdateAnimBg="0"/>
      <p:bldP spid="91" grpId="1" bldLvl="0" autoUpdateAnimBg="0"/>
      <p:bldP spid="91" grpId="2" bldLvl="0" autoUpdateAnimBg="0"/>
      <p:bldP spid="91" grpId="3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785786" y="2143116"/>
            <a:ext cx="8077200" cy="381000"/>
            <a:chOff x="0" y="0"/>
            <a:chExt cx="5088" cy="288"/>
          </a:xfrm>
        </p:grpSpPr>
        <p:sp>
          <p:nvSpPr>
            <p:cNvPr id="20519" name="Line 3"/>
            <p:cNvSpPr>
              <a:spLocks noChangeShapeType="1"/>
            </p:cNvSpPr>
            <p:nvPr/>
          </p:nvSpPr>
          <p:spPr bwMode="auto">
            <a:xfrm>
              <a:off x="0" y="288"/>
              <a:ext cx="5088" cy="0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0520" name="Line 4"/>
            <p:cNvSpPr>
              <a:spLocks noChangeShapeType="1"/>
            </p:cNvSpPr>
            <p:nvPr/>
          </p:nvSpPr>
          <p:spPr bwMode="auto">
            <a:xfrm>
              <a:off x="0" y="0"/>
              <a:ext cx="0" cy="288"/>
            </a:xfrm>
            <a:prstGeom prst="line">
              <a:avLst/>
            </a:prstGeom>
            <a:noFill/>
            <a:ln w="63500">
              <a:solidFill>
                <a:srgbClr val="FF00FF"/>
              </a:solidFill>
              <a:round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0521" name="Line 5"/>
            <p:cNvSpPr>
              <a:spLocks noChangeShapeType="1"/>
            </p:cNvSpPr>
            <p:nvPr/>
          </p:nvSpPr>
          <p:spPr bwMode="auto">
            <a:xfrm>
              <a:off x="5040" y="0"/>
              <a:ext cx="0" cy="288"/>
            </a:xfrm>
            <a:prstGeom prst="line">
              <a:avLst/>
            </a:prstGeom>
            <a:noFill/>
            <a:ln w="63500">
              <a:solidFill>
                <a:srgbClr val="FF00FF"/>
              </a:solidFill>
              <a:round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0522" name="Line 6"/>
            <p:cNvSpPr>
              <a:spLocks noChangeShapeType="1"/>
            </p:cNvSpPr>
            <p:nvPr/>
          </p:nvSpPr>
          <p:spPr bwMode="auto">
            <a:xfrm>
              <a:off x="480" y="144"/>
              <a:ext cx="0" cy="144"/>
            </a:xfrm>
            <a:prstGeom prst="line">
              <a:avLst/>
            </a:prstGeom>
            <a:noFill/>
            <a:ln w="63500">
              <a:solidFill>
                <a:srgbClr val="FF00FF"/>
              </a:solidFill>
              <a:round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0523" name="Line 7"/>
            <p:cNvSpPr>
              <a:spLocks noChangeShapeType="1"/>
            </p:cNvSpPr>
            <p:nvPr/>
          </p:nvSpPr>
          <p:spPr bwMode="auto">
            <a:xfrm>
              <a:off x="960" y="144"/>
              <a:ext cx="0" cy="144"/>
            </a:xfrm>
            <a:prstGeom prst="line">
              <a:avLst/>
            </a:prstGeom>
            <a:noFill/>
            <a:ln w="63500">
              <a:solidFill>
                <a:srgbClr val="FF00FF"/>
              </a:solidFill>
              <a:round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0524" name="Line 8"/>
            <p:cNvSpPr>
              <a:spLocks noChangeShapeType="1"/>
            </p:cNvSpPr>
            <p:nvPr/>
          </p:nvSpPr>
          <p:spPr bwMode="auto">
            <a:xfrm>
              <a:off x="1440" y="144"/>
              <a:ext cx="0" cy="144"/>
            </a:xfrm>
            <a:prstGeom prst="line">
              <a:avLst/>
            </a:prstGeom>
            <a:noFill/>
            <a:ln w="63500">
              <a:solidFill>
                <a:srgbClr val="FF00FF"/>
              </a:solidFill>
              <a:round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0525" name="Line 9"/>
            <p:cNvSpPr>
              <a:spLocks noChangeShapeType="1"/>
            </p:cNvSpPr>
            <p:nvPr/>
          </p:nvSpPr>
          <p:spPr bwMode="auto">
            <a:xfrm>
              <a:off x="1920" y="144"/>
              <a:ext cx="0" cy="144"/>
            </a:xfrm>
            <a:prstGeom prst="line">
              <a:avLst/>
            </a:prstGeom>
            <a:noFill/>
            <a:ln w="63500">
              <a:solidFill>
                <a:srgbClr val="FF00FF"/>
              </a:solidFill>
              <a:round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0526" name="Line 10"/>
            <p:cNvSpPr>
              <a:spLocks noChangeShapeType="1"/>
            </p:cNvSpPr>
            <p:nvPr/>
          </p:nvSpPr>
          <p:spPr bwMode="auto">
            <a:xfrm>
              <a:off x="2400" y="144"/>
              <a:ext cx="0" cy="144"/>
            </a:xfrm>
            <a:prstGeom prst="line">
              <a:avLst/>
            </a:prstGeom>
            <a:noFill/>
            <a:ln w="63500">
              <a:solidFill>
                <a:srgbClr val="FF00FF"/>
              </a:solidFill>
              <a:round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0527" name="Line 11"/>
            <p:cNvSpPr>
              <a:spLocks noChangeShapeType="1"/>
            </p:cNvSpPr>
            <p:nvPr/>
          </p:nvSpPr>
          <p:spPr bwMode="auto">
            <a:xfrm>
              <a:off x="2928" y="144"/>
              <a:ext cx="0" cy="144"/>
            </a:xfrm>
            <a:prstGeom prst="line">
              <a:avLst/>
            </a:prstGeom>
            <a:noFill/>
            <a:ln w="63500">
              <a:solidFill>
                <a:srgbClr val="FF00FF"/>
              </a:solidFill>
              <a:round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0528" name="Line 12"/>
            <p:cNvSpPr>
              <a:spLocks noChangeShapeType="1"/>
            </p:cNvSpPr>
            <p:nvPr/>
          </p:nvSpPr>
          <p:spPr bwMode="auto">
            <a:xfrm>
              <a:off x="3456" y="144"/>
              <a:ext cx="0" cy="144"/>
            </a:xfrm>
            <a:prstGeom prst="line">
              <a:avLst/>
            </a:prstGeom>
            <a:noFill/>
            <a:ln w="63500">
              <a:solidFill>
                <a:srgbClr val="FF00FF"/>
              </a:solidFill>
              <a:round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0529" name="Line 13"/>
            <p:cNvSpPr>
              <a:spLocks noChangeShapeType="1"/>
            </p:cNvSpPr>
            <p:nvPr/>
          </p:nvSpPr>
          <p:spPr bwMode="auto">
            <a:xfrm>
              <a:off x="3936" y="144"/>
              <a:ext cx="0" cy="144"/>
            </a:xfrm>
            <a:prstGeom prst="line">
              <a:avLst/>
            </a:prstGeom>
            <a:noFill/>
            <a:ln w="63500">
              <a:solidFill>
                <a:srgbClr val="FF00FF"/>
              </a:solidFill>
              <a:round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0530" name="Line 14"/>
            <p:cNvSpPr>
              <a:spLocks noChangeShapeType="1"/>
            </p:cNvSpPr>
            <p:nvPr/>
          </p:nvSpPr>
          <p:spPr bwMode="auto">
            <a:xfrm>
              <a:off x="4512" y="144"/>
              <a:ext cx="0" cy="144"/>
            </a:xfrm>
            <a:prstGeom prst="line">
              <a:avLst/>
            </a:prstGeom>
            <a:noFill/>
            <a:ln w="63500">
              <a:solidFill>
                <a:srgbClr val="FF00FF"/>
              </a:solidFill>
              <a:round/>
            </a:ln>
          </p:spPr>
          <p:txBody>
            <a:bodyPr wrap="none"/>
            <a:lstStyle/>
            <a:p>
              <a:endParaRPr lang="zh-CN" altLang="en-US"/>
            </a:p>
          </p:txBody>
        </p:sp>
      </p:grpSp>
      <p:sp>
        <p:nvSpPr>
          <p:cNvPr id="17424" name="AutoShape 16"/>
          <p:cNvSpPr/>
          <p:nvPr/>
        </p:nvSpPr>
        <p:spPr bwMode="auto">
          <a:xfrm rot="-5400000">
            <a:off x="1038198" y="1746241"/>
            <a:ext cx="287338" cy="792162"/>
          </a:xfrm>
          <a:prstGeom prst="rightBrace">
            <a:avLst>
              <a:gd name="adj1" fmla="val 17677"/>
              <a:gd name="adj2" fmla="val 48093"/>
            </a:avLst>
          </a:prstGeom>
          <a:noFill/>
          <a:ln w="63500">
            <a:solidFill>
              <a:srgbClr val="FF6600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25" name="Text Box 17"/>
          <p:cNvSpPr txBox="1">
            <a:spLocks noChangeArrowheads="1"/>
          </p:cNvSpPr>
          <p:nvPr/>
        </p:nvSpPr>
        <p:spPr bwMode="auto">
          <a:xfrm>
            <a:off x="569886" y="1495416"/>
            <a:ext cx="1243012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分米</a:t>
            </a:r>
          </a:p>
        </p:txBody>
      </p:sp>
      <p:sp>
        <p:nvSpPr>
          <p:cNvPr id="17426" name="AutoShape 18"/>
          <p:cNvSpPr/>
          <p:nvPr/>
        </p:nvSpPr>
        <p:spPr bwMode="auto">
          <a:xfrm rot="5400000">
            <a:off x="976286" y="2384416"/>
            <a:ext cx="381000" cy="762000"/>
          </a:xfrm>
          <a:prstGeom prst="rightBrace">
            <a:avLst>
              <a:gd name="adj1" fmla="val 16667"/>
              <a:gd name="adj2" fmla="val 47912"/>
            </a:avLst>
          </a:prstGeom>
          <a:noFill/>
          <a:ln w="63500">
            <a:solidFill>
              <a:srgbClr val="FF6600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" name="Group 19"/>
          <p:cNvGrpSpPr/>
          <p:nvPr/>
        </p:nvGrpSpPr>
        <p:grpSpPr bwMode="auto">
          <a:xfrm>
            <a:off x="714348" y="2928934"/>
            <a:ext cx="1512887" cy="993775"/>
            <a:chOff x="0" y="0"/>
            <a:chExt cx="1296" cy="804"/>
          </a:xfrm>
        </p:grpSpPr>
        <p:grpSp>
          <p:nvGrpSpPr>
            <p:cNvPr id="4" name="Group 20"/>
            <p:cNvGrpSpPr/>
            <p:nvPr/>
          </p:nvGrpSpPr>
          <p:grpSpPr bwMode="auto">
            <a:xfrm>
              <a:off x="0" y="0"/>
              <a:ext cx="1296" cy="804"/>
              <a:chOff x="0" y="0"/>
              <a:chExt cx="1296" cy="804"/>
            </a:xfrm>
          </p:grpSpPr>
          <p:sp>
            <p:nvSpPr>
              <p:cNvPr id="20516" name="Text Box 21"/>
              <p:cNvSpPr txBox="1">
                <a:spLocks noChangeArrowheads="1"/>
              </p:cNvSpPr>
              <p:nvPr/>
            </p:nvSpPr>
            <p:spPr bwMode="auto">
              <a:xfrm>
                <a:off x="0" y="335"/>
                <a:ext cx="816" cy="46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10</a:t>
                </a:r>
              </a:p>
            </p:txBody>
          </p:sp>
          <p:sp>
            <p:nvSpPr>
              <p:cNvPr id="20517" name="Text Box 22"/>
              <p:cNvSpPr txBox="1">
                <a:spLocks noChangeArrowheads="1"/>
              </p:cNvSpPr>
              <p:nvPr/>
            </p:nvSpPr>
            <p:spPr bwMode="auto">
              <a:xfrm>
                <a:off x="97" y="0"/>
                <a:ext cx="816" cy="46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</a:p>
            </p:txBody>
          </p:sp>
          <p:sp>
            <p:nvSpPr>
              <p:cNvPr id="20518" name="Text Box 23"/>
              <p:cNvSpPr txBox="1">
                <a:spLocks noChangeArrowheads="1"/>
              </p:cNvSpPr>
              <p:nvPr/>
            </p:nvSpPr>
            <p:spPr bwMode="auto">
              <a:xfrm>
                <a:off x="480" y="144"/>
                <a:ext cx="816" cy="46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zh-CN" altLang="en-US" sz="32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米</a:t>
                </a:r>
              </a:p>
            </p:txBody>
          </p:sp>
        </p:grpSp>
        <p:sp>
          <p:nvSpPr>
            <p:cNvPr id="20515" name="Line 24"/>
            <p:cNvSpPr>
              <a:spLocks noChangeShapeType="1"/>
            </p:cNvSpPr>
            <p:nvPr/>
          </p:nvSpPr>
          <p:spPr bwMode="auto">
            <a:xfrm>
              <a:off x="0" y="408"/>
              <a:ext cx="528" cy="0"/>
            </a:xfrm>
            <a:prstGeom prst="line">
              <a:avLst/>
            </a:prstGeom>
            <a:noFill/>
            <a:ln w="63500">
              <a:solidFill>
                <a:schemeClr val="tx1"/>
              </a:solidFill>
              <a:round/>
            </a:ln>
          </p:spPr>
          <p:txBody>
            <a:bodyPr wrap="none"/>
            <a:lstStyle/>
            <a:p>
              <a:endParaRPr lang="zh-CN" altLang="en-US"/>
            </a:p>
          </p:txBody>
        </p:sp>
      </p:grpSp>
      <p:sp>
        <p:nvSpPr>
          <p:cNvPr id="17433" name="Text Box 25"/>
          <p:cNvSpPr txBox="1">
            <a:spLocks noChangeArrowheads="1"/>
          </p:cNvSpPr>
          <p:nvPr/>
        </p:nvSpPr>
        <p:spPr bwMode="auto">
          <a:xfrm>
            <a:off x="642910" y="3929066"/>
            <a:ext cx="130997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3200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(0.1</a:t>
            </a:r>
            <a:r>
              <a:rPr lang="zh-CN" altLang="en-US" sz="3200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米</a:t>
            </a:r>
            <a:r>
              <a:rPr lang="en-US" altLang="zh-CN" sz="3200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)</a:t>
            </a:r>
          </a:p>
        </p:txBody>
      </p:sp>
      <p:sp>
        <p:nvSpPr>
          <p:cNvPr id="17434" name="Line 26"/>
          <p:cNvSpPr>
            <a:spLocks noChangeShapeType="1"/>
          </p:cNvSpPr>
          <p:nvPr/>
        </p:nvSpPr>
        <p:spPr bwMode="auto">
          <a:xfrm>
            <a:off x="3074961" y="2071678"/>
            <a:ext cx="0" cy="792163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41" name="Text Box 33"/>
          <p:cNvSpPr txBox="1">
            <a:spLocks noChangeArrowheads="1"/>
          </p:cNvSpPr>
          <p:nvPr/>
        </p:nvSpPr>
        <p:spPr bwMode="auto">
          <a:xfrm>
            <a:off x="2571736" y="3929066"/>
            <a:ext cx="130997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3200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(0.3</a:t>
            </a:r>
            <a:r>
              <a:rPr lang="zh-CN" altLang="en-US" sz="3200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米</a:t>
            </a:r>
            <a:r>
              <a:rPr lang="en-US" altLang="zh-CN" sz="3200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)</a:t>
            </a:r>
          </a:p>
        </p:txBody>
      </p:sp>
      <p:sp>
        <p:nvSpPr>
          <p:cNvPr id="17442" name="Text Box 34"/>
          <p:cNvSpPr txBox="1">
            <a:spLocks noChangeArrowheads="1"/>
          </p:cNvSpPr>
          <p:nvPr/>
        </p:nvSpPr>
        <p:spPr bwMode="auto">
          <a:xfrm>
            <a:off x="2514573" y="1495416"/>
            <a:ext cx="1243013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分米</a:t>
            </a:r>
          </a:p>
        </p:txBody>
      </p:sp>
      <p:grpSp>
        <p:nvGrpSpPr>
          <p:cNvPr id="7" name="Group 37"/>
          <p:cNvGrpSpPr/>
          <p:nvPr/>
        </p:nvGrpSpPr>
        <p:grpSpPr bwMode="auto">
          <a:xfrm>
            <a:off x="2786050" y="2928934"/>
            <a:ext cx="1512887" cy="993775"/>
            <a:chOff x="0" y="0"/>
            <a:chExt cx="1296" cy="804"/>
          </a:xfrm>
        </p:grpSpPr>
        <p:grpSp>
          <p:nvGrpSpPr>
            <p:cNvPr id="8" name="Group 38"/>
            <p:cNvGrpSpPr/>
            <p:nvPr/>
          </p:nvGrpSpPr>
          <p:grpSpPr bwMode="auto">
            <a:xfrm>
              <a:off x="0" y="0"/>
              <a:ext cx="1296" cy="804"/>
              <a:chOff x="0" y="0"/>
              <a:chExt cx="1296" cy="804"/>
            </a:xfrm>
          </p:grpSpPr>
          <p:sp>
            <p:nvSpPr>
              <p:cNvPr id="20506" name="Text Box 39"/>
              <p:cNvSpPr txBox="1">
                <a:spLocks noChangeArrowheads="1"/>
              </p:cNvSpPr>
              <p:nvPr/>
            </p:nvSpPr>
            <p:spPr bwMode="auto">
              <a:xfrm>
                <a:off x="0" y="335"/>
                <a:ext cx="816" cy="46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10</a:t>
                </a:r>
              </a:p>
            </p:txBody>
          </p:sp>
          <p:sp>
            <p:nvSpPr>
              <p:cNvPr id="20507" name="Text Box 40"/>
              <p:cNvSpPr txBox="1">
                <a:spLocks noChangeArrowheads="1"/>
              </p:cNvSpPr>
              <p:nvPr/>
            </p:nvSpPr>
            <p:spPr bwMode="auto">
              <a:xfrm>
                <a:off x="97" y="0"/>
                <a:ext cx="816" cy="46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sz="320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3</a:t>
                </a:r>
              </a:p>
            </p:txBody>
          </p:sp>
          <p:sp>
            <p:nvSpPr>
              <p:cNvPr id="20508" name="Text Box 41"/>
              <p:cNvSpPr txBox="1">
                <a:spLocks noChangeArrowheads="1"/>
              </p:cNvSpPr>
              <p:nvPr/>
            </p:nvSpPr>
            <p:spPr bwMode="auto">
              <a:xfrm>
                <a:off x="480" y="144"/>
                <a:ext cx="816" cy="46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zh-CN" altLang="en-US" sz="32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米</a:t>
                </a:r>
              </a:p>
            </p:txBody>
          </p:sp>
        </p:grpSp>
        <p:sp>
          <p:nvSpPr>
            <p:cNvPr id="20505" name="Line 42"/>
            <p:cNvSpPr>
              <a:spLocks noChangeShapeType="1"/>
            </p:cNvSpPr>
            <p:nvPr/>
          </p:nvSpPr>
          <p:spPr bwMode="auto">
            <a:xfrm>
              <a:off x="0" y="408"/>
              <a:ext cx="528" cy="0"/>
            </a:xfrm>
            <a:prstGeom prst="line">
              <a:avLst/>
            </a:prstGeom>
            <a:noFill/>
            <a:ln w="63500">
              <a:solidFill>
                <a:schemeClr val="tx1"/>
              </a:solidFill>
              <a:round/>
            </a:ln>
          </p:spPr>
          <p:txBody>
            <a:bodyPr wrap="none"/>
            <a:lstStyle/>
            <a:p>
              <a:endParaRPr lang="zh-CN" altLang="en-US"/>
            </a:p>
          </p:txBody>
        </p:sp>
      </p:grpSp>
      <p:sp>
        <p:nvSpPr>
          <p:cNvPr id="17458" name="Text Box 50"/>
          <p:cNvSpPr txBox="1">
            <a:spLocks noChangeArrowheads="1"/>
          </p:cNvSpPr>
          <p:nvPr/>
        </p:nvSpPr>
        <p:spPr bwMode="auto">
          <a:xfrm>
            <a:off x="571472" y="4572008"/>
            <a:ext cx="7848600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chemeClr val="hlink"/>
                </a:solidFill>
                <a:ea typeface="宋体" panose="02010600030101010101" pitchFamily="2" charset="-122"/>
              </a:rPr>
              <a:t>小结</a:t>
            </a:r>
            <a:r>
              <a:rPr lang="en-US" altLang="zh-CN" sz="3200" dirty="0" smtClean="0">
                <a:solidFill>
                  <a:schemeClr val="hlink"/>
                </a:solidFill>
                <a:ea typeface="宋体" panose="02010600030101010101" pitchFamily="2" charset="-122"/>
              </a:rPr>
              <a:t>: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分母是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的分数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也就是十分之几的分数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都可以写成小数点后面只有一位的小数。</a:t>
            </a:r>
            <a:endParaRPr lang="en-US" altLang="zh-CN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1" name="AutoShape 16"/>
          <p:cNvSpPr/>
          <p:nvPr/>
        </p:nvSpPr>
        <p:spPr bwMode="auto">
          <a:xfrm rot="-5400000">
            <a:off x="4536281" y="-2821825"/>
            <a:ext cx="500066" cy="8001056"/>
          </a:xfrm>
          <a:prstGeom prst="rightBrace">
            <a:avLst>
              <a:gd name="adj1" fmla="val 17677"/>
              <a:gd name="adj2" fmla="val 48093"/>
            </a:avLst>
          </a:prstGeom>
          <a:noFill/>
          <a:ln w="63500">
            <a:solidFill>
              <a:srgbClr val="FF6600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4214810" y="357166"/>
            <a:ext cx="12144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4400" dirty="0" smtClean="0">
                <a:latin typeface="华文楷体" pitchFamily="2" charset="-122"/>
                <a:ea typeface="华文楷体" pitchFamily="2" charset="-122"/>
              </a:rPr>
              <a:t>米</a:t>
            </a:r>
            <a:endParaRPr lang="zh-CN" altLang="en-US" sz="44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42910" y="5643578"/>
            <a:ext cx="7643866" cy="64294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米</a:t>
            </a:r>
            <a:r>
              <a:rPr 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分米写成小数是（                     ）米。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429256" y="5715016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ea typeface="楷体_GB2312"/>
              </a:rPr>
              <a:t>1.3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TO_00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TO_00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7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5" fill="hold"/>
                                        <p:tgtEl>
                                          <p:spTgt spid="17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75" fill="hold"/>
                                        <p:tgtEl>
                                          <p:spTgt spid="17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TO_00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TO_00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TO_00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0" dur="80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1" dur="80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80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4" grpId="0" animBg="1"/>
      <p:bldP spid="17425" grpId="0" autoUpdateAnimBg="0"/>
      <p:bldP spid="17426" grpId="0" animBg="1"/>
      <p:bldP spid="17433" grpId="0" autoUpdateAnimBg="0"/>
      <p:bldP spid="17434" grpId="0" animBg="1"/>
      <p:bldP spid="17441" grpId="0" autoUpdateAnimBg="0"/>
      <p:bldP spid="17442" grpId="0" autoUpdateAnimBg="0"/>
      <p:bldP spid="53" grpId="0" animBg="1"/>
      <p:bldP spid="5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extBox 82"/>
          <p:cNvSpPr txBox="1"/>
          <p:nvPr/>
        </p:nvSpPr>
        <p:spPr>
          <a:xfrm>
            <a:off x="2500298" y="428604"/>
            <a:ext cx="3714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页做一做。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4" name="流程图: 决策 83"/>
          <p:cNvSpPr/>
          <p:nvPr/>
        </p:nvSpPr>
        <p:spPr>
          <a:xfrm>
            <a:off x="642910" y="1071546"/>
            <a:ext cx="2571768" cy="785818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做一做。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928662" y="1772655"/>
            <a:ext cx="7286676" cy="2047884"/>
            <a:chOff x="1285852" y="2214554"/>
            <a:chExt cx="7286676" cy="2047884"/>
          </a:xfrm>
        </p:grpSpPr>
        <p:pic>
          <p:nvPicPr>
            <p:cNvPr id="85" name="图片 84" descr="1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85852" y="2214554"/>
              <a:ext cx="7286676" cy="2047884"/>
            </a:xfrm>
            <a:prstGeom prst="rect">
              <a:avLst/>
            </a:prstGeom>
          </p:spPr>
        </p:pic>
        <p:sp>
          <p:nvSpPr>
            <p:cNvPr id="86" name="AutoShape 16"/>
            <p:cNvSpPr/>
            <p:nvPr/>
          </p:nvSpPr>
          <p:spPr bwMode="auto">
            <a:xfrm rot="-5400000">
              <a:off x="4714876" y="-24"/>
              <a:ext cx="428628" cy="6572296"/>
            </a:xfrm>
            <a:prstGeom prst="rightBrace">
              <a:avLst>
                <a:gd name="adj1" fmla="val 17677"/>
                <a:gd name="adj2" fmla="val 50964"/>
              </a:avLst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285720" y="3558605"/>
            <a:ext cx="8572560" cy="993775"/>
            <a:chOff x="285720" y="4071942"/>
            <a:chExt cx="8572560" cy="993775"/>
          </a:xfrm>
        </p:grpSpPr>
        <p:sp>
          <p:nvSpPr>
            <p:cNvPr id="88" name="TextBox 87"/>
            <p:cNvSpPr txBox="1"/>
            <p:nvPr/>
          </p:nvSpPr>
          <p:spPr>
            <a:xfrm>
              <a:off x="285720" y="4357694"/>
              <a:ext cx="857256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角是</a:t>
              </a:r>
              <a:r>
                <a:rPr lang="en-US" altLang="zh-CN" sz="28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元的十分之一，是   元，还可以写成 </a:t>
              </a:r>
              <a:r>
                <a:rPr lang="en-US" altLang="zh-CN" sz="2800" dirty="0" smtClean="0">
                  <a:latin typeface="华文楷体" pitchFamily="2" charset="-122"/>
                  <a:ea typeface="华文楷体" pitchFamily="2" charset="-122"/>
                </a:rPr>
                <a:t>0.1</a:t>
              </a:r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元；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  <p:grpSp>
          <p:nvGrpSpPr>
            <p:cNvPr id="92" name="组合 91"/>
            <p:cNvGrpSpPr/>
            <p:nvPr/>
          </p:nvGrpSpPr>
          <p:grpSpPr>
            <a:xfrm>
              <a:off x="4286248" y="4071942"/>
              <a:ext cx="1137229" cy="993775"/>
              <a:chOff x="714348" y="2928934"/>
              <a:chExt cx="1065791" cy="993775"/>
            </a:xfrm>
          </p:grpSpPr>
          <p:sp>
            <p:nvSpPr>
              <p:cNvPr id="89" name="Text Box 21"/>
              <p:cNvSpPr txBox="1">
                <a:spLocks noChangeArrowheads="1"/>
              </p:cNvSpPr>
              <p:nvPr/>
            </p:nvSpPr>
            <p:spPr bwMode="auto">
              <a:xfrm>
                <a:off x="714348" y="3343007"/>
                <a:ext cx="952558" cy="57970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sz="3200" dirty="0">
                    <a:solidFill>
                      <a:srgbClr val="C00000"/>
                    </a:solidFill>
                    <a:latin typeface="华文楷体" pitchFamily="2" charset="-122"/>
                    <a:ea typeface="华文楷体" pitchFamily="2" charset="-122"/>
                  </a:rPr>
                  <a:t>10</a:t>
                </a:r>
              </a:p>
            </p:txBody>
          </p:sp>
          <p:sp>
            <p:nvSpPr>
              <p:cNvPr id="90" name="Text Box 22"/>
              <p:cNvSpPr txBox="1">
                <a:spLocks noChangeArrowheads="1"/>
              </p:cNvSpPr>
              <p:nvPr/>
            </p:nvSpPr>
            <p:spPr bwMode="auto">
              <a:xfrm>
                <a:off x="827581" y="2928934"/>
                <a:ext cx="952558" cy="57970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sz="3200" dirty="0">
                    <a:solidFill>
                      <a:srgbClr val="C00000"/>
                    </a:solidFill>
                    <a:latin typeface="华文楷体" pitchFamily="2" charset="-122"/>
                    <a:ea typeface="华文楷体" pitchFamily="2" charset="-122"/>
                  </a:rPr>
                  <a:t>1</a:t>
                </a:r>
              </a:p>
            </p:txBody>
          </p:sp>
          <p:sp>
            <p:nvSpPr>
              <p:cNvPr id="91" name="Line 24"/>
              <p:cNvSpPr>
                <a:spLocks noChangeShapeType="1"/>
              </p:cNvSpPr>
              <p:nvPr/>
            </p:nvSpPr>
            <p:spPr bwMode="auto">
              <a:xfrm>
                <a:off x="714348" y="3433238"/>
                <a:ext cx="616361" cy="0"/>
              </a:xfrm>
              <a:prstGeom prst="line">
                <a:avLst/>
              </a:prstGeom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  <p:txBody>
              <a:bodyPr wrap="none"/>
              <a:lstStyle/>
              <a:p>
                <a:endParaRPr lang="zh-CN" altLang="en-US"/>
              </a:p>
            </p:txBody>
          </p:sp>
        </p:grpSp>
      </p:grpSp>
      <p:grpSp>
        <p:nvGrpSpPr>
          <p:cNvPr id="101" name="组合 100"/>
          <p:cNvGrpSpPr/>
          <p:nvPr/>
        </p:nvGrpSpPr>
        <p:grpSpPr>
          <a:xfrm>
            <a:off x="642910" y="4344423"/>
            <a:ext cx="7358114" cy="993775"/>
            <a:chOff x="571472" y="5072074"/>
            <a:chExt cx="7358114" cy="993775"/>
          </a:xfrm>
        </p:grpSpPr>
        <p:sp>
          <p:nvSpPr>
            <p:cNvPr id="93" name="TextBox 92"/>
            <p:cNvSpPr txBox="1"/>
            <p:nvPr/>
          </p:nvSpPr>
          <p:spPr>
            <a:xfrm>
              <a:off x="571472" y="5286388"/>
              <a:ext cx="7358114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华文楷体" pitchFamily="2" charset="-122"/>
                  <a:ea typeface="华文楷体" pitchFamily="2" charset="-122"/>
                </a:rPr>
                <a:t>5</a:t>
              </a:r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角是    元，还可以写成（      ）元；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  <p:grpSp>
          <p:nvGrpSpPr>
            <p:cNvPr id="97" name="组合 96"/>
            <p:cNvGrpSpPr/>
            <p:nvPr/>
          </p:nvGrpSpPr>
          <p:grpSpPr>
            <a:xfrm>
              <a:off x="1643042" y="5072074"/>
              <a:ext cx="1137229" cy="993775"/>
              <a:chOff x="714348" y="2928934"/>
              <a:chExt cx="1065791" cy="993775"/>
            </a:xfrm>
          </p:grpSpPr>
          <p:sp>
            <p:nvSpPr>
              <p:cNvPr id="98" name="Text Box 21"/>
              <p:cNvSpPr txBox="1">
                <a:spLocks noChangeArrowheads="1"/>
              </p:cNvSpPr>
              <p:nvPr/>
            </p:nvSpPr>
            <p:spPr bwMode="auto">
              <a:xfrm>
                <a:off x="714348" y="3343007"/>
                <a:ext cx="952558" cy="57970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sz="3200" dirty="0">
                    <a:solidFill>
                      <a:srgbClr val="C00000"/>
                    </a:solidFill>
                    <a:latin typeface="华文楷体" pitchFamily="2" charset="-122"/>
                    <a:ea typeface="华文楷体" pitchFamily="2" charset="-122"/>
                  </a:rPr>
                  <a:t>10</a:t>
                </a:r>
              </a:p>
            </p:txBody>
          </p:sp>
          <p:sp>
            <p:nvSpPr>
              <p:cNvPr id="99" name="Text Box 22"/>
              <p:cNvSpPr txBox="1">
                <a:spLocks noChangeArrowheads="1"/>
              </p:cNvSpPr>
              <p:nvPr/>
            </p:nvSpPr>
            <p:spPr bwMode="auto">
              <a:xfrm>
                <a:off x="827581" y="2928934"/>
                <a:ext cx="952558" cy="57970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sz="3200" dirty="0" smtClean="0">
                    <a:solidFill>
                      <a:srgbClr val="C00000"/>
                    </a:solidFill>
                    <a:latin typeface="华文楷体" pitchFamily="2" charset="-122"/>
                    <a:ea typeface="华文楷体" pitchFamily="2" charset="-122"/>
                  </a:rPr>
                  <a:t>5</a:t>
                </a:r>
                <a:endParaRPr lang="en-US" altLang="zh-CN" sz="3200" dirty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100" name="Line 24"/>
              <p:cNvSpPr>
                <a:spLocks noChangeShapeType="1"/>
              </p:cNvSpPr>
              <p:nvPr/>
            </p:nvSpPr>
            <p:spPr bwMode="auto">
              <a:xfrm>
                <a:off x="714348" y="3433238"/>
                <a:ext cx="616361" cy="0"/>
              </a:xfrm>
              <a:prstGeom prst="line">
                <a:avLst/>
              </a:prstGeom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  <p:txBody>
              <a:bodyPr wrap="none"/>
              <a:lstStyle/>
              <a:p>
                <a:endParaRPr lang="zh-CN" altLang="en-US"/>
              </a:p>
            </p:txBody>
          </p:sp>
        </p:grpSp>
      </p:grpSp>
      <p:sp>
        <p:nvSpPr>
          <p:cNvPr id="103" name="TextBox 102"/>
          <p:cNvSpPr txBox="1"/>
          <p:nvPr/>
        </p:nvSpPr>
        <p:spPr>
          <a:xfrm>
            <a:off x="714348" y="5273117"/>
            <a:ext cx="71438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角写成小数是（      ）元。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5643570" y="4487299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7030A0"/>
                </a:solidFill>
                <a:ea typeface="楷体_GB2312"/>
              </a:rPr>
              <a:t>0.5</a:t>
            </a:r>
            <a:endParaRPr lang="zh-CN" altLang="en-US" sz="3200" dirty="0">
              <a:solidFill>
                <a:srgbClr val="7030A0"/>
              </a:solidFill>
              <a:ea typeface="楷体_GB2312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4286248" y="5273117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7030A0"/>
                </a:solidFill>
                <a:ea typeface="楷体_GB2312"/>
              </a:rPr>
              <a:t>8.5</a:t>
            </a:r>
            <a:endParaRPr lang="zh-CN" altLang="en-US" sz="3200" dirty="0">
              <a:solidFill>
                <a:srgbClr val="7030A0"/>
              </a:solidFill>
              <a:ea typeface="楷体_GB2312"/>
            </a:endParaRPr>
          </a:p>
        </p:txBody>
      </p:sp>
      <p:pic>
        <p:nvPicPr>
          <p:cNvPr id="106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3636" y="5910287"/>
            <a:ext cx="1655763" cy="876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7" name="Text Box 18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6143636" y="6263366"/>
            <a:ext cx="1612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  <p:bldP spid="10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16"/>
          <p:cNvGrpSpPr/>
          <p:nvPr/>
        </p:nvGrpSpPr>
        <p:grpSpPr>
          <a:xfrm>
            <a:off x="857224" y="629647"/>
            <a:ext cx="6040365" cy="584775"/>
            <a:chOff x="785786" y="1571612"/>
            <a:chExt cx="6040365" cy="584775"/>
          </a:xfrm>
        </p:grpSpPr>
        <p:sp>
          <p:nvSpPr>
            <p:cNvPr id="8" name="TextBox 7"/>
            <p:cNvSpPr txBox="1"/>
            <p:nvPr/>
          </p:nvSpPr>
          <p:spPr>
            <a:xfrm>
              <a:off x="785786" y="1571612"/>
              <a:ext cx="6429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1.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285852" y="1571612"/>
              <a:ext cx="554029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用小数写出每种食品的价格。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4" name="组合 89"/>
          <p:cNvGrpSpPr/>
          <p:nvPr/>
        </p:nvGrpSpPr>
        <p:grpSpPr>
          <a:xfrm>
            <a:off x="642910" y="1643050"/>
            <a:ext cx="8001056" cy="3857652"/>
            <a:chOff x="1000100" y="1857364"/>
            <a:chExt cx="7143800" cy="3000396"/>
          </a:xfrm>
        </p:grpSpPr>
        <p:pic>
          <p:nvPicPr>
            <p:cNvPr id="88" name="图片 87"/>
            <p:cNvPicPr/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00100" y="1857364"/>
              <a:ext cx="7072362" cy="2909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9" name="矩形 88"/>
            <p:cNvSpPr/>
            <p:nvPr/>
          </p:nvSpPr>
          <p:spPr>
            <a:xfrm>
              <a:off x="1000100" y="1857364"/>
              <a:ext cx="7143800" cy="3000396"/>
            </a:xfrm>
            <a:prstGeom prst="rect">
              <a:avLst/>
            </a:prstGeom>
            <a:noFill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91" name="TextBox 90"/>
          <p:cNvSpPr txBox="1"/>
          <p:nvPr/>
        </p:nvSpPr>
        <p:spPr>
          <a:xfrm>
            <a:off x="1071538" y="4786322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7030A0"/>
                </a:solidFill>
                <a:ea typeface="楷体_GB2312"/>
              </a:rPr>
              <a:t>4.5</a:t>
            </a:r>
            <a:endParaRPr lang="zh-CN" altLang="en-US" sz="3200" dirty="0">
              <a:solidFill>
                <a:srgbClr val="7030A0"/>
              </a:solidFill>
              <a:ea typeface="楷体_GB231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3000364" y="4786322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7030A0"/>
                </a:solidFill>
                <a:ea typeface="楷体_GB2312"/>
              </a:rPr>
              <a:t>10.5</a:t>
            </a:r>
            <a:endParaRPr lang="zh-CN" altLang="en-US" sz="3200" dirty="0">
              <a:solidFill>
                <a:srgbClr val="7030A0"/>
              </a:solidFill>
              <a:ea typeface="楷体_GB2312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4929190" y="4786322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7030A0"/>
                </a:solidFill>
                <a:ea typeface="楷体_GB2312"/>
              </a:rPr>
              <a:t>3.2</a:t>
            </a:r>
            <a:endParaRPr lang="zh-CN" altLang="en-US" sz="3200" dirty="0">
              <a:solidFill>
                <a:srgbClr val="7030A0"/>
              </a:solidFill>
              <a:ea typeface="楷体_GB231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6858016" y="4786322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7030A0"/>
                </a:solidFill>
                <a:ea typeface="楷体_GB2312"/>
              </a:rPr>
              <a:t>7.6</a:t>
            </a:r>
            <a:endParaRPr lang="zh-CN" altLang="en-US" sz="3200" dirty="0">
              <a:solidFill>
                <a:srgbClr val="7030A0"/>
              </a:solidFill>
              <a:ea typeface="楷体_GB231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92" grpId="0"/>
      <p:bldP spid="93" grpId="0"/>
      <p:bldP spid="9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962</Words>
  <Application>WPS 演示</Application>
  <PresentationFormat>全屏显示(4:3)</PresentationFormat>
  <Paragraphs>268</Paragraphs>
  <Slides>26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人教版数学三年级下册第7单元</dc:title>
  <dc:creator>吉林梓翰教育图书有限公司</dc:creator>
  <cp:lastModifiedBy>lenovop</cp:lastModifiedBy>
  <cp:revision>1151</cp:revision>
  <dcterms:created xsi:type="dcterms:W3CDTF">2015-11-21T07:20:00Z</dcterms:created>
  <dcterms:modified xsi:type="dcterms:W3CDTF">2021-11-01T03:04:33Z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