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7"/>
  </p:notesMasterIdLst>
  <p:sldIdLst>
    <p:sldId id="419" r:id="rId3"/>
    <p:sldId id="420" r:id="rId4"/>
    <p:sldId id="422" r:id="rId5"/>
    <p:sldId id="489" r:id="rId6"/>
    <p:sldId id="477" r:id="rId7"/>
    <p:sldId id="490" r:id="rId8"/>
    <p:sldId id="483" r:id="rId9"/>
    <p:sldId id="427" r:id="rId10"/>
    <p:sldId id="444" r:id="rId11"/>
    <p:sldId id="481" r:id="rId12"/>
    <p:sldId id="432" r:id="rId13"/>
    <p:sldId id="433" r:id="rId14"/>
    <p:sldId id="446" r:id="rId15"/>
    <p:sldId id="457" r:id="rId16"/>
    <p:sldId id="484" r:id="rId17"/>
    <p:sldId id="436" r:id="rId18"/>
    <p:sldId id="448" r:id="rId19"/>
    <p:sldId id="472" r:id="rId20"/>
    <p:sldId id="473" r:id="rId21"/>
    <p:sldId id="438" r:id="rId22"/>
    <p:sldId id="439" r:id="rId23"/>
    <p:sldId id="491" r:id="rId24"/>
    <p:sldId id="440" r:id="rId25"/>
    <p:sldId id="416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FFFF9F"/>
    <a:srgbClr val="FF0000"/>
    <a:srgbClr val="E4DF21"/>
    <a:srgbClr val="C8D927"/>
    <a:srgbClr val="FF0066"/>
    <a:srgbClr val="FF6699"/>
    <a:srgbClr val="FF33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205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3.jpeg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gif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1.wav"/><Relationship Id="rId7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tiff"/><Relationship Id="rId5" Type="http://schemas.openxmlformats.org/officeDocument/2006/relationships/image" Target="../media/image23.gif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宋体" panose="02010600030101010101" pitchFamily="2" charset="-122"/>
              </a:rPr>
              <a:t>7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小数的初步认识 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2143116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认识小数 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4348" y="3231063"/>
            <a:ext cx="79295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 小数的大小比较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00100" y="714356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三只青蛙跳远比赛成绩如下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357290" y="1428736"/>
          <a:ext cx="6096000" cy="2071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12858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1571604" y="1643050"/>
            <a:ext cx="1357323" cy="977150"/>
            <a:chOff x="1428728" y="1857364"/>
            <a:chExt cx="1357323" cy="977150"/>
          </a:xfrm>
        </p:grpSpPr>
        <p:pic>
          <p:nvPicPr>
            <p:cNvPr id="8" name="图片 7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7357" y="1857364"/>
              <a:ext cx="928694" cy="97715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428728" y="214311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①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43306" y="1643050"/>
            <a:ext cx="1357322" cy="977150"/>
            <a:chOff x="3643306" y="1857364"/>
            <a:chExt cx="1357322" cy="977150"/>
          </a:xfrm>
        </p:grpSpPr>
        <p:pic>
          <p:nvPicPr>
            <p:cNvPr id="10" name="图片 9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1934" y="1857364"/>
              <a:ext cx="928694" cy="9771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3643306" y="2071678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②</a:t>
              </a:r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43570" y="1571612"/>
            <a:ext cx="1428760" cy="977150"/>
            <a:chOff x="5929322" y="1857364"/>
            <a:chExt cx="1428760" cy="977150"/>
          </a:xfrm>
        </p:grpSpPr>
        <p:pic>
          <p:nvPicPr>
            <p:cNvPr id="11" name="图片 10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88" y="1857364"/>
              <a:ext cx="928694" cy="97715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5929322" y="2071678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③</a:t>
              </a:r>
              <a:endParaRPr lang="zh-CN" alt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56740" y="2915920"/>
            <a:ext cx="1415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9865" y="2915920"/>
            <a:ext cx="1415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00750" y="2915920"/>
            <a:ext cx="1415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21" descr="1.gif"/>
          <p:cNvPicPr>
            <a:picLocks noChangeAspect="1"/>
          </p:cNvPicPr>
          <p:nvPr/>
        </p:nvPicPr>
        <p:blipFill>
          <a:blip r:embed="rId3"/>
          <a:srcRect r="36364"/>
          <a:stretch>
            <a:fillRect/>
          </a:stretch>
        </p:blipFill>
        <p:spPr>
          <a:xfrm>
            <a:off x="3714744" y="3500438"/>
            <a:ext cx="3000396" cy="146209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57290" y="5214950"/>
            <a:ext cx="6109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跳得最远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,①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,②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第三。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00166" y="457200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715008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143380"/>
            <a:ext cx="1127125" cy="11160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28662" y="3786190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数轴比较法</a:t>
            </a:r>
            <a:r>
              <a:rPr lang="en-US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先把这些数依次在数轴或</a:t>
            </a:r>
            <a:endParaRPr lang="en-US" altLang="zh-CN" sz="32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2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米尺上标出</a:t>
            </a:r>
            <a:r>
              <a:rPr lang="en-US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然后比较其大小。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000100" y="785794"/>
            <a:ext cx="628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一位小数的大小比较方法：</a:t>
            </a:r>
          </a:p>
        </p:txBody>
      </p:sp>
      <p:sp>
        <p:nvSpPr>
          <p:cNvPr id="18" name="矩形 17"/>
          <p:cNvSpPr/>
          <p:nvPr/>
        </p:nvSpPr>
        <p:spPr>
          <a:xfrm>
            <a:off x="857224" y="1785926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采用换算单位法</a:t>
            </a:r>
            <a:r>
              <a:rPr lang="en-US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把较大的单位换</a:t>
            </a:r>
            <a:endParaRPr lang="en-US" altLang="zh-CN" sz="32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32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算成小的单位</a:t>
            </a:r>
            <a:r>
              <a:rPr lang="en-US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再比较大小。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571625" y="928370"/>
            <a:ext cx="5887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57224" y="1714488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比较下面每组中两个数量的大小。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142976" y="2500306"/>
            <a:ext cx="3038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0.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元○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0.9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857752" y="2500306"/>
            <a:ext cx="3038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2.1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元○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1.9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142976" y="4000504"/>
            <a:ext cx="29258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元○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9.9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857752" y="4000504"/>
            <a:ext cx="3711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分米○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2.7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分米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214414" y="5357826"/>
            <a:ext cx="3038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4.5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米○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3.8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072066" y="5286388"/>
            <a:ext cx="3038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0.2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米○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 0.7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285984" y="2500306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40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286512" y="5286388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40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072198" y="2500306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285984" y="400050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286512" y="400050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2428860" y="5357826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0" grpId="0"/>
      <p:bldP spid="1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571604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928662" y="1071546"/>
            <a:ext cx="6215106" cy="584775"/>
            <a:chOff x="928662" y="1071546"/>
            <a:chExt cx="6215106" cy="584775"/>
          </a:xfrm>
        </p:grpSpPr>
        <p:sp>
          <p:nvSpPr>
            <p:cNvPr id="51" name="TextBox 50"/>
            <p:cNvSpPr txBox="1"/>
            <p:nvPr/>
          </p:nvSpPr>
          <p:spPr>
            <a:xfrm>
              <a:off x="928662" y="1071546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714480" y="1071546"/>
              <a:ext cx="5429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四名学生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50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米跑成绩统计表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aphicFrame>
        <p:nvGraphicFramePr>
          <p:cNvPr id="80" name="表格 79"/>
          <p:cNvGraphicFramePr>
            <a:graphicFrameLocks noGrp="1"/>
          </p:cNvGraphicFramePr>
          <p:nvPr/>
        </p:nvGraphicFramePr>
        <p:xfrm>
          <a:off x="1428728" y="1785926"/>
          <a:ext cx="652462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7828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姓名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张辉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高林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范刚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王涛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华文楷体" pitchFamily="2" charset="-122"/>
                          <a:ea typeface="华文楷体" pitchFamily="2" charset="-122"/>
                        </a:rPr>
                        <a:t>成绩／秒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latin typeface="华文楷体" pitchFamily="2" charset="-122"/>
                          <a:ea typeface="华文楷体" pitchFamily="2" charset="-122"/>
                        </a:rPr>
                        <a:t>8.2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latin typeface="华文楷体" pitchFamily="2" charset="-122"/>
                          <a:ea typeface="华文楷体" pitchFamily="2" charset="-122"/>
                        </a:rPr>
                        <a:t>8.4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latin typeface="华文楷体" pitchFamily="2" charset="-122"/>
                          <a:ea typeface="华文楷体" pitchFamily="2" charset="-122"/>
                        </a:rPr>
                        <a:t>8.8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800" dirty="0" smtClean="0">
                          <a:latin typeface="华文楷体" pitchFamily="2" charset="-122"/>
                          <a:ea typeface="华文楷体" pitchFamily="2" charset="-122"/>
                        </a:rPr>
                        <a:t>8.6</a:t>
                      </a:r>
                      <a:endParaRPr lang="zh-CN" altLang="en-US" sz="28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83" name="组合 82"/>
          <p:cNvGrpSpPr/>
          <p:nvPr/>
        </p:nvGrpSpPr>
        <p:grpSpPr>
          <a:xfrm>
            <a:off x="1928794" y="4429132"/>
            <a:ext cx="4643470" cy="1857388"/>
            <a:chOff x="2000231" y="3929066"/>
            <a:chExt cx="2000265" cy="1214446"/>
          </a:xfrm>
        </p:grpSpPr>
        <p:sp>
          <p:nvSpPr>
            <p:cNvPr id="82" name="矩形 81"/>
            <p:cNvSpPr/>
            <p:nvPr/>
          </p:nvSpPr>
          <p:spPr>
            <a:xfrm>
              <a:off x="2071670" y="3929066"/>
              <a:ext cx="1928826" cy="1214446"/>
            </a:xfrm>
            <a:prstGeom prst="rect">
              <a:avLst/>
            </a:prstGeom>
            <a:solidFill>
              <a:srgbClr val="FFFF9F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1" name="图片 80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0231" y="4000504"/>
              <a:ext cx="1843561" cy="1143008"/>
            </a:xfrm>
            <a:prstGeom prst="rect">
              <a:avLst/>
            </a:prstGeom>
          </p:spPr>
        </p:pic>
      </p:grpSp>
      <p:sp>
        <p:nvSpPr>
          <p:cNvPr id="85" name="圆角矩形 84"/>
          <p:cNvSpPr/>
          <p:nvPr/>
        </p:nvSpPr>
        <p:spPr>
          <a:xfrm>
            <a:off x="2000250" y="3000375"/>
            <a:ext cx="3500755" cy="100012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请把前三名运动员的名字写在领奖台上。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7" name="图片 86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2714620"/>
            <a:ext cx="2028825" cy="1676400"/>
          </a:xfrm>
          <a:prstGeom prst="rect">
            <a:avLst/>
          </a:prstGeom>
        </p:spPr>
      </p:pic>
      <p:sp>
        <p:nvSpPr>
          <p:cNvPr id="89" name="TextBox 88"/>
          <p:cNvSpPr txBox="1"/>
          <p:nvPr/>
        </p:nvSpPr>
        <p:spPr>
          <a:xfrm>
            <a:off x="3714744" y="450057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428860" y="478632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57752" y="492919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王涛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4304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135729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下面有三种茶叶，比较它们的价格。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3"/>
          <p:cNvGrpSpPr/>
          <p:nvPr/>
        </p:nvGrpSpPr>
        <p:grpSpPr>
          <a:xfrm>
            <a:off x="5286380" y="6072206"/>
            <a:ext cx="2376487" cy="523220"/>
            <a:chOff x="5220072" y="5877272"/>
            <a:chExt cx="2376487" cy="877496"/>
          </a:xfrm>
        </p:grpSpPr>
        <p:sp>
          <p:nvSpPr>
            <p:cNvPr id="14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1472" y="2285992"/>
            <a:ext cx="7715304" cy="2071702"/>
            <a:chOff x="857224" y="3571876"/>
            <a:chExt cx="7715304" cy="2071702"/>
          </a:xfrm>
        </p:grpSpPr>
        <p:sp>
          <p:nvSpPr>
            <p:cNvPr id="17" name="矩形 16"/>
            <p:cNvSpPr/>
            <p:nvPr/>
          </p:nvSpPr>
          <p:spPr>
            <a:xfrm>
              <a:off x="857224" y="3571876"/>
              <a:ext cx="7715304" cy="207170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7224" y="3571876"/>
              <a:ext cx="7404685" cy="2071702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1857356" y="4714884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25.5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23.6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18.8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6635448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把各图中的阴影部分用小数表示出来并比较大小。</a:t>
            </a:r>
          </a:p>
          <a:p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21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643051"/>
            <a:ext cx="5981712" cy="107157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428728" y="2643182"/>
            <a:ext cx="5715040" cy="584775"/>
            <a:chOff x="1000100" y="3429000"/>
            <a:chExt cx="5715040" cy="584775"/>
          </a:xfrm>
        </p:grpSpPr>
        <p:sp>
          <p:nvSpPr>
            <p:cNvPr id="23" name="TextBox 22"/>
            <p:cNvSpPr txBox="1"/>
            <p:nvPr/>
          </p:nvSpPr>
          <p:spPr>
            <a:xfrm>
              <a:off x="1000100" y="3429000"/>
              <a:ext cx="5715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）                   （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27" name="流程图: 联系 26"/>
            <p:cNvSpPr/>
            <p:nvPr/>
          </p:nvSpPr>
          <p:spPr>
            <a:xfrm>
              <a:off x="3500430" y="3500438"/>
              <a:ext cx="500066" cy="428628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5852" y="5143512"/>
            <a:ext cx="5715040" cy="584775"/>
            <a:chOff x="1000100" y="3429000"/>
            <a:chExt cx="5715040" cy="584775"/>
          </a:xfrm>
        </p:grpSpPr>
        <p:sp>
          <p:nvSpPr>
            <p:cNvPr id="31" name="TextBox 30"/>
            <p:cNvSpPr txBox="1"/>
            <p:nvPr/>
          </p:nvSpPr>
          <p:spPr>
            <a:xfrm>
              <a:off x="1000100" y="3429000"/>
              <a:ext cx="5715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）                     （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32" name="流程图: 联系 31"/>
            <p:cNvSpPr/>
            <p:nvPr/>
          </p:nvSpPr>
          <p:spPr>
            <a:xfrm>
              <a:off x="3643306" y="3500438"/>
              <a:ext cx="500066" cy="428628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00100" y="3500438"/>
            <a:ext cx="2928958" cy="1143010"/>
            <a:chOff x="1500166" y="3571876"/>
            <a:chExt cx="2928958" cy="1143010"/>
          </a:xfrm>
        </p:grpSpPr>
        <p:grpSp>
          <p:nvGrpSpPr>
            <p:cNvPr id="71" name="组合 70"/>
            <p:cNvGrpSpPr/>
            <p:nvPr/>
          </p:nvGrpSpPr>
          <p:grpSpPr>
            <a:xfrm>
              <a:off x="1500166" y="3571876"/>
              <a:ext cx="1214446" cy="1143010"/>
              <a:chOff x="1500166" y="3643314"/>
              <a:chExt cx="1214446" cy="1143010"/>
            </a:xfrm>
          </p:grpSpPr>
          <p:sp>
            <p:nvSpPr>
              <p:cNvPr id="44" name="流程图: 联系 43"/>
              <p:cNvSpPr/>
              <p:nvPr/>
            </p:nvSpPr>
            <p:spPr>
              <a:xfrm>
                <a:off x="1500166" y="3643314"/>
                <a:ext cx="1214446" cy="114300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 rot="5400000">
                <a:off x="1535886" y="4107662"/>
                <a:ext cx="1143009" cy="21431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>
                <a:stCxn id="44" idx="7"/>
                <a:endCxn id="44" idx="3"/>
              </p:cNvCxnSpPr>
              <p:nvPr/>
            </p:nvCxnSpPr>
            <p:spPr>
              <a:xfrm rot="16200000" flipH="1" flipV="1">
                <a:off x="1703275" y="3785447"/>
                <a:ext cx="808228" cy="858742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16200000" flipH="1">
                <a:off x="1625182" y="3982644"/>
                <a:ext cx="1000132" cy="46434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571604" y="3929066"/>
                <a:ext cx="1071570" cy="57150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1500166" y="4143380"/>
                <a:ext cx="1214446" cy="14287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组合 87"/>
            <p:cNvGrpSpPr/>
            <p:nvPr/>
          </p:nvGrpSpPr>
          <p:grpSpPr>
            <a:xfrm>
              <a:off x="3214678" y="3571876"/>
              <a:ext cx="1214446" cy="1143010"/>
              <a:chOff x="3214678" y="3571876"/>
              <a:chExt cx="1214446" cy="1143010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3214678" y="3571876"/>
                <a:ext cx="1214446" cy="1143010"/>
                <a:chOff x="1500166" y="3643314"/>
                <a:chExt cx="1214446" cy="1143010"/>
              </a:xfrm>
            </p:grpSpPr>
            <p:sp>
              <p:nvSpPr>
                <p:cNvPr id="81" name="流程图: 联系 80"/>
                <p:cNvSpPr/>
                <p:nvPr/>
              </p:nvSpPr>
              <p:spPr>
                <a:xfrm>
                  <a:off x="1500166" y="3643314"/>
                  <a:ext cx="1214446" cy="1143008"/>
                </a:xfrm>
                <a:prstGeom prst="flowChartConnector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2" name="直接连接符 81"/>
                <p:cNvCxnSpPr/>
                <p:nvPr/>
              </p:nvCxnSpPr>
              <p:spPr>
                <a:xfrm rot="5400000">
                  <a:off x="1535886" y="4107662"/>
                  <a:ext cx="1143009" cy="214315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>
                  <a:stCxn id="81" idx="7"/>
                  <a:endCxn id="81" idx="3"/>
                </p:cNvCxnSpPr>
                <p:nvPr/>
              </p:nvCxnSpPr>
              <p:spPr>
                <a:xfrm rot="16200000" flipH="1" flipV="1">
                  <a:off x="1703275" y="3785447"/>
                  <a:ext cx="808228" cy="858742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 rot="16200000" flipH="1">
                  <a:off x="1625182" y="3982644"/>
                  <a:ext cx="1000132" cy="46434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1571604" y="3929066"/>
                  <a:ext cx="1071570" cy="57150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 flipV="1">
                  <a:off x="1500166" y="4143380"/>
                  <a:ext cx="1214446" cy="14287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7" name="图片 86" descr="1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57620" y="3571876"/>
                <a:ext cx="466725" cy="571500"/>
              </a:xfrm>
              <a:prstGeom prst="rect">
                <a:avLst/>
              </a:prstGeom>
            </p:spPr>
          </p:pic>
        </p:grpSp>
      </p:grpSp>
      <p:grpSp>
        <p:nvGrpSpPr>
          <p:cNvPr id="102" name="组合 101"/>
          <p:cNvGrpSpPr/>
          <p:nvPr/>
        </p:nvGrpSpPr>
        <p:grpSpPr>
          <a:xfrm>
            <a:off x="5072066" y="3500438"/>
            <a:ext cx="2714644" cy="1265390"/>
            <a:chOff x="5715008" y="3571876"/>
            <a:chExt cx="2714644" cy="1265390"/>
          </a:xfrm>
        </p:grpSpPr>
        <p:grpSp>
          <p:nvGrpSpPr>
            <p:cNvPr id="73" name="组合 72"/>
            <p:cNvGrpSpPr/>
            <p:nvPr/>
          </p:nvGrpSpPr>
          <p:grpSpPr>
            <a:xfrm>
              <a:off x="5715008" y="3571876"/>
              <a:ext cx="1214446" cy="1143010"/>
              <a:chOff x="1500166" y="3643314"/>
              <a:chExt cx="1214446" cy="1143010"/>
            </a:xfrm>
          </p:grpSpPr>
          <p:sp>
            <p:nvSpPr>
              <p:cNvPr id="74" name="流程图: 联系 73"/>
              <p:cNvSpPr/>
              <p:nvPr/>
            </p:nvSpPr>
            <p:spPr>
              <a:xfrm>
                <a:off x="1500166" y="3643314"/>
                <a:ext cx="1214446" cy="1143008"/>
              </a:xfrm>
              <a:prstGeom prst="flowChartConnector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rot="5400000">
                <a:off x="1535886" y="4107662"/>
                <a:ext cx="1143009" cy="21431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74" idx="7"/>
                <a:endCxn id="74" idx="3"/>
              </p:cNvCxnSpPr>
              <p:nvPr/>
            </p:nvCxnSpPr>
            <p:spPr>
              <a:xfrm rot="16200000" flipH="1" flipV="1">
                <a:off x="1703275" y="3785447"/>
                <a:ext cx="808228" cy="858742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16200000" flipH="1">
                <a:off x="1625182" y="3982644"/>
                <a:ext cx="1000132" cy="46434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1571604" y="3929066"/>
                <a:ext cx="1071570" cy="57150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V="1">
                <a:off x="1500166" y="4143380"/>
                <a:ext cx="1214446" cy="14287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3" name="流程图: 联系 92"/>
            <p:cNvSpPr/>
            <p:nvPr/>
          </p:nvSpPr>
          <p:spPr>
            <a:xfrm>
              <a:off x="7215206" y="3571876"/>
              <a:ext cx="1214446" cy="1143008"/>
            </a:xfrm>
            <a:prstGeom prst="flowChartConnector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4" name="直接连接符 93"/>
            <p:cNvCxnSpPr/>
            <p:nvPr/>
          </p:nvCxnSpPr>
          <p:spPr>
            <a:xfrm rot="5400000">
              <a:off x="7250926" y="4036224"/>
              <a:ext cx="1143009" cy="21431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93" idx="7"/>
              <a:endCxn id="93" idx="3"/>
            </p:cNvCxnSpPr>
            <p:nvPr/>
          </p:nvCxnSpPr>
          <p:spPr>
            <a:xfrm rot="16200000" flipH="1" flipV="1">
              <a:off x="7418315" y="3714009"/>
              <a:ext cx="808228" cy="85874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6200000" flipH="1">
              <a:off x="7340222" y="3911206"/>
              <a:ext cx="1000132" cy="46434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86644" y="3857628"/>
              <a:ext cx="1071570" cy="57150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7215206" y="4071942"/>
              <a:ext cx="1214446" cy="1428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92" name="图片 91" descr="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2664490">
              <a:off x="7208510" y="4001888"/>
              <a:ext cx="479922" cy="587659"/>
            </a:xfrm>
            <a:prstGeom prst="rect">
              <a:avLst/>
            </a:prstGeom>
          </p:spPr>
        </p:pic>
        <p:pic>
          <p:nvPicPr>
            <p:cNvPr id="99" name="图片 98" descr="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8739830">
              <a:off x="7702452" y="4265762"/>
              <a:ext cx="357192" cy="571504"/>
            </a:xfrm>
            <a:prstGeom prst="rect">
              <a:avLst/>
            </a:prstGeom>
          </p:spPr>
        </p:pic>
        <p:pic>
          <p:nvPicPr>
            <p:cNvPr id="100" name="图片 99" descr="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426120">
              <a:off x="7387076" y="4238436"/>
              <a:ext cx="465660" cy="559591"/>
            </a:xfrm>
            <a:prstGeom prst="rect">
              <a:avLst/>
            </a:prstGeom>
          </p:spPr>
        </p:pic>
      </p:grpSp>
      <p:sp>
        <p:nvSpPr>
          <p:cNvPr id="105" name="矩形 104"/>
          <p:cNvSpPr/>
          <p:nvPr/>
        </p:nvSpPr>
        <p:spPr>
          <a:xfrm>
            <a:off x="2071670" y="2643182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0.8</a:t>
            </a:r>
            <a:endParaRPr lang="zh-CN" altLang="en-US" sz="3200" dirty="0"/>
          </a:p>
        </p:txBody>
      </p:sp>
      <p:sp>
        <p:nvSpPr>
          <p:cNvPr id="106" name="矩形 105"/>
          <p:cNvSpPr/>
          <p:nvPr/>
        </p:nvSpPr>
        <p:spPr>
          <a:xfrm>
            <a:off x="5643570" y="2643182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0.3</a:t>
            </a:r>
            <a:endParaRPr lang="zh-CN" altLang="en-US" sz="3200" dirty="0" smtClean="0"/>
          </a:p>
        </p:txBody>
      </p:sp>
      <p:sp>
        <p:nvSpPr>
          <p:cNvPr id="107" name="矩形 106"/>
          <p:cNvSpPr/>
          <p:nvPr/>
        </p:nvSpPr>
        <p:spPr>
          <a:xfrm>
            <a:off x="4000496" y="2571744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&gt;</a:t>
            </a:r>
            <a:endParaRPr lang="zh-CN" altLang="en-US" sz="3600" dirty="0"/>
          </a:p>
        </p:txBody>
      </p:sp>
      <p:sp>
        <p:nvSpPr>
          <p:cNvPr id="108" name="矩形 107"/>
          <p:cNvSpPr/>
          <p:nvPr/>
        </p:nvSpPr>
        <p:spPr>
          <a:xfrm>
            <a:off x="1857356" y="5143512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1.1</a:t>
            </a:r>
            <a:endParaRPr lang="zh-CN" altLang="en-US" sz="3200" dirty="0" smtClean="0"/>
          </a:p>
        </p:txBody>
      </p:sp>
      <p:sp>
        <p:nvSpPr>
          <p:cNvPr id="109" name="矩形 108"/>
          <p:cNvSpPr/>
          <p:nvPr/>
        </p:nvSpPr>
        <p:spPr>
          <a:xfrm>
            <a:off x="5715008" y="5143512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1.3</a:t>
            </a:r>
            <a:endParaRPr lang="zh-CN" altLang="en-US" sz="3200" dirty="0" smtClean="0"/>
          </a:p>
        </p:txBody>
      </p:sp>
      <p:sp>
        <p:nvSpPr>
          <p:cNvPr id="110" name="矩形 109"/>
          <p:cNvSpPr/>
          <p:nvPr/>
        </p:nvSpPr>
        <p:spPr>
          <a:xfrm>
            <a:off x="3929058" y="5072074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&lt;</a:t>
            </a:r>
            <a:endParaRPr lang="zh-CN" altLang="en-US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698903"/>
            <a:ext cx="757801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在○里填上“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”或“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142976" y="1928802"/>
            <a:ext cx="30989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角○</a:t>
            </a:r>
            <a:r>
              <a:rPr lang="en-US" sz="3600" dirty="0" smtClean="0">
                <a:latin typeface="华文楷体" pitchFamily="2" charset="-122"/>
                <a:ea typeface="华文楷体" pitchFamily="2" charset="-122"/>
              </a:rPr>
              <a:t>0.7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角　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572132" y="1928802"/>
            <a:ext cx="2637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0.2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米○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0.1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92" name="矩形 91"/>
          <p:cNvSpPr/>
          <p:nvPr/>
        </p:nvSpPr>
        <p:spPr>
          <a:xfrm>
            <a:off x="1000100" y="3500438"/>
            <a:ext cx="3243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分米○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3.5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分米</a:t>
            </a:r>
          </a:p>
        </p:txBody>
      </p:sp>
      <p:sp>
        <p:nvSpPr>
          <p:cNvPr id="93" name="矩形 92"/>
          <p:cNvSpPr/>
          <p:nvPr/>
        </p:nvSpPr>
        <p:spPr>
          <a:xfrm>
            <a:off x="5643570" y="3571876"/>
            <a:ext cx="2319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2.4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元○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元</a:t>
            </a:r>
          </a:p>
        </p:txBody>
      </p:sp>
      <p:sp>
        <p:nvSpPr>
          <p:cNvPr id="94" name="矩形 93"/>
          <p:cNvSpPr/>
          <p:nvPr/>
        </p:nvSpPr>
        <p:spPr>
          <a:xfrm>
            <a:off x="1000100" y="492919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2.8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元○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1.8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6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572132" y="4929198"/>
            <a:ext cx="2637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2.5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米○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5.2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96" name="矩形 95"/>
          <p:cNvSpPr/>
          <p:nvPr/>
        </p:nvSpPr>
        <p:spPr>
          <a:xfrm>
            <a:off x="2285985" y="1928802"/>
            <a:ext cx="357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/>
          </a:p>
        </p:txBody>
      </p:sp>
      <p:sp>
        <p:nvSpPr>
          <p:cNvPr id="97" name="矩形 96"/>
          <p:cNvSpPr/>
          <p:nvPr/>
        </p:nvSpPr>
        <p:spPr>
          <a:xfrm>
            <a:off x="6715140" y="192880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/>
          </a:p>
        </p:txBody>
      </p:sp>
      <p:sp>
        <p:nvSpPr>
          <p:cNvPr id="98" name="矩形 97"/>
          <p:cNvSpPr/>
          <p:nvPr/>
        </p:nvSpPr>
        <p:spPr>
          <a:xfrm>
            <a:off x="2285984" y="350043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/>
          </a:p>
        </p:txBody>
      </p:sp>
      <p:sp>
        <p:nvSpPr>
          <p:cNvPr id="99" name="矩形 98"/>
          <p:cNvSpPr/>
          <p:nvPr/>
        </p:nvSpPr>
        <p:spPr>
          <a:xfrm>
            <a:off x="2143108" y="49291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3600" dirty="0"/>
          </a:p>
        </p:txBody>
      </p:sp>
      <p:sp>
        <p:nvSpPr>
          <p:cNvPr id="100" name="矩形 99"/>
          <p:cNvSpPr/>
          <p:nvPr/>
        </p:nvSpPr>
        <p:spPr>
          <a:xfrm>
            <a:off x="6715140" y="357187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643702" y="49291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500042"/>
            <a:ext cx="715802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蔬菜价格表。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785786" y="1142984"/>
          <a:ext cx="7643836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/>
                <a:gridCol w="2536034"/>
                <a:gridCol w="1321618"/>
                <a:gridCol w="2500300"/>
              </a:tblGrid>
              <a:tr h="523538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FF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名称</a:t>
                      </a:r>
                      <a:endParaRPr lang="zh-CN" altLang="en-US" sz="3200" dirty="0">
                        <a:solidFill>
                          <a:srgbClr val="FFFF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FF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每千克价格</a:t>
                      </a:r>
                      <a:endParaRPr lang="zh-CN" altLang="en-US" sz="3200" dirty="0">
                        <a:solidFill>
                          <a:srgbClr val="FFFF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FF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名称</a:t>
                      </a:r>
                      <a:endParaRPr lang="zh-CN" altLang="en-US" sz="3200" dirty="0">
                        <a:solidFill>
                          <a:srgbClr val="FFFF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FF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每千克价格</a:t>
                      </a:r>
                      <a:endParaRPr lang="zh-CN" altLang="en-US" sz="3200" dirty="0">
                        <a:solidFill>
                          <a:srgbClr val="FFFF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4684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西红柿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大白菜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8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4684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芸豆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黄瓜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9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46842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辣椒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茄子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元</a:t>
                      </a:r>
                      <a:r>
                        <a:rPr lang="en-US" altLang="zh-CN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lang="zh-CN" altLang="en-US" sz="2800" b="1" dirty="0" smtClean="0">
                          <a:latin typeface="华文楷体" pitchFamily="2" charset="-122"/>
                          <a:ea typeface="华文楷体" pitchFamily="2" charset="-122"/>
                        </a:rPr>
                        <a:t>角</a:t>
                      </a:r>
                      <a:endParaRPr lang="zh-CN" altLang="en-US" sz="28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矩形 32"/>
          <p:cNvSpPr/>
          <p:nvPr/>
        </p:nvSpPr>
        <p:spPr>
          <a:xfrm>
            <a:off x="214282" y="3286124"/>
            <a:ext cx="4693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把以上价格改写成小数。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2910" y="3714752"/>
            <a:ext cx="364333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西红柿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　　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大白菜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芸豆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  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黄瓜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辣椒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茄子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72000" y="328612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AutoNum type="arabicParenBoth" startAt="2"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把以上价格按从高到低  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的顺序排列起来。</a:t>
            </a:r>
          </a:p>
        </p:txBody>
      </p:sp>
      <p:cxnSp>
        <p:nvCxnSpPr>
          <p:cNvPr id="37" name="直接连接符 36"/>
          <p:cNvCxnSpPr/>
          <p:nvPr/>
        </p:nvCxnSpPr>
        <p:spPr>
          <a:xfrm rot="5400000">
            <a:off x="3072596" y="4928404"/>
            <a:ext cx="3143272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357422" y="3714752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2.5</a:t>
            </a:r>
            <a:endParaRPr lang="zh-CN" altLang="en-US" sz="2800" dirty="0"/>
          </a:p>
        </p:txBody>
      </p:sp>
      <p:sp>
        <p:nvSpPr>
          <p:cNvPr id="40" name="矩形 39"/>
          <p:cNvSpPr/>
          <p:nvPr/>
        </p:nvSpPr>
        <p:spPr>
          <a:xfrm>
            <a:off x="2357422" y="3786190"/>
            <a:ext cx="8572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2800" dirty="0" smtClean="0"/>
              <a:t>1.8</a:t>
            </a:r>
            <a:endParaRPr lang="zh-CN" altLang="en-US" sz="2800" dirty="0" smtClean="0"/>
          </a:p>
        </p:txBody>
      </p:sp>
      <p:sp>
        <p:nvSpPr>
          <p:cNvPr id="41" name="矩形 40"/>
          <p:cNvSpPr/>
          <p:nvPr/>
        </p:nvSpPr>
        <p:spPr>
          <a:xfrm>
            <a:off x="2357422" y="4572008"/>
            <a:ext cx="6388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en-US" sz="2800" dirty="0" smtClean="0"/>
              <a:t>3.1</a:t>
            </a:r>
            <a:endParaRPr lang="zh-CN" altLang="en-US" sz="2800" dirty="0" smtClean="0"/>
          </a:p>
        </p:txBody>
      </p:sp>
      <p:sp>
        <p:nvSpPr>
          <p:cNvPr id="42" name="矩形 41"/>
          <p:cNvSpPr/>
          <p:nvPr/>
        </p:nvSpPr>
        <p:spPr>
          <a:xfrm>
            <a:off x="2357422" y="5072074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/>
              <a:t>1.9</a:t>
            </a:r>
            <a:endParaRPr lang="zh-CN" altLang="en-US" sz="2800" dirty="0" smtClean="0"/>
          </a:p>
        </p:txBody>
      </p:sp>
      <p:sp>
        <p:nvSpPr>
          <p:cNvPr id="43" name="矩形 42"/>
          <p:cNvSpPr/>
          <p:nvPr/>
        </p:nvSpPr>
        <p:spPr>
          <a:xfrm>
            <a:off x="2357422" y="5500702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/>
              <a:t>2.2</a:t>
            </a:r>
            <a:endParaRPr lang="zh-CN" altLang="en-US" sz="2800" dirty="0" smtClean="0"/>
          </a:p>
        </p:txBody>
      </p:sp>
      <p:sp>
        <p:nvSpPr>
          <p:cNvPr id="44" name="矩形 43"/>
          <p:cNvSpPr/>
          <p:nvPr/>
        </p:nvSpPr>
        <p:spPr>
          <a:xfrm>
            <a:off x="2357422" y="5929330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US" sz="2800" dirty="0" smtClean="0"/>
              <a:t>3.2</a:t>
            </a:r>
            <a:endParaRPr lang="zh-CN" altLang="en-US" sz="2800" dirty="0" smtClean="0"/>
          </a:p>
        </p:txBody>
      </p:sp>
      <p:sp>
        <p:nvSpPr>
          <p:cNvPr id="45" name="矩形 44"/>
          <p:cNvSpPr/>
          <p:nvPr/>
        </p:nvSpPr>
        <p:spPr>
          <a:xfrm>
            <a:off x="4786314" y="4714884"/>
            <a:ext cx="3852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3.2&gt;3.1&gt;2.5&gt;2.2&gt;1.9&gt;1.8</a:t>
            </a:r>
            <a:endParaRPr lang="zh-CN" altLang="en-US" sz="2800" dirty="0">
              <a:solidFill>
                <a:srgbClr val="002060"/>
              </a:solidFill>
            </a:endParaRPr>
          </a:p>
        </p:txBody>
      </p:sp>
      <p:grpSp>
        <p:nvGrpSpPr>
          <p:cNvPr id="46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47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8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785918" y="1071546"/>
            <a:ext cx="314327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读作：五点二八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8071" y="592933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59496" y="6286520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4536" y="357166"/>
            <a:ext cx="39417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1.  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读出下面各小数。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5786" y="100010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5.28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785786" y="207167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0.72</a:t>
            </a:r>
            <a:endParaRPr lang="zh-CN" altLang="en-US" sz="3200" dirty="0" smtClean="0"/>
          </a:p>
        </p:txBody>
      </p:sp>
      <p:sp>
        <p:nvSpPr>
          <p:cNvPr id="22" name="矩形 21"/>
          <p:cNvSpPr/>
          <p:nvPr/>
        </p:nvSpPr>
        <p:spPr>
          <a:xfrm>
            <a:off x="4929190" y="107154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3.94</a:t>
            </a:r>
            <a:endParaRPr lang="zh-CN" altLang="en-US" sz="3200" dirty="0" smtClean="0"/>
          </a:p>
        </p:txBody>
      </p:sp>
      <p:sp>
        <p:nvSpPr>
          <p:cNvPr id="23" name="矩形 22"/>
          <p:cNvSpPr/>
          <p:nvPr/>
        </p:nvSpPr>
        <p:spPr>
          <a:xfrm>
            <a:off x="5072066" y="2071678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0.7</a:t>
            </a:r>
            <a:endParaRPr lang="zh-CN" altLang="en-US" sz="3200" dirty="0" smtClean="0"/>
          </a:p>
        </p:txBody>
      </p:sp>
      <p:sp>
        <p:nvSpPr>
          <p:cNvPr id="24" name="矩形 23"/>
          <p:cNvSpPr/>
          <p:nvPr/>
        </p:nvSpPr>
        <p:spPr>
          <a:xfrm>
            <a:off x="857224" y="292893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/>
              <a:t>10.9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5786446" y="1071546"/>
            <a:ext cx="3143272" cy="5000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读作：三点九四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4480" y="2071678"/>
            <a:ext cx="3143272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读作：零点七二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86446" y="2071678"/>
            <a:ext cx="3143272" cy="5000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读作：零点七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14480" y="3000372"/>
            <a:ext cx="3143272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读作：十点九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5786" y="3857628"/>
            <a:ext cx="5857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说出下列小数的实际含义。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785786" y="4500570"/>
            <a:ext cx="5154253" cy="1299155"/>
            <a:chOff x="785786" y="4714884"/>
            <a:chExt cx="5154253" cy="1299155"/>
          </a:xfrm>
        </p:grpSpPr>
        <p:sp>
          <p:nvSpPr>
            <p:cNvPr id="36" name="矩形 35"/>
            <p:cNvSpPr/>
            <p:nvPr/>
          </p:nvSpPr>
          <p:spPr>
            <a:xfrm>
              <a:off x="928662" y="4714884"/>
              <a:ext cx="10695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0.3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786314" y="4714884"/>
              <a:ext cx="11537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0.7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　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85786" y="5429264"/>
              <a:ext cx="12618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23.5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4857752" y="5429264"/>
              <a:ext cx="10695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7.2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</a:p>
          </p:txBody>
        </p:sp>
      </p:grpSp>
      <p:sp>
        <p:nvSpPr>
          <p:cNvPr id="48" name="椭圆 47"/>
          <p:cNvSpPr/>
          <p:nvPr/>
        </p:nvSpPr>
        <p:spPr>
          <a:xfrm>
            <a:off x="2357422" y="4500570"/>
            <a:ext cx="1857388" cy="5715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</a:p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6143636" y="4500570"/>
            <a:ext cx="1857388" cy="57150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</a:p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2143108" y="5214950"/>
            <a:ext cx="2357454" cy="71438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角</a:t>
            </a:r>
          </a:p>
        </p:txBody>
      </p:sp>
      <p:sp>
        <p:nvSpPr>
          <p:cNvPr id="52" name="椭圆 51"/>
          <p:cNvSpPr/>
          <p:nvPr/>
        </p:nvSpPr>
        <p:spPr>
          <a:xfrm>
            <a:off x="6143636" y="5143512"/>
            <a:ext cx="2357454" cy="57150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角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5" grpId="0" animBg="1"/>
      <p:bldP spid="26" grpId="0" animBg="1"/>
      <p:bldP spid="27" grpId="0" animBg="1"/>
      <p:bldP spid="28" grpId="0" animBg="1"/>
      <p:bldP spid="29" grpId="0"/>
      <p:bldP spid="48" grpId="0" animBg="1"/>
      <p:bldP spid="49" grpId="0" animBg="1"/>
      <p:bldP spid="50" grpId="0" animBg="1"/>
      <p:bldP spid="5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85786" y="214290"/>
            <a:ext cx="7286676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选择。</a:t>
            </a:r>
            <a:endParaRPr lang="zh-CN" altLang="en-US" sz="32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71414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71472" y="2500306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arenBoth" startAt="2"/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要使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□大于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3.4,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□中只能填一个整数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□里共有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    　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种填法。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4	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5	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</a:t>
            </a:r>
            <a:endParaRPr lang="zh-CN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910" y="1214423"/>
            <a:ext cx="8501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在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4.2,4.6,5.1,3.8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中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比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4.5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大的数有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个。</a:t>
            </a:r>
          </a:p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</a:t>
            </a:r>
            <a:endParaRPr lang="en-US" altLang="zh-CN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</a:t>
            </a:r>
            <a:endParaRPr lang="zh-CN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34" y="4714884"/>
            <a:ext cx="8429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比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大而又比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小的一位小数共有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个。</a:t>
            </a:r>
          </a:p>
          <a:p>
            <a:pPr lvl="0"/>
            <a:endParaRPr lang="en-US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	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72396" y="121442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B</a:t>
            </a:r>
            <a:endParaRPr lang="zh-CN" altLang="en-US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342900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B</a:t>
            </a:r>
            <a:endParaRPr lang="zh-CN" altLang="en-US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58082" y="471488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B</a:t>
            </a:r>
            <a:endParaRPr lang="zh-CN" altLang="en-US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357158" y="785794"/>
            <a:ext cx="8572528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易错题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下列食品各买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付的钱最多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付的钱最少。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57224" y="2714620"/>
            <a:ext cx="7358114" cy="2643206"/>
            <a:chOff x="1357290" y="4214818"/>
            <a:chExt cx="6357982" cy="2000264"/>
          </a:xfrm>
        </p:grpSpPr>
        <p:sp>
          <p:nvSpPr>
            <p:cNvPr id="18" name="矩形 17"/>
            <p:cNvSpPr/>
            <p:nvPr/>
          </p:nvSpPr>
          <p:spPr>
            <a:xfrm>
              <a:off x="1357290" y="4214818"/>
              <a:ext cx="6357982" cy="200026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3042" y="4429132"/>
              <a:ext cx="5648325" cy="1752600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5286380" y="17144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葡萄干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7545" y="17144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核桃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00034" y="785794"/>
            <a:ext cx="750099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难点题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填出下面的小数各在哪两个相邻的整数之间。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14414" y="3000372"/>
            <a:ext cx="2571768" cy="707886"/>
            <a:chOff x="1214414" y="3000372"/>
            <a:chExt cx="2571768" cy="707886"/>
          </a:xfrm>
        </p:grpSpPr>
        <p:sp>
          <p:nvSpPr>
            <p:cNvPr id="10" name="矩形 9"/>
            <p:cNvSpPr/>
            <p:nvPr/>
          </p:nvSpPr>
          <p:spPr>
            <a:xfrm>
              <a:off x="1785918" y="3000372"/>
              <a:ext cx="135732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dirty="0" smtClean="0"/>
                <a:t>&lt;3.6&lt;</a:t>
              </a:r>
              <a:endParaRPr lang="zh-CN" altLang="en-US" sz="4000" dirty="0" smtClean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4414" y="3071810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14678" y="3071810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0628" y="3000372"/>
            <a:ext cx="2786082" cy="707886"/>
            <a:chOff x="5000628" y="2928934"/>
            <a:chExt cx="2786082" cy="707886"/>
          </a:xfrm>
        </p:grpSpPr>
        <p:sp>
          <p:nvSpPr>
            <p:cNvPr id="11" name="矩形 10"/>
            <p:cNvSpPr/>
            <p:nvPr/>
          </p:nvSpPr>
          <p:spPr>
            <a:xfrm>
              <a:off x="5572132" y="2928934"/>
              <a:ext cx="19288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dirty="0" smtClean="0"/>
                <a:t>&gt;10.1&gt;</a:t>
              </a:r>
              <a:endParaRPr lang="zh-CN" altLang="en-US" sz="4000" dirty="0" smtClean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7215206" y="3000372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00628" y="3000372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85852" y="307181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3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14678" y="307181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4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14414" y="4714884"/>
            <a:ext cx="2714644" cy="707886"/>
            <a:chOff x="857224" y="4786322"/>
            <a:chExt cx="2714644" cy="707886"/>
          </a:xfrm>
        </p:grpSpPr>
        <p:sp>
          <p:nvSpPr>
            <p:cNvPr id="12" name="矩形 11"/>
            <p:cNvSpPr/>
            <p:nvPr/>
          </p:nvSpPr>
          <p:spPr>
            <a:xfrm>
              <a:off x="1357290" y="4786322"/>
              <a:ext cx="160973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dirty="0" smtClean="0"/>
                <a:t>&lt;45.2&lt;</a:t>
              </a:r>
              <a:endParaRPr lang="zh-CN" altLang="en-US" sz="4000" dirty="0" smtClean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857224" y="4857760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3000364" y="4857760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72066" y="4714884"/>
            <a:ext cx="2786082" cy="707886"/>
            <a:chOff x="5000628" y="2928934"/>
            <a:chExt cx="2786082" cy="707886"/>
          </a:xfrm>
        </p:grpSpPr>
        <p:sp>
          <p:nvSpPr>
            <p:cNvPr id="27" name="矩形 26"/>
            <p:cNvSpPr/>
            <p:nvPr/>
          </p:nvSpPr>
          <p:spPr>
            <a:xfrm>
              <a:off x="5572132" y="2928934"/>
              <a:ext cx="19288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/>
                <a:t>  </a:t>
              </a:r>
              <a:r>
                <a:rPr lang="en-US" sz="4000" dirty="0" smtClean="0"/>
                <a:t>&gt;0.</a:t>
              </a:r>
              <a:r>
                <a:rPr lang="en-US" altLang="zh-CN" sz="4000" dirty="0" smtClean="0"/>
                <a:t>4</a:t>
              </a:r>
              <a:r>
                <a:rPr lang="en-US" sz="4000" dirty="0" smtClean="0"/>
                <a:t>&gt;</a:t>
              </a:r>
              <a:endParaRPr lang="zh-CN" altLang="en-US" sz="4000" dirty="0" smtClean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7215206" y="3000372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5000628" y="3000372"/>
              <a:ext cx="571504" cy="57150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929190" y="307181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11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3768" y="307181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10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42976" y="478632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45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86116" y="478632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46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43504" y="478632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1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58082" y="478632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ea typeface="楷体_GB2312"/>
              </a:rPr>
              <a:t>0</a:t>
            </a:r>
            <a:endParaRPr lang="zh-CN" altLang="en-US" sz="3600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500042"/>
            <a:ext cx="835824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下面是三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班四位同学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跑和跳远成绩情况统计表。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643570" y="6000768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928662" y="2071678"/>
          <a:ext cx="7572430" cy="2103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43074"/>
                <a:gridCol w="1385898"/>
                <a:gridCol w="1514486"/>
                <a:gridCol w="1514486"/>
                <a:gridCol w="1514486"/>
              </a:tblGrid>
              <a:tr h="419310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FFFF66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姓名</a:t>
                      </a:r>
                      <a:endParaRPr lang="zh-CN" altLang="en-US" sz="2400" dirty="0">
                        <a:solidFill>
                          <a:srgbClr val="FFFF66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FFFF66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李红</a:t>
                      </a:r>
                      <a:endParaRPr lang="zh-CN" altLang="en-US" sz="2400" dirty="0">
                        <a:solidFill>
                          <a:srgbClr val="FFFF66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FFFF66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王曼</a:t>
                      </a:r>
                      <a:endParaRPr lang="zh-CN" altLang="en-US" sz="2400" dirty="0">
                        <a:solidFill>
                          <a:srgbClr val="FFFF66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FFFF66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刘梅</a:t>
                      </a:r>
                      <a:endParaRPr lang="zh-CN" altLang="en-US" sz="2400" dirty="0">
                        <a:solidFill>
                          <a:srgbClr val="FFFF66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FFFF66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张倩</a:t>
                      </a:r>
                      <a:endParaRPr lang="zh-CN" altLang="en-US" sz="2400" dirty="0">
                        <a:solidFill>
                          <a:srgbClr val="FFFF66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754758"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50</a:t>
                      </a:r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米跑成绩／秒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smtClean="0">
                          <a:latin typeface="华文楷体" pitchFamily="2" charset="-122"/>
                          <a:ea typeface="华文楷体" pitchFamily="2" charset="-122"/>
                        </a:rPr>
                        <a:t>8.5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9.2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8.7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smtClean="0">
                          <a:latin typeface="华文楷体" pitchFamily="2" charset="-122"/>
                          <a:ea typeface="华文楷体" pitchFamily="2" charset="-122"/>
                        </a:rPr>
                        <a:t>8.6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537207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跳远成绩／米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1.69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1.68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1.77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1.64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" name="图片 26" descr="3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4572008"/>
            <a:ext cx="4943475" cy="16764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5857884" y="4572008"/>
            <a:ext cx="2771870" cy="1519583"/>
            <a:chOff x="5214942" y="4572008"/>
            <a:chExt cx="2771870" cy="1519583"/>
          </a:xfrm>
        </p:grpSpPr>
        <p:pic>
          <p:nvPicPr>
            <p:cNvPr id="25" name="图片 24" descr="2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00959" y="5253110"/>
              <a:ext cx="885853" cy="838481"/>
            </a:xfrm>
            <a:prstGeom prst="rect">
              <a:avLst/>
            </a:prstGeom>
          </p:spPr>
        </p:pic>
        <p:sp>
          <p:nvSpPr>
            <p:cNvPr id="28" name="圆角矩形标注 27"/>
            <p:cNvSpPr/>
            <p:nvPr/>
          </p:nvSpPr>
          <p:spPr>
            <a:xfrm>
              <a:off x="5214942" y="4572008"/>
              <a:ext cx="2357454" cy="714380"/>
            </a:xfrm>
            <a:prstGeom prst="wedgeRoundRectCallout">
              <a:avLst>
                <a:gd name="adj1" fmla="val 36425"/>
                <a:gd name="adj2" fmla="val 90944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请把前三名同学的名字写在颁奖台上。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00034" y="471488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张倩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85852" y="435769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李红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71670" y="485776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刘梅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86182" y="435769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刘梅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71802" y="471488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李红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43438" y="485776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王曼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785786" y="1142984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在各题的○里填上“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”或“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428728" y="2571744"/>
            <a:ext cx="25699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8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72132" y="2643182"/>
            <a:ext cx="19543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800" dirty="0" smtClean="0">
                <a:latin typeface="华文楷体" pitchFamily="2" charset="-122"/>
                <a:ea typeface="华文楷体" pitchFamily="2" charset="-122"/>
              </a:rPr>
              <a:t>38</a:t>
            </a:r>
            <a:endParaRPr lang="zh-CN" altLang="en-US" sz="4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28728" y="4714884"/>
            <a:ext cx="25314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800" dirty="0" smtClean="0">
                <a:latin typeface="华文楷体" pitchFamily="2" charset="-122"/>
                <a:ea typeface="华文楷体" pitchFamily="2" charset="-122"/>
              </a:rPr>
              <a:t>286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en-US" sz="4800" dirty="0" smtClean="0">
                <a:latin typeface="华文楷体" pitchFamily="2" charset="-122"/>
                <a:ea typeface="华文楷体" pitchFamily="2" charset="-122"/>
              </a:rPr>
              <a:t>384</a:t>
            </a:r>
            <a:endParaRPr lang="zh-CN" altLang="en-US" sz="4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57818" y="4714884"/>
            <a:ext cx="28200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US" sz="4800" dirty="0" smtClean="0">
                <a:latin typeface="华文楷体" pitchFamily="2" charset="-122"/>
                <a:ea typeface="华文楷体" pitchFamily="2" charset="-122"/>
              </a:rPr>
              <a:t>1029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en-US" sz="4800" dirty="0" smtClean="0">
                <a:latin typeface="华文楷体" pitchFamily="2" charset="-122"/>
                <a:ea typeface="华文楷体" pitchFamily="2" charset="-122"/>
              </a:rPr>
              <a:t>978</a:t>
            </a:r>
            <a:endParaRPr lang="zh-CN" altLang="en-US" sz="4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3108" y="2643182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/>
          </a:p>
        </p:txBody>
      </p:sp>
      <p:sp>
        <p:nvSpPr>
          <p:cNvPr id="33" name="矩形 32"/>
          <p:cNvSpPr/>
          <p:nvPr/>
        </p:nvSpPr>
        <p:spPr>
          <a:xfrm>
            <a:off x="6715140" y="4786322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28860" y="4786322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40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86512" y="2714620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40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142976" y="1214422"/>
          <a:ext cx="64294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/>
                <a:gridCol w="1285884"/>
                <a:gridCol w="1285884"/>
                <a:gridCol w="1285884"/>
                <a:gridCol w="12858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姓名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小明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小刚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小强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小林</a:t>
                      </a:r>
                      <a:endParaRPr lang="zh-CN" alt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成绩</a:t>
                      </a:r>
                      <a:r>
                        <a:rPr lang="en-US" altLang="zh-CN" sz="2400" b="1" dirty="0" smtClean="0"/>
                        <a:t>/</a:t>
                      </a:r>
                      <a:r>
                        <a:rPr lang="zh-CN" altLang="en-US" sz="2400" b="1" dirty="0" smtClean="0"/>
                        <a:t>米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0.8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1.2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1.1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0.9</a:t>
                      </a:r>
                      <a:endParaRPr lang="zh-CN" altLang="en-US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1000100" y="5214950"/>
            <a:ext cx="9589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1.2</a:t>
            </a:r>
            <a:r>
              <a:rPr lang="zh-CN" altLang="en-US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3214678" y="5214950"/>
            <a:ext cx="9589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1.1</a:t>
            </a:r>
            <a:r>
              <a:rPr lang="zh-CN" altLang="en-US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5286380" y="5214950"/>
            <a:ext cx="9589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0.9</a:t>
            </a:r>
            <a:r>
              <a:rPr lang="zh-CN" altLang="en-US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7429520" y="5214950"/>
            <a:ext cx="11208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2800" b="0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1000100" y="5715016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小刚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5286380" y="5715016"/>
            <a:ext cx="11525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小林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3143240" y="5715016"/>
            <a:ext cx="9366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小强</a:t>
            </a: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429520" y="5715016"/>
            <a:ext cx="10080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小明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57224" y="642918"/>
            <a:ext cx="7143776" cy="523875"/>
            <a:chOff x="714348" y="857232"/>
            <a:chExt cx="7143776" cy="523875"/>
          </a:xfrm>
        </p:grpSpPr>
        <p:sp>
          <p:nvSpPr>
            <p:cNvPr id="23558" name="TextBox 10"/>
            <p:cNvSpPr txBox="1">
              <a:spLocks noChangeArrowheads="1"/>
            </p:cNvSpPr>
            <p:nvPr/>
          </p:nvSpPr>
          <p:spPr bwMode="auto">
            <a:xfrm>
              <a:off x="1500166" y="857232"/>
              <a:ext cx="6357958" cy="523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800" dirty="0">
                  <a:latin typeface="华文楷体" pitchFamily="2" charset="-122"/>
                  <a:ea typeface="华文楷体" pitchFamily="2" charset="-122"/>
                </a:rPr>
                <a:t>四名男生参加跳高比赛，成绩如下表。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14348" y="857232"/>
              <a:ext cx="785818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2800" dirty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7158" y="2214554"/>
            <a:ext cx="4578350" cy="2714645"/>
            <a:chOff x="357158" y="2214554"/>
            <a:chExt cx="4578350" cy="2714645"/>
          </a:xfrm>
        </p:grpSpPr>
        <p:sp>
          <p:nvSpPr>
            <p:cNvPr id="20485" name="流程图: 资料带 4"/>
            <p:cNvSpPr>
              <a:spLocks noChangeArrowheads="1"/>
            </p:cNvSpPr>
            <p:nvPr/>
          </p:nvSpPr>
          <p:spPr bwMode="auto">
            <a:xfrm>
              <a:off x="357158" y="2214554"/>
              <a:ext cx="4578350" cy="1730374"/>
            </a:xfrm>
            <a:prstGeom prst="flowChartPunchedTap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把他们的成绩都化成厘米来比较</a:t>
              </a:r>
            </a:p>
            <a:p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0.8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=80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厘米       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1.2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=120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厘米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1.1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=110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厘米   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0.9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zh-CN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=90</a:t>
              </a:r>
              <a:r>
                <a:rPr lang="zh-CN" altLang="en-US" sz="2400" dirty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厘米</a:t>
              </a:r>
            </a:p>
          </p:txBody>
        </p:sp>
        <p:pic>
          <p:nvPicPr>
            <p:cNvPr id="19" name="图片 18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8795" y="3929067"/>
              <a:ext cx="1571636" cy="1000132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5286380" y="2285992"/>
            <a:ext cx="3500494" cy="2571768"/>
            <a:chOff x="5286380" y="2285992"/>
            <a:chExt cx="3500494" cy="2571768"/>
          </a:xfrm>
        </p:grpSpPr>
        <p:pic>
          <p:nvPicPr>
            <p:cNvPr id="20" name="图片 19" descr="1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9454" y="3786190"/>
              <a:ext cx="928694" cy="1071570"/>
            </a:xfrm>
            <a:prstGeom prst="rect">
              <a:avLst/>
            </a:prstGeom>
          </p:spPr>
        </p:pic>
        <p:sp>
          <p:nvSpPr>
            <p:cNvPr id="21" name="矩形标注 20"/>
            <p:cNvSpPr/>
            <p:nvPr/>
          </p:nvSpPr>
          <p:spPr>
            <a:xfrm>
              <a:off x="5286380" y="2285992"/>
              <a:ext cx="3500494" cy="1428760"/>
            </a:xfrm>
            <a:prstGeom prst="wedgeRectCallout">
              <a:avLst>
                <a:gd name="adj1" fmla="val -6057"/>
                <a:gd name="adj2" fmla="val 7221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1.2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米是</a:t>
              </a:r>
              <a:r>
                <a: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分米  ，</a:t>
              </a:r>
              <a:r>
                <a: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1.1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米是</a:t>
              </a:r>
              <a:r>
                <a: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zh-CN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分米</a:t>
              </a:r>
              <a:r>
                <a:rPr lang="en-US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,0.8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米和</a:t>
              </a:r>
              <a:r>
                <a:rPr lang="en-US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0.9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米都不到</a:t>
              </a:r>
              <a:r>
                <a:rPr lang="en-US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所以</a:t>
              </a:r>
              <a:r>
                <a:rPr lang="en-US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1.2</a:t>
              </a:r>
              <a:r>
                <a:rPr lang="zh-CN" altLang="en-US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米最高。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1472" y="4786322"/>
            <a:ext cx="8072494" cy="1013403"/>
            <a:chOff x="571472" y="5357826"/>
            <a:chExt cx="8072494" cy="1013403"/>
          </a:xfrm>
        </p:grpSpPr>
        <p:sp>
          <p:nvSpPr>
            <p:cNvPr id="35" name="TextBox 34"/>
            <p:cNvSpPr txBox="1"/>
            <p:nvPr/>
          </p:nvSpPr>
          <p:spPr>
            <a:xfrm>
              <a:off x="857224" y="5357826"/>
              <a:ext cx="15001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第一名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928926" y="5357826"/>
              <a:ext cx="142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第二名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857752" y="5357826"/>
              <a:ext cx="142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第三名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71472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357422" y="578645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〉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571736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357686" y="578645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〉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572000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572264" y="578645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〉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786578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072330" y="5357826"/>
              <a:ext cx="142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第四名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71472" y="1357298"/>
            <a:ext cx="7858180" cy="3529030"/>
            <a:chOff x="928662" y="2285992"/>
            <a:chExt cx="7188431" cy="3529030"/>
          </a:xfrm>
        </p:grpSpPr>
        <p:sp>
          <p:nvSpPr>
            <p:cNvPr id="9" name="矩形 8"/>
            <p:cNvSpPr/>
            <p:nvPr/>
          </p:nvSpPr>
          <p:spPr>
            <a:xfrm>
              <a:off x="1000100" y="2285992"/>
              <a:ext cx="7072362" cy="3500462"/>
            </a:xfrm>
            <a:prstGeom prst="rect">
              <a:avLst/>
            </a:prstGeom>
            <a:solidFill>
              <a:srgbClr val="FFFF9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2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62" y="2285992"/>
              <a:ext cx="7188431" cy="352903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5929322" y="150017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1.1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0760" y="200024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364331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9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4876" y="414338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0.9</a:t>
            </a:r>
            <a:endParaRPr lang="zh-CN" altLang="en-US" sz="3200" dirty="0">
              <a:ea typeface="楷体_GB231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8596" y="5143512"/>
            <a:ext cx="8072494" cy="1013403"/>
            <a:chOff x="571472" y="5357826"/>
            <a:chExt cx="8072494" cy="1013403"/>
          </a:xfrm>
        </p:grpSpPr>
        <p:sp>
          <p:nvSpPr>
            <p:cNvPr id="18" name="TextBox 17"/>
            <p:cNvSpPr txBox="1"/>
            <p:nvPr/>
          </p:nvSpPr>
          <p:spPr>
            <a:xfrm>
              <a:off x="857224" y="5357826"/>
              <a:ext cx="15001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第一名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28926" y="5357826"/>
              <a:ext cx="142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第二名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857752" y="5357826"/>
              <a:ext cx="142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第三名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1472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57422" y="578645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〉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571736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357686" y="578645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〉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72000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2264" y="578645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〉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86578" y="5786454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            ）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072330" y="5357826"/>
              <a:ext cx="14287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第四名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928662" y="5643578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小刚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4929190" y="5643578"/>
            <a:ext cx="11525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小林</a:t>
            </a:r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000364" y="5643578"/>
            <a:ext cx="9366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小强</a:t>
            </a: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7215206" y="5643578"/>
            <a:ext cx="10080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小明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34" grpId="0" autoUpdateAnimBg="0"/>
      <p:bldP spid="35" grpId="0" autoUpdateAnimBg="0"/>
      <p:bldP spid="36" grpId="0" autoUpdateAnimBg="0"/>
      <p:bldP spid="3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71472" y="785794"/>
            <a:ext cx="8001056" cy="4454571"/>
            <a:chOff x="571472" y="785794"/>
            <a:chExt cx="8001056" cy="4454571"/>
          </a:xfrm>
        </p:grpSpPr>
        <p:grpSp>
          <p:nvGrpSpPr>
            <p:cNvPr id="5" name="组合 4"/>
            <p:cNvGrpSpPr/>
            <p:nvPr/>
          </p:nvGrpSpPr>
          <p:grpSpPr>
            <a:xfrm>
              <a:off x="571472" y="785794"/>
              <a:ext cx="8001056" cy="4357718"/>
              <a:chOff x="357158" y="1142984"/>
              <a:chExt cx="8001056" cy="342902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57158" y="1142984"/>
                <a:ext cx="8001056" cy="3429024"/>
              </a:xfrm>
              <a:prstGeom prst="rect">
                <a:avLst/>
              </a:prstGeom>
              <a:solidFill>
                <a:srgbClr val="FFFF9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 descr="w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7158" y="1285860"/>
                <a:ext cx="7786742" cy="3214710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3929058" y="2000240"/>
              <a:ext cx="1632585" cy="2425130"/>
              <a:chOff x="3857620" y="2143116"/>
              <a:chExt cx="1632585" cy="2425130"/>
            </a:xfrm>
          </p:grpSpPr>
          <p:cxnSp>
            <p:nvCxnSpPr>
              <p:cNvPr id="7" name="直接箭头连接符 6"/>
              <p:cNvCxnSpPr/>
              <p:nvPr/>
            </p:nvCxnSpPr>
            <p:spPr>
              <a:xfrm rot="5400000">
                <a:off x="4036215" y="3250405"/>
                <a:ext cx="500860" cy="7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3857620" y="2143116"/>
                <a:ext cx="1632585" cy="2425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0.8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米</a:t>
                </a:r>
                <a:endParaRPr lang="en-US" altLang="zh-CN" sz="2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8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143504" y="2000240"/>
              <a:ext cx="1958975" cy="1358116"/>
              <a:chOff x="3857620" y="2143116"/>
              <a:chExt cx="1958975" cy="1358116"/>
            </a:xfrm>
          </p:grpSpPr>
          <p:cxnSp>
            <p:nvCxnSpPr>
              <p:cNvPr id="12" name="直接箭头连接符 11"/>
              <p:cNvCxnSpPr/>
              <p:nvPr/>
            </p:nvCxnSpPr>
            <p:spPr>
              <a:xfrm rot="5400000">
                <a:off x="4107653" y="3250405"/>
                <a:ext cx="500860" cy="7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3857620" y="2143116"/>
                <a:ext cx="1958975" cy="953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1.1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米</a:t>
                </a:r>
                <a:endParaRPr lang="en-US" altLang="zh-CN" sz="2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11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500562" y="4071942"/>
              <a:ext cx="1071570" cy="1168421"/>
              <a:chOff x="4214810" y="1357298"/>
              <a:chExt cx="1071570" cy="1168421"/>
            </a:xfrm>
          </p:grpSpPr>
          <p:cxnSp>
            <p:nvCxnSpPr>
              <p:cNvPr id="15" name="直接箭头连接符 14"/>
              <p:cNvCxnSpPr/>
              <p:nvPr/>
            </p:nvCxnSpPr>
            <p:spPr>
              <a:xfrm rot="16200000" flipV="1">
                <a:off x="4536678" y="1535496"/>
                <a:ext cx="357190" cy="7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4214810" y="1571612"/>
                <a:ext cx="107157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9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en-US" altLang="zh-CN" sz="2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0.9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357950" y="4071942"/>
              <a:ext cx="1428760" cy="1168423"/>
              <a:chOff x="4214810" y="1357297"/>
              <a:chExt cx="1071570" cy="1168423"/>
            </a:xfrm>
          </p:grpSpPr>
          <p:cxnSp>
            <p:nvCxnSpPr>
              <p:cNvPr id="19" name="直接箭头连接符 18"/>
              <p:cNvCxnSpPr/>
              <p:nvPr/>
            </p:nvCxnSpPr>
            <p:spPr>
              <a:xfrm rot="16200000" flipV="1">
                <a:off x="4411661" y="1535495"/>
                <a:ext cx="357190" cy="7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4214810" y="1571613"/>
                <a:ext cx="107157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12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en-US" altLang="zh-CN" sz="2800" dirty="0" smtClean="0"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1.2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28596" y="5143512"/>
            <a:ext cx="8072494" cy="1023286"/>
            <a:chOff x="428596" y="5143512"/>
            <a:chExt cx="8072494" cy="1023286"/>
          </a:xfrm>
        </p:grpSpPr>
        <p:grpSp>
          <p:nvGrpSpPr>
            <p:cNvPr id="22" name="组合 21"/>
            <p:cNvGrpSpPr/>
            <p:nvPr/>
          </p:nvGrpSpPr>
          <p:grpSpPr>
            <a:xfrm>
              <a:off x="428596" y="5143512"/>
              <a:ext cx="8072494" cy="1013403"/>
              <a:chOff x="571472" y="5357826"/>
              <a:chExt cx="8072494" cy="1013403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857224" y="5357826"/>
                <a:ext cx="15001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第一名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928926" y="5357826"/>
                <a:ext cx="1428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第二名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4857752" y="5357826"/>
                <a:ext cx="1428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第三名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71472" y="5786454"/>
                <a:ext cx="18573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ea typeface="楷体_GB2312"/>
                  </a:rPr>
                  <a:t>（            ）</a:t>
                </a:r>
                <a:endParaRPr lang="zh-CN" altLang="en-US" sz="3200" dirty="0">
                  <a:ea typeface="楷体_GB231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357422" y="5786454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〉</a:t>
                </a:r>
                <a:endPara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571736" y="5786454"/>
                <a:ext cx="18573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ea typeface="楷体_GB2312"/>
                  </a:rPr>
                  <a:t>（            ）</a:t>
                </a:r>
                <a:endParaRPr lang="zh-CN" altLang="en-US" sz="3200" dirty="0">
                  <a:ea typeface="楷体_GB231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357686" y="5786454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〉</a:t>
                </a:r>
                <a:endPara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72000" y="5786454"/>
                <a:ext cx="18573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ea typeface="楷体_GB2312"/>
                  </a:rPr>
                  <a:t>（            ）</a:t>
                </a:r>
                <a:endParaRPr lang="zh-CN" altLang="en-US" sz="3200" dirty="0">
                  <a:ea typeface="楷体_GB231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572264" y="5786454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〉</a:t>
                </a:r>
                <a:endPara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786578" y="5786454"/>
                <a:ext cx="18573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ea typeface="楷体_GB2312"/>
                  </a:rPr>
                  <a:t>（            ）</a:t>
                </a:r>
                <a:endParaRPr lang="zh-CN" altLang="en-US" sz="3200" dirty="0">
                  <a:ea typeface="楷体_GB231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072330" y="5357826"/>
                <a:ext cx="14287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第四名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34" name="Text Box 12"/>
            <p:cNvSpPr txBox="1">
              <a:spLocks noChangeArrowheads="1"/>
            </p:cNvSpPr>
            <p:nvPr/>
          </p:nvSpPr>
          <p:spPr bwMode="auto">
            <a:xfrm>
              <a:off x="928662" y="5643578"/>
              <a:ext cx="906017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小刚</a:t>
              </a:r>
            </a:p>
          </p:txBody>
        </p:sp>
        <p:sp>
          <p:nvSpPr>
            <p:cNvPr id="35" name="Text Box 13"/>
            <p:cNvSpPr txBox="1">
              <a:spLocks noChangeArrowheads="1"/>
            </p:cNvSpPr>
            <p:nvPr/>
          </p:nvSpPr>
          <p:spPr bwMode="auto">
            <a:xfrm>
              <a:off x="4929190" y="5643578"/>
              <a:ext cx="1152525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小林</a:t>
              </a:r>
            </a:p>
          </p:txBody>
        </p:sp>
        <p:sp>
          <p:nvSpPr>
            <p:cNvPr id="36" name="Text Box 14"/>
            <p:cNvSpPr txBox="1">
              <a:spLocks noChangeArrowheads="1"/>
            </p:cNvSpPr>
            <p:nvPr/>
          </p:nvSpPr>
          <p:spPr bwMode="auto">
            <a:xfrm>
              <a:off x="3000364" y="5643578"/>
              <a:ext cx="936625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小强</a:t>
              </a:r>
            </a:p>
          </p:txBody>
        </p:sp>
        <p:sp>
          <p:nvSpPr>
            <p:cNvPr id="37" name="Text Box 15"/>
            <p:cNvSpPr txBox="1">
              <a:spLocks noChangeArrowheads="1"/>
            </p:cNvSpPr>
            <p:nvPr/>
          </p:nvSpPr>
          <p:spPr bwMode="auto">
            <a:xfrm>
              <a:off x="7215206" y="5643578"/>
              <a:ext cx="1008063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小明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857224" y="642918"/>
            <a:ext cx="1500198" cy="50006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126" name="矩形 125"/>
          <p:cNvSpPr/>
          <p:nvPr/>
        </p:nvSpPr>
        <p:spPr>
          <a:xfrm>
            <a:off x="2928926" y="571480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928662" y="1428736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看图比较下面各组数的大小。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8" name="图片 127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714620"/>
            <a:ext cx="8605769" cy="1409707"/>
          </a:xfrm>
          <a:prstGeom prst="rect">
            <a:avLst/>
          </a:prstGeom>
        </p:spPr>
      </p:pic>
      <p:sp>
        <p:nvSpPr>
          <p:cNvPr id="129" name="TextBox 128"/>
          <p:cNvSpPr txBox="1"/>
          <p:nvPr/>
        </p:nvSpPr>
        <p:spPr>
          <a:xfrm>
            <a:off x="571472" y="4143380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0.4  </a:t>
            </a:r>
            <a:r>
              <a:rPr lang="en-US" altLang="zh-CN" sz="4400" dirty="0" smtClean="0">
                <a:ea typeface="楷体_GB2312"/>
              </a:rPr>
              <a:t>○ </a:t>
            </a:r>
            <a:r>
              <a:rPr lang="en-US" altLang="zh-CN" sz="4000" dirty="0" smtClean="0">
                <a:ea typeface="楷体_GB2312"/>
              </a:rPr>
              <a:t> 0.6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857752" y="4143380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ea typeface="楷体_GB2312"/>
              </a:rPr>
              <a:t>2.5  ○   1.8</a:t>
            </a:r>
            <a:endParaRPr lang="zh-CN" altLang="en-US" sz="4000" dirty="0">
              <a:ea typeface="楷体_GB231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1357290" y="428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﹤</a:t>
            </a:r>
          </a:p>
        </p:txBody>
      </p:sp>
      <p:sp>
        <p:nvSpPr>
          <p:cNvPr id="135" name="矩形 134"/>
          <p:cNvSpPr/>
          <p:nvPr/>
        </p:nvSpPr>
        <p:spPr>
          <a:xfrm>
            <a:off x="5643570" y="42148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﹥</a:t>
            </a:r>
          </a:p>
        </p:txBody>
      </p:sp>
      <p:pic>
        <p:nvPicPr>
          <p:cNvPr id="13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500042"/>
            <a:ext cx="5288556" cy="584775"/>
            <a:chOff x="785786" y="1571612"/>
            <a:chExt cx="5288556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478849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先写出小数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再比较大小。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grpSp>
        <p:nvGrpSpPr>
          <p:cNvPr id="91" name="组合 90"/>
          <p:cNvGrpSpPr/>
          <p:nvPr/>
        </p:nvGrpSpPr>
        <p:grpSpPr>
          <a:xfrm>
            <a:off x="714348" y="1142984"/>
            <a:ext cx="7858180" cy="4929222"/>
            <a:chOff x="357158" y="2643182"/>
            <a:chExt cx="7858180" cy="4929222"/>
          </a:xfrm>
        </p:grpSpPr>
        <p:sp>
          <p:nvSpPr>
            <p:cNvPr id="90" name="矩形 89"/>
            <p:cNvSpPr/>
            <p:nvPr/>
          </p:nvSpPr>
          <p:spPr>
            <a:xfrm>
              <a:off x="357158" y="2643182"/>
              <a:ext cx="7858180" cy="492922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8" name="图片 87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34" y="2714620"/>
              <a:ext cx="7571133" cy="4598248"/>
            </a:xfrm>
            <a:prstGeom prst="rect">
              <a:avLst/>
            </a:prstGeom>
          </p:spPr>
        </p:pic>
      </p:grpSp>
      <p:sp>
        <p:nvSpPr>
          <p:cNvPr id="92" name="TextBox 91"/>
          <p:cNvSpPr txBox="1"/>
          <p:nvPr/>
        </p:nvSpPr>
        <p:spPr>
          <a:xfrm>
            <a:off x="2500298" y="285749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429256" y="285749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143372" y="2786058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﹤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500298" y="514351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429256" y="514351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143372" y="50720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﹤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4" grpId="0"/>
      <p:bldP spid="95" grpId="0"/>
      <p:bldP spid="96" grpId="0"/>
      <p:bldP spid="97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57166"/>
            <a:ext cx="664373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在○里填上“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”或“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&lt;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27777" y="1500174"/>
            <a:ext cx="2396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0.5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0.7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142553" y="1500174"/>
            <a:ext cx="29097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1.4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0.4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　　</a:t>
            </a:r>
          </a:p>
        </p:txBody>
      </p:sp>
      <p:sp>
        <p:nvSpPr>
          <p:cNvPr id="85" name="矩形 84"/>
          <p:cNvSpPr/>
          <p:nvPr/>
        </p:nvSpPr>
        <p:spPr>
          <a:xfrm>
            <a:off x="1463972" y="3000372"/>
            <a:ext cx="1883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3.3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3.2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142553" y="2928934"/>
            <a:ext cx="1883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0.6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392217" y="4714884"/>
            <a:ext cx="228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6.5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5.6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　　</a:t>
            </a:r>
          </a:p>
        </p:txBody>
      </p:sp>
      <p:sp>
        <p:nvSpPr>
          <p:cNvPr id="105" name="矩形 104"/>
          <p:cNvSpPr/>
          <p:nvPr/>
        </p:nvSpPr>
        <p:spPr>
          <a:xfrm>
            <a:off x="5250186" y="4714884"/>
            <a:ext cx="1883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000" dirty="0" smtClean="0">
                <a:latin typeface="华文楷体" pitchFamily="2" charset="-122"/>
                <a:ea typeface="华文楷体" pitchFamily="2" charset="-122"/>
              </a:rPr>
              <a:t>0.1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altLang="en-US" sz="4000" dirty="0" smtClean="0">
                <a:latin typeface="华文楷体" pitchFamily="2" charset="-122"/>
                <a:ea typeface="华文楷体" pitchFamily="2" charset="-122"/>
              </a:rPr>
              <a:t>1.1</a:t>
            </a:r>
            <a:endParaRPr lang="zh-CN" altLang="en-US" sz="40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2357422" y="471488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072198" y="292893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357422" y="3000372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072198" y="150017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357422" y="150017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40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143636" y="4714884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endParaRPr lang="zh-CN" altLang="en-US" sz="40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1093</Words>
  <Application>WPS 演示</Application>
  <PresentationFormat>全屏显示(4:3)</PresentationFormat>
  <Paragraphs>350</Paragraphs>
  <Slides>24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人教版数学三年级下册第7单元</dc:title>
  <dc:creator>吉林梓翰教育图书有限公司</dc:creator>
  <cp:lastModifiedBy>lenovop</cp:lastModifiedBy>
  <cp:revision>1227</cp:revision>
  <dcterms:created xsi:type="dcterms:W3CDTF">2015-11-21T07:20:00Z</dcterms:created>
  <dcterms:modified xsi:type="dcterms:W3CDTF">2021-11-01T03:05:34Z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