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9"/>
  </p:notesMasterIdLst>
  <p:sldIdLst>
    <p:sldId id="271" r:id="rId3"/>
    <p:sldId id="258" r:id="rId4"/>
    <p:sldId id="327" r:id="rId5"/>
    <p:sldId id="338" r:id="rId6"/>
    <p:sldId id="278" r:id="rId7"/>
    <p:sldId id="337" r:id="rId8"/>
    <p:sldId id="354" r:id="rId9"/>
    <p:sldId id="351" r:id="rId10"/>
    <p:sldId id="353" r:id="rId11"/>
    <p:sldId id="352" r:id="rId12"/>
    <p:sldId id="355" r:id="rId13"/>
    <p:sldId id="356" r:id="rId14"/>
    <p:sldId id="339" r:id="rId15"/>
    <p:sldId id="349" r:id="rId16"/>
    <p:sldId id="350" r:id="rId17"/>
    <p:sldId id="272" r:id="rId18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FFFF"/>
    <a:srgbClr val="0099FF"/>
    <a:srgbClr val="FF0066"/>
    <a:srgbClr val="0000FF"/>
    <a:srgbClr val="75057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0166" autoAdjust="0"/>
    <p:restoredTop sz="94521" autoAdjust="0"/>
  </p:normalViewPr>
  <p:slideViewPr>
    <p:cSldViewPr>
      <p:cViewPr varScale="1">
        <p:scale>
          <a:sx n="73" d="100"/>
          <a:sy n="73" d="100"/>
        </p:scale>
        <p:origin x="-168" y="-96"/>
      </p:cViewPr>
      <p:guideLst>
        <p:guide orient="horz" pos="16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2020/12/18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每日必练</a:t>
              </a:r>
              <a:endParaRPr lang="zh-CN" altLang="en-US" sz="1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endParaRP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7504" y="195486"/>
            <a:ext cx="504000" cy="50405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11560" y="267494"/>
            <a:ext cx="1296144" cy="36004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6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rPr>
              <a:t>分层训练</a:t>
            </a:r>
            <a:endParaRPr lang="en-US" altLang="zh-CN" sz="1600" b="1" spc="5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少儿简体"/>
            </a:endParaRPr>
          </a:p>
        </p:txBody>
      </p:sp>
      <p:pic>
        <p:nvPicPr>
          <p:cNvPr id="15" name="图片 14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旧知唤醒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zh-CN" sz="1600" b="1" kern="1200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方正少儿简体"/>
                  <a:cs typeface="+mn-cs"/>
                </a:rPr>
                <a:t>随堂练习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tif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53525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8242" y="134712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件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0" name="组合 2"/>
          <p:cNvGrpSpPr/>
          <p:nvPr/>
        </p:nvGrpSpPr>
        <p:grpSpPr>
          <a:xfrm>
            <a:off x="2300380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练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13"/>
          <p:cNvGrpSpPr/>
          <p:nvPr/>
        </p:nvGrpSpPr>
        <p:grpSpPr>
          <a:xfrm>
            <a:off x="3572837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b="1" smtClean="0">
                  <a:solidFill>
                    <a:srgbClr val="FFC000"/>
                  </a:solidFill>
                </a:rPr>
                <a:t>习</a:t>
              </a:r>
              <a:endParaRPr lang="zh-CN" altLang="en-US" sz="5000" b="1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课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5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2475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707904" y="3075806"/>
            <a:ext cx="1956303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人教版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三年级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bldLvl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71472" y="602962"/>
            <a:ext cx="8059148" cy="664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逛超市。</a:t>
            </a:r>
          </a:p>
        </p:txBody>
      </p:sp>
      <p:sp>
        <p:nvSpPr>
          <p:cNvPr id="6" name="矩形 5"/>
          <p:cNvSpPr/>
          <p:nvPr/>
        </p:nvSpPr>
        <p:spPr>
          <a:xfrm>
            <a:off x="642910" y="1857370"/>
            <a:ext cx="7358105" cy="662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强强想买一顶帽子和一副手套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共需多少元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10" name="矩形 9"/>
          <p:cNvSpPr/>
          <p:nvPr/>
        </p:nvSpPr>
        <p:spPr>
          <a:xfrm>
            <a:off x="2143108" y="2643188"/>
            <a:ext cx="435771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14.30+5.20=19.50(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143108" y="3429006"/>
            <a:ext cx="450059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答：共需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19.50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d160c.jpg" descr="id:2147491482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43306" y="571486"/>
            <a:ext cx="3736003" cy="114300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71472" y="602962"/>
            <a:ext cx="8059148" cy="664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逛超市。</a:t>
            </a:r>
          </a:p>
        </p:txBody>
      </p:sp>
      <p:sp>
        <p:nvSpPr>
          <p:cNvPr id="6" name="矩形 5"/>
          <p:cNvSpPr/>
          <p:nvPr/>
        </p:nvSpPr>
        <p:spPr>
          <a:xfrm>
            <a:off x="642910" y="1857370"/>
            <a:ext cx="5476179" cy="662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一顶帽子比一副手套贵多少元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10" name="矩形 9"/>
          <p:cNvSpPr/>
          <p:nvPr/>
        </p:nvSpPr>
        <p:spPr>
          <a:xfrm>
            <a:off x="2143108" y="2643188"/>
            <a:ext cx="435771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14.30-5.20=9.10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143108" y="3571882"/>
            <a:ext cx="450059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答：贵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9.10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d160c.jpg" descr="id:2147491482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43306" y="571486"/>
            <a:ext cx="3736003" cy="114300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71472" y="602962"/>
            <a:ext cx="8059148" cy="664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逛超市。</a:t>
            </a:r>
          </a:p>
        </p:txBody>
      </p:sp>
      <p:sp>
        <p:nvSpPr>
          <p:cNvPr id="6" name="矩形 5"/>
          <p:cNvSpPr/>
          <p:nvPr/>
        </p:nvSpPr>
        <p:spPr>
          <a:xfrm>
            <a:off x="642910" y="1857370"/>
            <a:ext cx="7778091" cy="662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强强带了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元要买这三样东西各一个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钱够吗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857356" y="2500312"/>
            <a:ext cx="557216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4.10+14.30+5.20=23.60(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071670" y="3286130"/>
            <a:ext cx="278608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23.60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&lt;25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d160c.jpg" descr="id:2147491482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43306" y="571486"/>
            <a:ext cx="3736003" cy="1143008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214546" y="4071948"/>
            <a:ext cx="228601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答：钱够。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71472" y="571486"/>
            <a:ext cx="8072494" cy="1955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亮亮是一个小马虎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在计算小数加法时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把其中一个加数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看成了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45,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结果得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55.3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。正确的结果应该是多少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8" name="矩形 7"/>
          <p:cNvSpPr/>
          <p:nvPr/>
        </p:nvSpPr>
        <p:spPr>
          <a:xfrm>
            <a:off x="2643174" y="2000246"/>
            <a:ext cx="300039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55.3-45=10.3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571736" y="2786064"/>
            <a:ext cx="342902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10.3+4.5=14.8</a:t>
            </a:r>
          </a:p>
        </p:txBody>
      </p:sp>
      <p:sp>
        <p:nvSpPr>
          <p:cNvPr id="13" name="矩形 12"/>
          <p:cNvSpPr/>
          <p:nvPr/>
        </p:nvSpPr>
        <p:spPr>
          <a:xfrm>
            <a:off x="2143108" y="3643320"/>
            <a:ext cx="457203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答：正确的结果是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14.8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28596" y="785800"/>
            <a:ext cx="7929618" cy="26015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徐阿姨开了一家冷饮店。她所卖的雪糕只有三种价格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元、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元。一天下班后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她数了数全天共卖了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128.6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她马上想到自己可能数错了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你知道她是如何判断出来的吗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15" name="矩形 14"/>
          <p:cNvSpPr/>
          <p:nvPr/>
        </p:nvSpPr>
        <p:spPr>
          <a:xfrm>
            <a:off x="1142976" y="3500444"/>
            <a:ext cx="592935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提示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所卖的钱数小数点后面应是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或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不可能是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428596" y="714362"/>
            <a:ext cx="8215370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8.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减数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是多少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6" name="矩形 5"/>
          <p:cNvSpPr/>
          <p:nvPr/>
        </p:nvSpPr>
        <p:spPr>
          <a:xfrm>
            <a:off x="857224" y="1643056"/>
            <a:ext cx="335758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38÷2-12.3=6.7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28662" y="2571750"/>
            <a:ext cx="350046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减数是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6.7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d165.jpg" descr="id:2147491489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72000" y="1285866"/>
            <a:ext cx="3477590" cy="187385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42204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 rot="20718769">
            <a:off x="2669878" y="1171198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971600" y="987574"/>
            <a:ext cx="1471878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7</a:t>
            </a:r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单元</a:t>
            </a:r>
            <a:endParaRPr lang="zh-CN" altLang="en-US" sz="28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059832" y="1635646"/>
            <a:ext cx="5616624" cy="7467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2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　简单的小数加、减法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4391025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28596" y="857238"/>
            <a:ext cx="8215370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列竖式计算下列各题。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17+26=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80-4=</a:t>
            </a:r>
          </a:p>
        </p:txBody>
      </p:sp>
      <p:sp>
        <p:nvSpPr>
          <p:cNvPr id="11" name="矩形 10"/>
          <p:cNvSpPr/>
          <p:nvPr/>
        </p:nvSpPr>
        <p:spPr>
          <a:xfrm>
            <a:off x="2428860" y="1500180"/>
            <a:ext cx="121444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43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1357290" y="2214560"/>
          <a:ext cx="1080000" cy="853440"/>
        </p:xfrm>
        <a:graphic>
          <a:graphicData uri="http://schemas.openxmlformats.org/drawingml/2006/table">
            <a:tbl>
              <a:tblPr/>
              <a:tblGrid>
                <a:gridCol w="360000"/>
                <a:gridCol w="360000"/>
                <a:gridCol w="360000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7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+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6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5214942" y="2285998"/>
          <a:ext cx="1080000" cy="853440"/>
        </p:xfrm>
        <a:graphic>
          <a:graphicData uri="http://schemas.openxmlformats.org/drawingml/2006/table">
            <a:tbl>
              <a:tblPr/>
              <a:tblGrid>
                <a:gridCol w="360000"/>
                <a:gridCol w="360000"/>
                <a:gridCol w="360000"/>
              </a:tblGrid>
              <a:tr h="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8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0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-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7" name="矩形 16"/>
          <p:cNvSpPr/>
          <p:nvPr/>
        </p:nvSpPr>
        <p:spPr>
          <a:xfrm>
            <a:off x="6215074" y="1500180"/>
            <a:ext cx="121444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76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929454" y="2214560"/>
            <a:ext cx="171451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竖式略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7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00034" y="1285866"/>
            <a:ext cx="7786742" cy="1955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算理回顾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】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用竖式计算加、减法时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先将相同数位对齐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从低位算起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哪一位满十向前一位进一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哪一位不够减向前一位借一当十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继续减。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857238"/>
            <a:ext cx="871543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3+8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7+6=            21-5= 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16-9=           8+4=             5+7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13-7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           15-8=            9+5=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5+6=            22-6=            14-8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57290" y="1000114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714744" y="1000114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000760" y="1000114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57290" y="1857370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714744" y="1857370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000760" y="1857370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357290" y="2714626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714744" y="2714626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000760" y="2714626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357290" y="3571882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714744" y="3571882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000760" y="3547598"/>
            <a:ext cx="71438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  <p:bldP spid="9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00034" y="642924"/>
            <a:ext cx="8059148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用竖式计算。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2.6+4.2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5.6+1.8=</a:t>
            </a: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10.3-5.6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            23.7-8.8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43108" y="1285866"/>
            <a:ext cx="78581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6.8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214942" y="1285866"/>
            <a:ext cx="150019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7.4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285984" y="2571750"/>
            <a:ext cx="100013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4.7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714744" y="3786196"/>
            <a:ext cx="378621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竖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式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略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143504" y="2643188"/>
            <a:ext cx="100013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14.9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12" grpId="0"/>
      <p:bldP spid="13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85720" y="714362"/>
            <a:ext cx="8643966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个肉松面包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元够吗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14" name="矩形 13"/>
          <p:cNvSpPr/>
          <p:nvPr/>
        </p:nvSpPr>
        <p:spPr>
          <a:xfrm>
            <a:off x="1357290" y="3286130"/>
            <a:ext cx="400052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2.7+2.7=5.4(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r111.jpg" descr="id:2147491461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57356" y="1643056"/>
            <a:ext cx="5001168" cy="1625724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4857752" y="3286130"/>
            <a:ext cx="400052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5.4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&gt;5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857488" y="4071948"/>
            <a:ext cx="400052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元不够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TK84.EPS" descr="id:2147491468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28728" y="1500180"/>
            <a:ext cx="2215505" cy="1500198"/>
          </a:xfrm>
          <a:prstGeom prst="rect">
            <a:avLst/>
          </a:prstGeom>
        </p:spPr>
      </p:pic>
      <p:pic>
        <p:nvPicPr>
          <p:cNvPr id="18" name="TK85.EPS" descr="id:2147491475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85852" y="3429006"/>
            <a:ext cx="2544862" cy="151597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00034" y="642924"/>
            <a:ext cx="805914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判断。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对的打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“√”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错的打“✕”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并改正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2) </a:t>
            </a:r>
          </a:p>
        </p:txBody>
      </p:sp>
      <p:sp>
        <p:nvSpPr>
          <p:cNvPr id="10" name="矩形 9"/>
          <p:cNvSpPr/>
          <p:nvPr/>
        </p:nvSpPr>
        <p:spPr>
          <a:xfrm>
            <a:off x="1857356" y="2571750"/>
            <a:ext cx="164307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✕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928794" y="4357700"/>
            <a:ext cx="164307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✕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" name="TH257-1.EPS" descr="id:2147503950;FounderCES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57686" y="1714494"/>
            <a:ext cx="1731850" cy="1357322"/>
          </a:xfrm>
          <a:prstGeom prst="rect">
            <a:avLst/>
          </a:prstGeom>
        </p:spPr>
      </p:pic>
      <p:pic>
        <p:nvPicPr>
          <p:cNvPr id="20" name="TH257-2.EPS" descr="id:2147503957;FounderCES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57620" y="3500444"/>
            <a:ext cx="2212995" cy="135732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00034" y="642924"/>
            <a:ext cx="8059148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陈志家七月份的电费是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43.4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水费比电费少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元。陈志家七月份的水费和电费一共是多少元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5" name="矩形 4"/>
          <p:cNvSpPr/>
          <p:nvPr/>
        </p:nvSpPr>
        <p:spPr>
          <a:xfrm>
            <a:off x="2500298" y="2333152"/>
            <a:ext cx="385765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43.4-24=19.4(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00298" y="3071816"/>
            <a:ext cx="385765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19.4+43.4=62.8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00298" y="4000510"/>
            <a:ext cx="385765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答：一共是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62.8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362</TotalTime>
  <Words>495</Words>
  <Application>WPS 演示</Application>
  <PresentationFormat>全屏显示(16:9)</PresentationFormat>
  <Paragraphs>92</Paragraphs>
  <Slides>16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18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337</cp:revision>
  <dcterms:created xsi:type="dcterms:W3CDTF">2018-12-06T02:32:00Z</dcterms:created>
  <dcterms:modified xsi:type="dcterms:W3CDTF">2020-12-18T07:55:08Z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