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25"/>
  </p:notesMasterIdLst>
  <p:sldIdLst>
    <p:sldId id="419" r:id="rId3"/>
    <p:sldId id="420" r:id="rId4"/>
    <p:sldId id="489" r:id="rId5"/>
    <p:sldId id="495" r:id="rId6"/>
    <p:sldId id="496" r:id="rId7"/>
    <p:sldId id="492" r:id="rId8"/>
    <p:sldId id="483" r:id="rId9"/>
    <p:sldId id="497" r:id="rId10"/>
    <p:sldId id="427" r:id="rId11"/>
    <p:sldId id="432" r:id="rId12"/>
    <p:sldId id="433" r:id="rId13"/>
    <p:sldId id="446" r:id="rId14"/>
    <p:sldId id="457" r:id="rId15"/>
    <p:sldId id="484" r:id="rId16"/>
    <p:sldId id="436" r:id="rId17"/>
    <p:sldId id="448" r:id="rId18"/>
    <p:sldId id="472" r:id="rId19"/>
    <p:sldId id="438" r:id="rId20"/>
    <p:sldId id="439" r:id="rId21"/>
    <p:sldId id="498" r:id="rId22"/>
    <p:sldId id="440" r:id="rId23"/>
    <p:sldId id="416" r:id="rId2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  <a:srgbClr val="DEEC22"/>
    <a:srgbClr val="FF0000"/>
    <a:srgbClr val="FFFF9F"/>
    <a:srgbClr val="FFFF66"/>
    <a:srgbClr val="E4DF21"/>
    <a:srgbClr val="C8D927"/>
    <a:srgbClr val="FF0066"/>
    <a:srgbClr val="FF6699"/>
    <a:srgbClr val="FF33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643" autoAdjust="0"/>
    <p:restoredTop sz="94480" autoAdjust="0"/>
  </p:normalViewPr>
  <p:slideViewPr>
    <p:cSldViewPr>
      <p:cViewPr>
        <p:scale>
          <a:sx n="66" d="100"/>
          <a:sy n="66" d="100"/>
        </p:scale>
        <p:origin x="-1734" y="-486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14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15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image" Target="../media/image15.jpeg"/><Relationship Id="rId4" Type="http://schemas.openxmlformats.org/officeDocument/2006/relationships/image" Target="../media/image3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audio" Target="../media/audio1.wav"/><Relationship Id="rId7" Type="http://schemas.openxmlformats.org/officeDocument/2006/relationships/slide" Target="slide10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20.xml"/><Relationship Id="rId5" Type="http://schemas.openxmlformats.org/officeDocument/2006/relationships/slide" Target="slide18.xml"/><Relationship Id="rId4" Type="http://schemas.openxmlformats.org/officeDocument/2006/relationships/slide" Target="slide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image" Target="../media/image19.gif"/><Relationship Id="rId7" Type="http://schemas.openxmlformats.org/officeDocument/2006/relationships/slide" Target="slide12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gif"/><Relationship Id="rId5" Type="http://schemas.openxmlformats.org/officeDocument/2006/relationships/image" Target="../media/image15.jpeg"/><Relationship Id="rId4" Type="http://schemas.openxmlformats.org/officeDocument/2006/relationships/image" Target="../media/image20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Relationship Id="rId4" Type="http://schemas.openxmlformats.org/officeDocument/2006/relationships/slide" Target="slide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9.xml"/><Relationship Id="rId6" Type="http://schemas.openxmlformats.org/officeDocument/2006/relationships/audio" Target="../media/audio2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gif"/><Relationship Id="rId3" Type="http://schemas.openxmlformats.org/officeDocument/2006/relationships/image" Target="../media/image9.gif"/><Relationship Id="rId7" Type="http://schemas.openxmlformats.org/officeDocument/2006/relationships/image" Target="../media/image13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.gif"/><Relationship Id="rId5" Type="http://schemas.openxmlformats.org/officeDocument/2006/relationships/image" Target="../media/image11.gif"/><Relationship Id="rId4" Type="http://schemas.openxmlformats.org/officeDocument/2006/relationships/image" Target="../media/image10.gi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4100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1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3" name="组合 13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4103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4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4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4106" name="Oval 32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7" name="Rectangle 33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142908" y="1571612"/>
            <a:ext cx="914400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 smtClean="0">
                <a:latin typeface="Calibri" panose="020F0502020204030204" pitchFamily="34" charset="0"/>
              </a:rPr>
              <a:t>第</a:t>
            </a:r>
            <a:r>
              <a:rPr lang="en-US" altLang="zh-CN" sz="4800" dirty="0" smtClean="0">
                <a:latin typeface="宋体" panose="02010600030101010101" pitchFamily="2" charset="-122"/>
              </a:rPr>
              <a:t>8</a:t>
            </a:r>
            <a:r>
              <a:rPr lang="zh-CN" altLang="en-US" sz="4800" smtClean="0">
                <a:latin typeface="Calibri" panose="020F0502020204030204" pitchFamily="34" charset="0"/>
              </a:rPr>
              <a:t>单元     </a:t>
            </a:r>
            <a:r>
              <a:rPr lang="zh-CN" altLang="en-US" sz="4800" dirty="0" smtClean="0">
                <a:latin typeface="Calibri" panose="020F0502020204030204" pitchFamily="34" charset="0"/>
              </a:rPr>
              <a:t>数学广角</a:t>
            </a:r>
            <a:r>
              <a:rPr lang="en-US" altLang="zh-CN" sz="4800" i="1" dirty="0" smtClean="0"/>
              <a:t>—</a:t>
            </a:r>
            <a:r>
              <a:rPr lang="zh-CN" altLang="en-US" sz="4800" dirty="0" smtClean="0">
                <a:latin typeface="Calibri" panose="020F0502020204030204" pitchFamily="34" charset="0"/>
              </a:rPr>
              <a:t>搭配（二）</a:t>
            </a:r>
            <a:endParaRPr lang="en-US" altLang="zh-CN" sz="4800" dirty="0" smtClean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42976" y="428604"/>
            <a:ext cx="595500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三年级数学</a:t>
            </a:r>
            <a:r>
              <a:rPr lang="en-US" altLang="zh-CN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•</a:t>
            </a:r>
            <a:r>
              <a:rPr lang="zh-CN" altLang="en-US" sz="280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5" name="组合 18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0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1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857224" y="2928934"/>
            <a:ext cx="7215238" cy="830997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</a:rPr>
              <a:t>1</a:t>
            </a:r>
            <a:r>
              <a:rPr lang="zh-CN" altLang="en-US" sz="4800" dirty="0" smtClean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</a:rPr>
              <a:t>  稍复杂的排列问题</a:t>
            </a:r>
            <a:endParaRPr lang="zh-CN" altLang="en-US" sz="4800" dirty="0">
              <a:solidFill>
                <a:schemeClr val="accent6">
                  <a:lumMod val="50000"/>
                </a:schemeClr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928662" y="1214422"/>
            <a:ext cx="757242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这节课我们学习了怎样有序地思考问题</a:t>
            </a:r>
            <a:r>
              <a:rPr lang="en-US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可以用固定首位法或是连线法来有序思考</a:t>
            </a:r>
            <a:r>
              <a:rPr lang="en-US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不重复和不遗漏就能又快又准确地找出所有结果。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3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41986" name="Picture 2" descr="D:\掘金2016\20160510北六上课件\图片\未标题-1 拷贝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2714620"/>
            <a:ext cx="1357322" cy="2493685"/>
          </a:xfrm>
          <a:prstGeom prst="rect">
            <a:avLst/>
          </a:prstGeom>
          <a:noFill/>
        </p:spPr>
      </p:pic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8"/>
          <p:cNvGrpSpPr/>
          <p:nvPr/>
        </p:nvGrpSpPr>
        <p:grpSpPr bwMode="auto">
          <a:xfrm>
            <a:off x="3714744" y="71414"/>
            <a:ext cx="1800225" cy="792162"/>
            <a:chOff x="1066" y="2795"/>
            <a:chExt cx="1134" cy="499"/>
          </a:xfrm>
        </p:grpSpPr>
        <p:sp>
          <p:nvSpPr>
            <p:cNvPr id="40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44" name="矩形 43"/>
          <p:cNvSpPr/>
          <p:nvPr/>
        </p:nvSpPr>
        <p:spPr>
          <a:xfrm>
            <a:off x="857224" y="843961"/>
            <a:ext cx="55721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104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页练习二十二第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857224" y="1285860"/>
            <a:ext cx="528641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唐僧师徒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人坐在椅子上 。</a:t>
            </a:r>
            <a:endParaRPr lang="en-US" altLang="zh-CN" sz="2800" dirty="0" smtClean="0">
              <a:latin typeface="华文楷体" pitchFamily="2" charset="-122"/>
              <a:ea typeface="华文楷体" pitchFamily="2" charset="-122"/>
            </a:endParaRPr>
          </a:p>
          <a:p>
            <a:pPr marL="514350" indent="-514350"/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     如果唐僧的位置不变，其</a:t>
            </a:r>
            <a:endParaRPr lang="en-US" altLang="zh-CN" sz="2800" dirty="0" smtClean="0">
              <a:latin typeface="华文楷体" pitchFamily="2" charset="-122"/>
              <a:ea typeface="华文楷体" pitchFamily="2" charset="-122"/>
            </a:endParaRPr>
          </a:p>
          <a:p>
            <a:pPr marL="514350" indent="-514350"/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     他人可以任意换位置，一</a:t>
            </a:r>
            <a:endParaRPr lang="en-US" altLang="zh-CN" sz="2800" dirty="0" smtClean="0">
              <a:latin typeface="华文楷体" pitchFamily="2" charset="-122"/>
              <a:ea typeface="华文楷体" pitchFamily="2" charset="-122"/>
            </a:endParaRPr>
          </a:p>
          <a:p>
            <a:pPr marL="514350" indent="-514350"/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     共 有多少种坐法？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88" name="图片 87" descr="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3571" y="1357298"/>
            <a:ext cx="3143272" cy="1714512"/>
          </a:xfrm>
          <a:prstGeom prst="rect">
            <a:avLst/>
          </a:prstGeom>
        </p:spPr>
      </p:pic>
      <p:graphicFrame>
        <p:nvGraphicFramePr>
          <p:cNvPr id="91" name="表格 90"/>
          <p:cNvGraphicFramePr>
            <a:graphicFrameLocks noGrp="1"/>
          </p:cNvGraphicFramePr>
          <p:nvPr/>
        </p:nvGraphicFramePr>
        <p:xfrm>
          <a:off x="1071538" y="3071810"/>
          <a:ext cx="6096000" cy="518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孙悟空</a:t>
                      </a:r>
                      <a:endParaRPr lang="zh-CN" altLang="en-US" sz="28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猪八戒 </a:t>
                      </a:r>
                      <a:endParaRPr lang="zh-CN" altLang="en-US" sz="28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 smtClean="0">
                          <a:solidFill>
                            <a:srgbClr val="7030A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唐僧</a:t>
                      </a:r>
                      <a:endParaRPr lang="zh-CN" altLang="en-US" sz="2800" b="1" dirty="0">
                        <a:solidFill>
                          <a:srgbClr val="7030A0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沙僧</a:t>
                      </a:r>
                      <a:endParaRPr lang="zh-CN" altLang="en-US" sz="28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3" name="表格 92"/>
          <p:cNvGraphicFramePr>
            <a:graphicFrameLocks noGrp="1"/>
          </p:cNvGraphicFramePr>
          <p:nvPr/>
        </p:nvGraphicFramePr>
        <p:xfrm>
          <a:off x="1071538" y="3571876"/>
          <a:ext cx="6096000" cy="518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孙悟空</a:t>
                      </a:r>
                      <a:endParaRPr lang="zh-CN" altLang="en-US" sz="28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沙僧 </a:t>
                      </a:r>
                      <a:endParaRPr lang="zh-CN" altLang="en-US" sz="28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 smtClean="0">
                          <a:solidFill>
                            <a:srgbClr val="7030A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唐僧</a:t>
                      </a:r>
                      <a:endParaRPr lang="zh-CN" altLang="en-US" sz="2800" b="1" dirty="0">
                        <a:solidFill>
                          <a:srgbClr val="7030A0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猪八戒 </a:t>
                      </a:r>
                      <a:endParaRPr lang="zh-CN" altLang="en-US" sz="28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4" name="表格 93"/>
          <p:cNvGraphicFramePr>
            <a:graphicFrameLocks noGrp="1"/>
          </p:cNvGraphicFramePr>
          <p:nvPr/>
        </p:nvGraphicFramePr>
        <p:xfrm>
          <a:off x="1071538" y="4143380"/>
          <a:ext cx="6096000" cy="518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猪八戒</a:t>
                      </a:r>
                      <a:endParaRPr lang="zh-CN" altLang="en-US" sz="28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孙悟空 </a:t>
                      </a:r>
                      <a:endParaRPr lang="zh-CN" altLang="en-US" sz="28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 smtClean="0">
                          <a:solidFill>
                            <a:srgbClr val="7030A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唐僧</a:t>
                      </a:r>
                      <a:endParaRPr lang="zh-CN" altLang="en-US" sz="2800" b="1" dirty="0">
                        <a:solidFill>
                          <a:srgbClr val="7030A0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沙僧</a:t>
                      </a:r>
                      <a:endParaRPr lang="zh-CN" altLang="en-US" sz="28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5" name="表格 94"/>
          <p:cNvGraphicFramePr>
            <a:graphicFrameLocks noGrp="1"/>
          </p:cNvGraphicFramePr>
          <p:nvPr/>
        </p:nvGraphicFramePr>
        <p:xfrm>
          <a:off x="1071538" y="4714884"/>
          <a:ext cx="6096000" cy="518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猪八戒</a:t>
                      </a:r>
                      <a:endParaRPr lang="zh-CN" altLang="en-US" sz="28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沙僧 </a:t>
                      </a:r>
                      <a:endParaRPr lang="zh-CN" altLang="en-US" sz="28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 smtClean="0">
                          <a:solidFill>
                            <a:srgbClr val="7030A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唐僧</a:t>
                      </a:r>
                      <a:endParaRPr lang="zh-CN" altLang="en-US" sz="2800" b="1" dirty="0">
                        <a:solidFill>
                          <a:srgbClr val="7030A0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孙悟空 </a:t>
                      </a:r>
                      <a:endParaRPr lang="zh-CN" altLang="en-US" sz="28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6" name="表格 95"/>
          <p:cNvGraphicFramePr>
            <a:graphicFrameLocks noGrp="1"/>
          </p:cNvGraphicFramePr>
          <p:nvPr/>
        </p:nvGraphicFramePr>
        <p:xfrm>
          <a:off x="1071538" y="5214950"/>
          <a:ext cx="6096000" cy="518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沙僧</a:t>
                      </a:r>
                      <a:endParaRPr lang="zh-CN" altLang="en-US" sz="28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孙悟空 </a:t>
                      </a:r>
                      <a:endParaRPr lang="zh-CN" altLang="en-US" sz="28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 smtClean="0">
                          <a:solidFill>
                            <a:srgbClr val="7030A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唐僧</a:t>
                      </a:r>
                      <a:endParaRPr lang="zh-CN" altLang="en-US" sz="2800" b="1" dirty="0">
                        <a:solidFill>
                          <a:srgbClr val="7030A0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猪八戒 </a:t>
                      </a:r>
                      <a:endParaRPr lang="zh-CN" altLang="en-US" sz="28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7" name="表格 96"/>
          <p:cNvGraphicFramePr>
            <a:graphicFrameLocks noGrp="1"/>
          </p:cNvGraphicFramePr>
          <p:nvPr/>
        </p:nvGraphicFramePr>
        <p:xfrm>
          <a:off x="1071538" y="5715016"/>
          <a:ext cx="6096000" cy="518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沙僧</a:t>
                      </a:r>
                      <a:endParaRPr lang="zh-CN" altLang="en-US" sz="28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猪八戒 </a:t>
                      </a:r>
                      <a:endParaRPr lang="zh-CN" altLang="en-US" sz="28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 smtClean="0">
                          <a:solidFill>
                            <a:srgbClr val="7030A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唐僧</a:t>
                      </a:r>
                      <a:endParaRPr lang="zh-CN" altLang="en-US" sz="2800" b="1" dirty="0">
                        <a:solidFill>
                          <a:srgbClr val="7030A0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孙悟空</a:t>
                      </a:r>
                      <a:endParaRPr lang="zh-CN" altLang="en-US" sz="28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8" name="爆炸形 1 97"/>
          <p:cNvSpPr/>
          <p:nvPr/>
        </p:nvSpPr>
        <p:spPr>
          <a:xfrm>
            <a:off x="7429520" y="3429000"/>
            <a:ext cx="1428760" cy="1643074"/>
          </a:xfrm>
          <a:prstGeom prst="irregularSeal1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共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种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/>
        </p:nvSpPr>
        <p:spPr>
          <a:xfrm>
            <a:off x="1428728" y="415333"/>
            <a:ext cx="55721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104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页练习二十二第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714348" y="857232"/>
            <a:ext cx="77153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 startAt="2"/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用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组成没有重复数字的两位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marL="514350" indent="-514350"/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数，能组成多少个个位是单数的两位数？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0" name="TextBox 79"/>
          <p:cNvSpPr txBox="1">
            <a:spLocks noChangeArrowheads="1"/>
          </p:cNvSpPr>
          <p:nvPr/>
        </p:nvSpPr>
        <p:spPr bwMode="auto">
          <a:xfrm>
            <a:off x="3071810" y="1857364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十位</a:t>
            </a:r>
          </a:p>
        </p:txBody>
      </p:sp>
      <p:sp>
        <p:nvSpPr>
          <p:cNvPr id="81" name="TextBox 80"/>
          <p:cNvSpPr txBox="1">
            <a:spLocks noChangeArrowheads="1"/>
          </p:cNvSpPr>
          <p:nvPr/>
        </p:nvSpPr>
        <p:spPr bwMode="auto">
          <a:xfrm>
            <a:off x="4214810" y="1857364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个位</a:t>
            </a:r>
          </a:p>
        </p:txBody>
      </p:sp>
      <p:sp>
        <p:nvSpPr>
          <p:cNvPr id="82" name="TextBox 81"/>
          <p:cNvSpPr txBox="1">
            <a:spLocks noChangeArrowheads="1"/>
          </p:cNvSpPr>
          <p:nvPr/>
        </p:nvSpPr>
        <p:spPr bwMode="auto">
          <a:xfrm>
            <a:off x="3071810" y="2314564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3" name="TextBox 82"/>
          <p:cNvSpPr txBox="1">
            <a:spLocks noChangeArrowheads="1"/>
          </p:cNvSpPr>
          <p:nvPr/>
        </p:nvSpPr>
        <p:spPr bwMode="auto">
          <a:xfrm>
            <a:off x="4214810" y="2314564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endParaRPr lang="zh-CN" altLang="en-US" sz="24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4" name="TextBox 83"/>
          <p:cNvSpPr txBox="1">
            <a:spLocks noChangeArrowheads="1"/>
          </p:cNvSpPr>
          <p:nvPr/>
        </p:nvSpPr>
        <p:spPr bwMode="auto">
          <a:xfrm>
            <a:off x="3071810" y="2786058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7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5" name="TextBox 84"/>
          <p:cNvSpPr txBox="1">
            <a:spLocks noChangeArrowheads="1"/>
          </p:cNvSpPr>
          <p:nvPr/>
        </p:nvSpPr>
        <p:spPr bwMode="auto">
          <a:xfrm>
            <a:off x="4214810" y="2786058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endParaRPr lang="zh-CN" altLang="en-US" sz="24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6" name="TextBox 85"/>
          <p:cNvSpPr txBox="1">
            <a:spLocks noChangeArrowheads="1"/>
          </p:cNvSpPr>
          <p:nvPr/>
        </p:nvSpPr>
        <p:spPr bwMode="auto">
          <a:xfrm>
            <a:off x="3071810" y="3214686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9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7" name="TextBox 86"/>
          <p:cNvSpPr txBox="1">
            <a:spLocks noChangeArrowheads="1"/>
          </p:cNvSpPr>
          <p:nvPr/>
        </p:nvSpPr>
        <p:spPr bwMode="auto">
          <a:xfrm>
            <a:off x="4214810" y="3214686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endParaRPr lang="zh-CN" altLang="en-US" sz="24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8" name="TextBox 87"/>
          <p:cNvSpPr txBox="1">
            <a:spLocks noChangeArrowheads="1"/>
          </p:cNvSpPr>
          <p:nvPr/>
        </p:nvSpPr>
        <p:spPr bwMode="auto">
          <a:xfrm>
            <a:off x="3071810" y="3714752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9" name="TextBox 88"/>
          <p:cNvSpPr txBox="1">
            <a:spLocks noChangeArrowheads="1"/>
          </p:cNvSpPr>
          <p:nvPr/>
        </p:nvSpPr>
        <p:spPr bwMode="auto">
          <a:xfrm>
            <a:off x="4214810" y="3714752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7</a:t>
            </a:r>
            <a:endParaRPr lang="zh-CN" altLang="en-US" sz="2400" b="1" dirty="0">
              <a:solidFill>
                <a:srgbClr val="7030A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0" name="TextBox 89"/>
          <p:cNvSpPr txBox="1">
            <a:spLocks noChangeArrowheads="1"/>
          </p:cNvSpPr>
          <p:nvPr/>
        </p:nvSpPr>
        <p:spPr bwMode="auto">
          <a:xfrm>
            <a:off x="3071810" y="4143380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1" name="TextBox 90"/>
          <p:cNvSpPr txBox="1">
            <a:spLocks noChangeArrowheads="1"/>
          </p:cNvSpPr>
          <p:nvPr/>
        </p:nvSpPr>
        <p:spPr bwMode="auto">
          <a:xfrm>
            <a:off x="4214810" y="4143380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7</a:t>
            </a:r>
            <a:endParaRPr lang="zh-CN" altLang="en-US" sz="2400" b="1" dirty="0">
              <a:solidFill>
                <a:srgbClr val="7030A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2" name="TextBox 91"/>
          <p:cNvSpPr txBox="1">
            <a:spLocks noChangeArrowheads="1"/>
          </p:cNvSpPr>
          <p:nvPr/>
        </p:nvSpPr>
        <p:spPr bwMode="auto">
          <a:xfrm>
            <a:off x="3071810" y="4643446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9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3" name="TextBox 92"/>
          <p:cNvSpPr txBox="1">
            <a:spLocks noChangeArrowheads="1"/>
          </p:cNvSpPr>
          <p:nvPr/>
        </p:nvSpPr>
        <p:spPr bwMode="auto">
          <a:xfrm>
            <a:off x="4214810" y="4643446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7</a:t>
            </a:r>
            <a:endParaRPr lang="zh-CN" altLang="en-US" sz="2400" b="1" dirty="0">
              <a:solidFill>
                <a:srgbClr val="7030A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4" name="TextBox 93"/>
          <p:cNvSpPr txBox="1">
            <a:spLocks noChangeArrowheads="1"/>
          </p:cNvSpPr>
          <p:nvPr/>
        </p:nvSpPr>
        <p:spPr bwMode="auto">
          <a:xfrm>
            <a:off x="3071810" y="5143512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5" name="TextBox 94"/>
          <p:cNvSpPr txBox="1">
            <a:spLocks noChangeArrowheads="1"/>
          </p:cNvSpPr>
          <p:nvPr/>
        </p:nvSpPr>
        <p:spPr bwMode="auto">
          <a:xfrm>
            <a:off x="4214810" y="5143512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9</a:t>
            </a:r>
            <a:endParaRPr lang="zh-CN" altLang="en-US" sz="2400" b="1" dirty="0">
              <a:solidFill>
                <a:srgbClr val="00B05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8" name="TextBox 97"/>
          <p:cNvSpPr txBox="1">
            <a:spLocks noChangeArrowheads="1"/>
          </p:cNvSpPr>
          <p:nvPr/>
        </p:nvSpPr>
        <p:spPr bwMode="auto">
          <a:xfrm>
            <a:off x="3071810" y="5572140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9" name="TextBox 98"/>
          <p:cNvSpPr txBox="1">
            <a:spLocks noChangeArrowheads="1"/>
          </p:cNvSpPr>
          <p:nvPr/>
        </p:nvSpPr>
        <p:spPr bwMode="auto">
          <a:xfrm>
            <a:off x="4214810" y="5572140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9</a:t>
            </a:r>
            <a:endParaRPr lang="zh-CN" altLang="en-US" sz="2400" b="1" dirty="0">
              <a:solidFill>
                <a:srgbClr val="00B05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0" name="TextBox 99"/>
          <p:cNvSpPr txBox="1">
            <a:spLocks noChangeArrowheads="1"/>
          </p:cNvSpPr>
          <p:nvPr/>
        </p:nvSpPr>
        <p:spPr bwMode="auto">
          <a:xfrm>
            <a:off x="3071810" y="6000768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7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1" name="TextBox 100"/>
          <p:cNvSpPr txBox="1">
            <a:spLocks noChangeArrowheads="1"/>
          </p:cNvSpPr>
          <p:nvPr/>
        </p:nvSpPr>
        <p:spPr bwMode="auto">
          <a:xfrm>
            <a:off x="4214810" y="6000768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9</a:t>
            </a:r>
            <a:endParaRPr lang="zh-CN" altLang="en-US" sz="2400" b="1" dirty="0">
              <a:solidFill>
                <a:srgbClr val="00B05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2" name="云形 101"/>
          <p:cNvSpPr/>
          <p:nvPr/>
        </p:nvSpPr>
        <p:spPr>
          <a:xfrm>
            <a:off x="5929322" y="3500438"/>
            <a:ext cx="1857388" cy="1357322"/>
          </a:xfrm>
          <a:prstGeom prst="cloud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个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8" grpId="0" animBg="1"/>
      <p:bldP spid="99" grpId="0" animBg="1"/>
      <p:bldP spid="100" grpId="0" animBg="1"/>
      <p:bldP spid="101" grpId="0" animBg="1"/>
      <p:bldP spid="10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428728" y="500042"/>
            <a:ext cx="55721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104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页练习二十二第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85786" y="1000108"/>
            <a:ext cx="421484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 startAt="3"/>
            </a:pPr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右面</a:t>
            </a:r>
            <a:r>
              <a:rPr lang="en-US" altLang="zh-CN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个分类垃圾桶摆</a:t>
            </a:r>
            <a:endParaRPr lang="en-US" altLang="zh-CN" sz="2800" dirty="0" smtClean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  <a:p>
            <a:pPr marL="514350" indent="-514350"/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     成一排，其中“其它垃圾”桶不能摆在最左边，这样的摆法一共有多少种？</a:t>
            </a:r>
            <a:endParaRPr lang="zh-CN" altLang="en-US" sz="28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857752" y="1000108"/>
            <a:ext cx="3786214" cy="1857388"/>
            <a:chOff x="4857752" y="1000108"/>
            <a:chExt cx="3786214" cy="1857388"/>
          </a:xfrm>
        </p:grpSpPr>
        <p:pic>
          <p:nvPicPr>
            <p:cNvPr id="13" name="图片 12" descr="1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57752" y="1000108"/>
              <a:ext cx="3786214" cy="1857388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6858016" y="2071678"/>
              <a:ext cx="642942" cy="428628"/>
            </a:xfrm>
            <a:prstGeom prst="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其它</a:t>
              </a:r>
              <a:endParaRPr lang="en-US" altLang="zh-CN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pPr algn="ctr"/>
              <a:r>
                <a:rPr lang="zh-CN" altLang="en-US" sz="16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垃圾</a:t>
              </a:r>
              <a:endParaRPr lang="zh-CN" altLang="en-US" sz="16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929322" y="2071678"/>
              <a:ext cx="642942" cy="428628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厨余垃圾</a:t>
              </a:r>
              <a:endParaRPr lang="zh-CN" altLang="en-US" sz="16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786710" y="2071678"/>
              <a:ext cx="642942" cy="428628"/>
            </a:xfrm>
            <a:prstGeom prst="rect">
              <a:avLst/>
            </a:prstGeom>
            <a:solidFill>
              <a:srgbClr val="FFC000"/>
            </a:solidFill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可回收物</a:t>
              </a:r>
              <a:endParaRPr lang="zh-CN" altLang="en-US" sz="16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000628" y="2071678"/>
              <a:ext cx="642942" cy="428628"/>
            </a:xfrm>
            <a:prstGeom prst="rect">
              <a:avLst/>
            </a:prstGeom>
            <a:solidFill>
              <a:srgbClr val="DEEC22"/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有害垃圾</a:t>
              </a:r>
              <a:endParaRPr lang="zh-CN" altLang="en-US" sz="16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25" name="矩形 124"/>
          <p:cNvSpPr/>
          <p:nvPr/>
        </p:nvSpPr>
        <p:spPr>
          <a:xfrm>
            <a:off x="6786578" y="3429000"/>
            <a:ext cx="642942" cy="428628"/>
          </a:xfrm>
          <a:prstGeom prst="rect">
            <a:avLst/>
          </a:prstGeom>
          <a:solidFill>
            <a:srgbClr val="DEEC22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有害垃圾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7429520" y="3429000"/>
            <a:ext cx="642942" cy="42862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厨余垃圾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8072462" y="3429000"/>
            <a:ext cx="642942" cy="42862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其它</a:t>
            </a:r>
            <a:endParaRPr lang="en-US" altLang="zh-CN" sz="16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垃圾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6143636" y="3429000"/>
            <a:ext cx="642942" cy="428628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可回收物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8072462" y="4286256"/>
            <a:ext cx="642942" cy="428628"/>
          </a:xfrm>
          <a:prstGeom prst="rect">
            <a:avLst/>
          </a:prstGeom>
          <a:solidFill>
            <a:srgbClr val="DEEC22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有害垃圾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7429520" y="4286256"/>
            <a:ext cx="642942" cy="42862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其它</a:t>
            </a:r>
            <a:endParaRPr lang="en-US" altLang="zh-CN" sz="16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垃圾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131" name="表格 130"/>
          <p:cNvGraphicFramePr>
            <a:graphicFrameLocks noGrp="1"/>
          </p:cNvGraphicFramePr>
          <p:nvPr/>
        </p:nvGraphicFramePr>
        <p:xfrm>
          <a:off x="6143636" y="3429000"/>
          <a:ext cx="2571768" cy="4286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4933"/>
                <a:gridCol w="660951"/>
                <a:gridCol w="642942"/>
                <a:gridCol w="642942"/>
              </a:tblGrid>
              <a:tr h="42862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32" name="表格 131"/>
          <p:cNvGraphicFramePr>
            <a:graphicFrameLocks noGrp="1"/>
          </p:cNvGraphicFramePr>
          <p:nvPr/>
        </p:nvGraphicFramePr>
        <p:xfrm>
          <a:off x="6143636" y="4286256"/>
          <a:ext cx="2571768" cy="4286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4933"/>
                <a:gridCol w="660951"/>
                <a:gridCol w="642942"/>
                <a:gridCol w="642942"/>
              </a:tblGrid>
              <a:tr h="42862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3" name="矩形 132"/>
          <p:cNvSpPr/>
          <p:nvPr/>
        </p:nvSpPr>
        <p:spPr>
          <a:xfrm>
            <a:off x="6786578" y="4286256"/>
            <a:ext cx="642942" cy="42862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厨余垃圾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6143636" y="4286256"/>
            <a:ext cx="642942" cy="428628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可回收物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5" name="矩形 134"/>
          <p:cNvSpPr/>
          <p:nvPr/>
        </p:nvSpPr>
        <p:spPr>
          <a:xfrm>
            <a:off x="6786578" y="3857628"/>
            <a:ext cx="642942" cy="428628"/>
          </a:xfrm>
          <a:prstGeom prst="rect">
            <a:avLst/>
          </a:prstGeom>
          <a:solidFill>
            <a:srgbClr val="DEEC22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有害垃圾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6" name="矩形 135"/>
          <p:cNvSpPr/>
          <p:nvPr/>
        </p:nvSpPr>
        <p:spPr>
          <a:xfrm>
            <a:off x="7429520" y="3857628"/>
            <a:ext cx="642942" cy="42862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其它</a:t>
            </a:r>
            <a:endParaRPr lang="en-US" altLang="zh-CN" sz="16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垃圾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137" name="表格 136"/>
          <p:cNvGraphicFramePr>
            <a:graphicFrameLocks noGrp="1"/>
          </p:cNvGraphicFramePr>
          <p:nvPr/>
        </p:nvGraphicFramePr>
        <p:xfrm>
          <a:off x="6143636" y="3857628"/>
          <a:ext cx="2571768" cy="4286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4933"/>
                <a:gridCol w="660951"/>
                <a:gridCol w="642942"/>
                <a:gridCol w="642942"/>
              </a:tblGrid>
              <a:tr h="42862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8" name="矩形 137"/>
          <p:cNvSpPr/>
          <p:nvPr/>
        </p:nvSpPr>
        <p:spPr>
          <a:xfrm>
            <a:off x="8072462" y="3857628"/>
            <a:ext cx="642942" cy="42862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厨余垃圾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9" name="矩形 138"/>
          <p:cNvSpPr/>
          <p:nvPr/>
        </p:nvSpPr>
        <p:spPr>
          <a:xfrm>
            <a:off x="6143636" y="3857628"/>
            <a:ext cx="642942" cy="428628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可回收物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0" name="矩形 139"/>
          <p:cNvSpPr/>
          <p:nvPr/>
        </p:nvSpPr>
        <p:spPr>
          <a:xfrm>
            <a:off x="7429520" y="4714884"/>
            <a:ext cx="642942" cy="428628"/>
          </a:xfrm>
          <a:prstGeom prst="rect">
            <a:avLst/>
          </a:prstGeom>
          <a:solidFill>
            <a:srgbClr val="DEEC22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有害垃圾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8072462" y="4714884"/>
            <a:ext cx="642942" cy="42862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其它</a:t>
            </a:r>
            <a:endParaRPr lang="en-US" altLang="zh-CN" sz="16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垃圾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142" name="表格 141"/>
          <p:cNvGraphicFramePr>
            <a:graphicFrameLocks noGrp="1"/>
          </p:cNvGraphicFramePr>
          <p:nvPr/>
        </p:nvGraphicFramePr>
        <p:xfrm>
          <a:off x="6143636" y="4714884"/>
          <a:ext cx="2571768" cy="4286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4933"/>
                <a:gridCol w="660951"/>
                <a:gridCol w="642942"/>
                <a:gridCol w="642942"/>
              </a:tblGrid>
              <a:tr h="42862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3" name="矩形 142"/>
          <p:cNvSpPr/>
          <p:nvPr/>
        </p:nvSpPr>
        <p:spPr>
          <a:xfrm>
            <a:off x="6786578" y="4714884"/>
            <a:ext cx="642942" cy="42862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厨余垃圾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4" name="矩形 143"/>
          <p:cNvSpPr/>
          <p:nvPr/>
        </p:nvSpPr>
        <p:spPr>
          <a:xfrm>
            <a:off x="6143636" y="4714884"/>
            <a:ext cx="642942" cy="428628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可回收物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5" name="矩形 144"/>
          <p:cNvSpPr/>
          <p:nvPr/>
        </p:nvSpPr>
        <p:spPr>
          <a:xfrm>
            <a:off x="7429520" y="5143512"/>
            <a:ext cx="642942" cy="428628"/>
          </a:xfrm>
          <a:prstGeom prst="rect">
            <a:avLst/>
          </a:prstGeom>
          <a:solidFill>
            <a:srgbClr val="DEEC22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有害垃圾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6" name="矩形 145"/>
          <p:cNvSpPr/>
          <p:nvPr/>
        </p:nvSpPr>
        <p:spPr>
          <a:xfrm>
            <a:off x="6786578" y="5143512"/>
            <a:ext cx="642942" cy="42862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其它</a:t>
            </a:r>
            <a:endParaRPr lang="en-US" altLang="zh-CN" sz="16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垃圾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147" name="表格 146"/>
          <p:cNvGraphicFramePr>
            <a:graphicFrameLocks noGrp="1"/>
          </p:cNvGraphicFramePr>
          <p:nvPr/>
        </p:nvGraphicFramePr>
        <p:xfrm>
          <a:off x="6143637" y="5143512"/>
          <a:ext cx="2571768" cy="4286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4933"/>
                <a:gridCol w="660951"/>
                <a:gridCol w="642942"/>
                <a:gridCol w="642942"/>
              </a:tblGrid>
              <a:tr h="42862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8" name="矩形 147"/>
          <p:cNvSpPr/>
          <p:nvPr/>
        </p:nvSpPr>
        <p:spPr>
          <a:xfrm>
            <a:off x="8072462" y="5143512"/>
            <a:ext cx="642942" cy="42862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厨余垃圾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9" name="矩形 148"/>
          <p:cNvSpPr/>
          <p:nvPr/>
        </p:nvSpPr>
        <p:spPr>
          <a:xfrm>
            <a:off x="6143636" y="5143512"/>
            <a:ext cx="642942" cy="428628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可回收物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8072462" y="5572140"/>
            <a:ext cx="642942" cy="428628"/>
          </a:xfrm>
          <a:prstGeom prst="rect">
            <a:avLst/>
          </a:prstGeom>
          <a:solidFill>
            <a:srgbClr val="DEEC22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有害垃圾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1" name="矩形 150"/>
          <p:cNvSpPr/>
          <p:nvPr/>
        </p:nvSpPr>
        <p:spPr>
          <a:xfrm>
            <a:off x="6786578" y="5572140"/>
            <a:ext cx="642942" cy="42862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其它</a:t>
            </a:r>
            <a:endParaRPr lang="en-US" altLang="zh-CN" sz="16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垃圾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152" name="表格 151"/>
          <p:cNvGraphicFramePr>
            <a:graphicFrameLocks noGrp="1"/>
          </p:cNvGraphicFramePr>
          <p:nvPr/>
        </p:nvGraphicFramePr>
        <p:xfrm>
          <a:off x="6143636" y="5572140"/>
          <a:ext cx="2571768" cy="4286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42292"/>
                <a:gridCol w="679311"/>
                <a:gridCol w="660801"/>
                <a:gridCol w="589364"/>
              </a:tblGrid>
              <a:tr h="42862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3" name="矩形 152"/>
          <p:cNvSpPr/>
          <p:nvPr/>
        </p:nvSpPr>
        <p:spPr>
          <a:xfrm>
            <a:off x="7429520" y="5572140"/>
            <a:ext cx="642942" cy="42862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厨余垃圾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4" name="矩形 153"/>
          <p:cNvSpPr/>
          <p:nvPr/>
        </p:nvSpPr>
        <p:spPr>
          <a:xfrm>
            <a:off x="6143636" y="5572140"/>
            <a:ext cx="642942" cy="428628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可回收物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5" name="矩形 154"/>
          <p:cNvSpPr/>
          <p:nvPr/>
        </p:nvSpPr>
        <p:spPr>
          <a:xfrm>
            <a:off x="4000496" y="3857628"/>
            <a:ext cx="642942" cy="428628"/>
          </a:xfrm>
          <a:prstGeom prst="rect">
            <a:avLst/>
          </a:prstGeom>
          <a:solidFill>
            <a:srgbClr val="DEEC22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有害垃圾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6" name="矩形 155"/>
          <p:cNvSpPr/>
          <p:nvPr/>
        </p:nvSpPr>
        <p:spPr>
          <a:xfrm>
            <a:off x="3357554" y="3857628"/>
            <a:ext cx="642942" cy="42862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厨余垃圾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7" name="矩形 156"/>
          <p:cNvSpPr/>
          <p:nvPr/>
        </p:nvSpPr>
        <p:spPr>
          <a:xfrm>
            <a:off x="4643438" y="3857628"/>
            <a:ext cx="642942" cy="42862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其它</a:t>
            </a:r>
            <a:endParaRPr lang="en-US" altLang="zh-CN" sz="16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垃圾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8" name="矩形 157"/>
          <p:cNvSpPr/>
          <p:nvPr/>
        </p:nvSpPr>
        <p:spPr>
          <a:xfrm>
            <a:off x="5286380" y="3857628"/>
            <a:ext cx="642942" cy="428628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可回收物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9" name="矩形 158"/>
          <p:cNvSpPr/>
          <p:nvPr/>
        </p:nvSpPr>
        <p:spPr>
          <a:xfrm>
            <a:off x="4643438" y="4286256"/>
            <a:ext cx="642942" cy="428628"/>
          </a:xfrm>
          <a:prstGeom prst="rect">
            <a:avLst/>
          </a:prstGeom>
          <a:solidFill>
            <a:srgbClr val="DEEC22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有害垃圾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0" name="矩形 159"/>
          <p:cNvSpPr/>
          <p:nvPr/>
        </p:nvSpPr>
        <p:spPr>
          <a:xfrm>
            <a:off x="4000496" y="4286256"/>
            <a:ext cx="642942" cy="42862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其它</a:t>
            </a:r>
            <a:endParaRPr lang="en-US" altLang="zh-CN" sz="16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垃圾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161" name="表格 160"/>
          <p:cNvGraphicFramePr>
            <a:graphicFrameLocks noGrp="1"/>
          </p:cNvGraphicFramePr>
          <p:nvPr/>
        </p:nvGraphicFramePr>
        <p:xfrm>
          <a:off x="3357554" y="3857628"/>
          <a:ext cx="2571768" cy="4286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4933"/>
                <a:gridCol w="660951"/>
                <a:gridCol w="642942"/>
                <a:gridCol w="642942"/>
              </a:tblGrid>
              <a:tr h="42862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62" name="表格 161"/>
          <p:cNvGraphicFramePr>
            <a:graphicFrameLocks noGrp="1"/>
          </p:cNvGraphicFramePr>
          <p:nvPr/>
        </p:nvGraphicFramePr>
        <p:xfrm>
          <a:off x="3357554" y="4286256"/>
          <a:ext cx="2571768" cy="4286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4933"/>
                <a:gridCol w="660951"/>
                <a:gridCol w="642942"/>
                <a:gridCol w="642942"/>
              </a:tblGrid>
              <a:tr h="42862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3" name="矩形 162"/>
          <p:cNvSpPr/>
          <p:nvPr/>
        </p:nvSpPr>
        <p:spPr>
          <a:xfrm>
            <a:off x="3357554" y="4286256"/>
            <a:ext cx="642942" cy="42862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厨余垃圾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4" name="矩形 163"/>
          <p:cNvSpPr/>
          <p:nvPr/>
        </p:nvSpPr>
        <p:spPr>
          <a:xfrm>
            <a:off x="5286380" y="4286256"/>
            <a:ext cx="642942" cy="428628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可回收物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5" name="矩形 164"/>
          <p:cNvSpPr/>
          <p:nvPr/>
        </p:nvSpPr>
        <p:spPr>
          <a:xfrm>
            <a:off x="4000496" y="3429000"/>
            <a:ext cx="642942" cy="428628"/>
          </a:xfrm>
          <a:prstGeom prst="rect">
            <a:avLst/>
          </a:prstGeom>
          <a:solidFill>
            <a:srgbClr val="DEEC22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有害垃圾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6" name="矩形 165"/>
          <p:cNvSpPr/>
          <p:nvPr/>
        </p:nvSpPr>
        <p:spPr>
          <a:xfrm>
            <a:off x="5286380" y="3429000"/>
            <a:ext cx="642942" cy="42862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其它</a:t>
            </a:r>
            <a:endParaRPr lang="en-US" altLang="zh-CN" sz="16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垃圾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167" name="表格 166"/>
          <p:cNvGraphicFramePr>
            <a:graphicFrameLocks noGrp="1"/>
          </p:cNvGraphicFramePr>
          <p:nvPr/>
        </p:nvGraphicFramePr>
        <p:xfrm>
          <a:off x="3357554" y="3429000"/>
          <a:ext cx="2571768" cy="4286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4933"/>
                <a:gridCol w="660951"/>
                <a:gridCol w="642942"/>
                <a:gridCol w="642942"/>
              </a:tblGrid>
              <a:tr h="42862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8" name="矩形 167"/>
          <p:cNvSpPr/>
          <p:nvPr/>
        </p:nvSpPr>
        <p:spPr>
          <a:xfrm>
            <a:off x="3357554" y="3429000"/>
            <a:ext cx="642942" cy="42862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厨余垃圾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9" name="矩形 168"/>
          <p:cNvSpPr/>
          <p:nvPr/>
        </p:nvSpPr>
        <p:spPr>
          <a:xfrm>
            <a:off x="4643438" y="3429000"/>
            <a:ext cx="642942" cy="428628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可回收物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0" name="矩形 169"/>
          <p:cNvSpPr/>
          <p:nvPr/>
        </p:nvSpPr>
        <p:spPr>
          <a:xfrm>
            <a:off x="5286380" y="4714884"/>
            <a:ext cx="642942" cy="428628"/>
          </a:xfrm>
          <a:prstGeom prst="rect">
            <a:avLst/>
          </a:prstGeom>
          <a:solidFill>
            <a:srgbClr val="DEEC22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有害垃圾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1" name="矩形 170"/>
          <p:cNvSpPr/>
          <p:nvPr/>
        </p:nvSpPr>
        <p:spPr>
          <a:xfrm>
            <a:off x="4000496" y="4714884"/>
            <a:ext cx="642942" cy="42862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其它</a:t>
            </a:r>
            <a:endParaRPr lang="en-US" altLang="zh-CN" sz="16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垃圾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172" name="表格 171"/>
          <p:cNvGraphicFramePr>
            <a:graphicFrameLocks noGrp="1"/>
          </p:cNvGraphicFramePr>
          <p:nvPr/>
        </p:nvGraphicFramePr>
        <p:xfrm>
          <a:off x="3357554" y="4714884"/>
          <a:ext cx="2571768" cy="4286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4933"/>
                <a:gridCol w="660951"/>
                <a:gridCol w="642942"/>
                <a:gridCol w="642942"/>
              </a:tblGrid>
              <a:tr h="42862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73" name="矩形 172"/>
          <p:cNvSpPr/>
          <p:nvPr/>
        </p:nvSpPr>
        <p:spPr>
          <a:xfrm>
            <a:off x="3357554" y="4714884"/>
            <a:ext cx="642942" cy="42862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厨余垃圾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4" name="矩形 173"/>
          <p:cNvSpPr/>
          <p:nvPr/>
        </p:nvSpPr>
        <p:spPr>
          <a:xfrm>
            <a:off x="4643438" y="4714884"/>
            <a:ext cx="642942" cy="428628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可回收物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5" name="矩形 174"/>
          <p:cNvSpPr/>
          <p:nvPr/>
        </p:nvSpPr>
        <p:spPr>
          <a:xfrm>
            <a:off x="4643438" y="5143512"/>
            <a:ext cx="642942" cy="428628"/>
          </a:xfrm>
          <a:prstGeom prst="rect">
            <a:avLst/>
          </a:prstGeom>
          <a:solidFill>
            <a:srgbClr val="DEEC22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有害垃圾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6" name="矩形 175"/>
          <p:cNvSpPr/>
          <p:nvPr/>
        </p:nvSpPr>
        <p:spPr>
          <a:xfrm>
            <a:off x="5286380" y="5143512"/>
            <a:ext cx="642942" cy="42862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其它</a:t>
            </a:r>
            <a:endParaRPr lang="en-US" altLang="zh-CN" sz="16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垃圾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177" name="表格 176"/>
          <p:cNvGraphicFramePr>
            <a:graphicFrameLocks noGrp="1"/>
          </p:cNvGraphicFramePr>
          <p:nvPr/>
        </p:nvGraphicFramePr>
        <p:xfrm>
          <a:off x="3357554" y="5143512"/>
          <a:ext cx="2571768" cy="4286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4933"/>
                <a:gridCol w="660951"/>
                <a:gridCol w="642942"/>
                <a:gridCol w="642942"/>
              </a:tblGrid>
              <a:tr h="42862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78" name="矩形 177"/>
          <p:cNvSpPr/>
          <p:nvPr/>
        </p:nvSpPr>
        <p:spPr>
          <a:xfrm>
            <a:off x="3357554" y="5143512"/>
            <a:ext cx="642942" cy="42862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厨余垃圾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9" name="矩形 178"/>
          <p:cNvSpPr/>
          <p:nvPr/>
        </p:nvSpPr>
        <p:spPr>
          <a:xfrm>
            <a:off x="4000496" y="5143512"/>
            <a:ext cx="714380" cy="428628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可回收物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0" name="矩形 179"/>
          <p:cNvSpPr/>
          <p:nvPr/>
        </p:nvSpPr>
        <p:spPr>
          <a:xfrm>
            <a:off x="5286380" y="5572140"/>
            <a:ext cx="642942" cy="428628"/>
          </a:xfrm>
          <a:prstGeom prst="rect">
            <a:avLst/>
          </a:prstGeom>
          <a:solidFill>
            <a:srgbClr val="DEEC22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有害垃圾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1" name="矩形 180"/>
          <p:cNvSpPr/>
          <p:nvPr/>
        </p:nvSpPr>
        <p:spPr>
          <a:xfrm>
            <a:off x="4714876" y="5572140"/>
            <a:ext cx="642942" cy="42862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其它</a:t>
            </a:r>
            <a:endParaRPr lang="en-US" altLang="zh-CN" sz="16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垃圾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182" name="表格 181"/>
          <p:cNvGraphicFramePr>
            <a:graphicFrameLocks noGrp="1"/>
          </p:cNvGraphicFramePr>
          <p:nvPr/>
        </p:nvGraphicFramePr>
        <p:xfrm>
          <a:off x="3357554" y="5572140"/>
          <a:ext cx="2571768" cy="4286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42292"/>
                <a:gridCol w="679311"/>
                <a:gridCol w="660801"/>
                <a:gridCol w="589364"/>
              </a:tblGrid>
              <a:tr h="42862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3" name="矩形 182"/>
          <p:cNvSpPr/>
          <p:nvPr/>
        </p:nvSpPr>
        <p:spPr>
          <a:xfrm>
            <a:off x="3357554" y="5572140"/>
            <a:ext cx="642942" cy="42862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厨余垃圾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4000496" y="5572140"/>
            <a:ext cx="714380" cy="428628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可回收物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5" name="矩形 184"/>
          <p:cNvSpPr/>
          <p:nvPr/>
        </p:nvSpPr>
        <p:spPr>
          <a:xfrm>
            <a:off x="428596" y="3429000"/>
            <a:ext cx="642942" cy="428628"/>
          </a:xfrm>
          <a:prstGeom prst="rect">
            <a:avLst/>
          </a:prstGeom>
          <a:solidFill>
            <a:srgbClr val="DEEC22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有害垃圾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6" name="矩形 185"/>
          <p:cNvSpPr/>
          <p:nvPr/>
        </p:nvSpPr>
        <p:spPr>
          <a:xfrm>
            <a:off x="1071538" y="3429000"/>
            <a:ext cx="642942" cy="42862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厨余垃圾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7" name="矩形 186"/>
          <p:cNvSpPr/>
          <p:nvPr/>
        </p:nvSpPr>
        <p:spPr>
          <a:xfrm>
            <a:off x="1714480" y="3429000"/>
            <a:ext cx="642942" cy="42862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其它</a:t>
            </a:r>
            <a:endParaRPr lang="en-US" altLang="zh-CN" sz="16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垃圾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8" name="矩形 187"/>
          <p:cNvSpPr/>
          <p:nvPr/>
        </p:nvSpPr>
        <p:spPr>
          <a:xfrm>
            <a:off x="2357422" y="3429000"/>
            <a:ext cx="642942" cy="428628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可回收物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9" name="矩形 188"/>
          <p:cNvSpPr/>
          <p:nvPr/>
        </p:nvSpPr>
        <p:spPr>
          <a:xfrm>
            <a:off x="428596" y="4286256"/>
            <a:ext cx="642942" cy="428628"/>
          </a:xfrm>
          <a:prstGeom prst="rect">
            <a:avLst/>
          </a:prstGeom>
          <a:solidFill>
            <a:srgbClr val="DEEC22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有害垃圾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0" name="矩形 189"/>
          <p:cNvSpPr/>
          <p:nvPr/>
        </p:nvSpPr>
        <p:spPr>
          <a:xfrm>
            <a:off x="1071538" y="4286256"/>
            <a:ext cx="642942" cy="42862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其它</a:t>
            </a:r>
            <a:endParaRPr lang="en-US" altLang="zh-CN" sz="16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垃圾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191" name="表格 190"/>
          <p:cNvGraphicFramePr>
            <a:graphicFrameLocks noGrp="1"/>
          </p:cNvGraphicFramePr>
          <p:nvPr/>
        </p:nvGraphicFramePr>
        <p:xfrm>
          <a:off x="428596" y="3429000"/>
          <a:ext cx="2571768" cy="4286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4933"/>
                <a:gridCol w="660951"/>
                <a:gridCol w="642942"/>
                <a:gridCol w="642942"/>
              </a:tblGrid>
              <a:tr h="42862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92" name="表格 191"/>
          <p:cNvGraphicFramePr>
            <a:graphicFrameLocks noGrp="1"/>
          </p:cNvGraphicFramePr>
          <p:nvPr/>
        </p:nvGraphicFramePr>
        <p:xfrm>
          <a:off x="428596" y="4286256"/>
          <a:ext cx="2571768" cy="4286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4933"/>
                <a:gridCol w="660951"/>
                <a:gridCol w="642942"/>
                <a:gridCol w="642942"/>
              </a:tblGrid>
              <a:tr h="42862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93" name="矩形 192"/>
          <p:cNvSpPr/>
          <p:nvPr/>
        </p:nvSpPr>
        <p:spPr>
          <a:xfrm>
            <a:off x="1714480" y="4286256"/>
            <a:ext cx="642942" cy="42862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厨余垃圾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4" name="矩形 193"/>
          <p:cNvSpPr/>
          <p:nvPr/>
        </p:nvSpPr>
        <p:spPr>
          <a:xfrm>
            <a:off x="2357422" y="4286256"/>
            <a:ext cx="642942" cy="428628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可回收物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5" name="矩形 194"/>
          <p:cNvSpPr/>
          <p:nvPr/>
        </p:nvSpPr>
        <p:spPr>
          <a:xfrm>
            <a:off x="428596" y="3857628"/>
            <a:ext cx="642942" cy="428628"/>
          </a:xfrm>
          <a:prstGeom prst="rect">
            <a:avLst/>
          </a:prstGeom>
          <a:solidFill>
            <a:srgbClr val="DEEC22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有害垃圾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6" name="矩形 195"/>
          <p:cNvSpPr/>
          <p:nvPr/>
        </p:nvSpPr>
        <p:spPr>
          <a:xfrm>
            <a:off x="2357422" y="3857628"/>
            <a:ext cx="642942" cy="42862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其它</a:t>
            </a:r>
            <a:endParaRPr lang="en-US" altLang="zh-CN" sz="16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垃圾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197" name="表格 196"/>
          <p:cNvGraphicFramePr>
            <a:graphicFrameLocks noGrp="1"/>
          </p:cNvGraphicFramePr>
          <p:nvPr/>
        </p:nvGraphicFramePr>
        <p:xfrm>
          <a:off x="428596" y="3857628"/>
          <a:ext cx="2571768" cy="4286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4933"/>
                <a:gridCol w="660951"/>
                <a:gridCol w="642942"/>
                <a:gridCol w="642942"/>
              </a:tblGrid>
              <a:tr h="42862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98" name="矩形 197"/>
          <p:cNvSpPr/>
          <p:nvPr/>
        </p:nvSpPr>
        <p:spPr>
          <a:xfrm>
            <a:off x="1071538" y="3857628"/>
            <a:ext cx="642942" cy="42862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厨余垃圾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9" name="矩形 198"/>
          <p:cNvSpPr/>
          <p:nvPr/>
        </p:nvSpPr>
        <p:spPr>
          <a:xfrm>
            <a:off x="1714480" y="3857628"/>
            <a:ext cx="642942" cy="428628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可回收物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0" name="矩形 199"/>
          <p:cNvSpPr/>
          <p:nvPr/>
        </p:nvSpPr>
        <p:spPr>
          <a:xfrm>
            <a:off x="428596" y="4714884"/>
            <a:ext cx="642942" cy="428628"/>
          </a:xfrm>
          <a:prstGeom prst="rect">
            <a:avLst/>
          </a:prstGeom>
          <a:solidFill>
            <a:srgbClr val="DEEC22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有害垃圾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1071538" y="4714884"/>
            <a:ext cx="642942" cy="42862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其它</a:t>
            </a:r>
            <a:endParaRPr lang="en-US" altLang="zh-CN" sz="16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垃圾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202" name="表格 201"/>
          <p:cNvGraphicFramePr>
            <a:graphicFrameLocks noGrp="1"/>
          </p:cNvGraphicFramePr>
          <p:nvPr/>
        </p:nvGraphicFramePr>
        <p:xfrm>
          <a:off x="428596" y="4714884"/>
          <a:ext cx="2571768" cy="4286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4933"/>
                <a:gridCol w="660951"/>
                <a:gridCol w="642942"/>
                <a:gridCol w="642942"/>
              </a:tblGrid>
              <a:tr h="42862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03" name="矩形 202"/>
          <p:cNvSpPr/>
          <p:nvPr/>
        </p:nvSpPr>
        <p:spPr>
          <a:xfrm>
            <a:off x="2357422" y="4714884"/>
            <a:ext cx="642942" cy="42862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厨余垃圾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4" name="矩形 203"/>
          <p:cNvSpPr/>
          <p:nvPr/>
        </p:nvSpPr>
        <p:spPr>
          <a:xfrm>
            <a:off x="1714480" y="4714884"/>
            <a:ext cx="642942" cy="428628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可回收物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5" name="矩形 204"/>
          <p:cNvSpPr/>
          <p:nvPr/>
        </p:nvSpPr>
        <p:spPr>
          <a:xfrm>
            <a:off x="428596" y="5143512"/>
            <a:ext cx="642942" cy="428628"/>
          </a:xfrm>
          <a:prstGeom prst="rect">
            <a:avLst/>
          </a:prstGeom>
          <a:solidFill>
            <a:srgbClr val="DEEC22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有害垃圾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6" name="矩形 205"/>
          <p:cNvSpPr/>
          <p:nvPr/>
        </p:nvSpPr>
        <p:spPr>
          <a:xfrm>
            <a:off x="1714480" y="5143512"/>
            <a:ext cx="642942" cy="42862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其它</a:t>
            </a:r>
            <a:endParaRPr lang="en-US" altLang="zh-CN" sz="16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垃圾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207" name="表格 206"/>
          <p:cNvGraphicFramePr>
            <a:graphicFrameLocks noGrp="1"/>
          </p:cNvGraphicFramePr>
          <p:nvPr/>
        </p:nvGraphicFramePr>
        <p:xfrm>
          <a:off x="428596" y="5143512"/>
          <a:ext cx="2571768" cy="4286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4933"/>
                <a:gridCol w="660951"/>
                <a:gridCol w="642942"/>
                <a:gridCol w="642942"/>
              </a:tblGrid>
              <a:tr h="42862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08" name="矩形 207"/>
          <p:cNvSpPr/>
          <p:nvPr/>
        </p:nvSpPr>
        <p:spPr>
          <a:xfrm>
            <a:off x="2357422" y="5143512"/>
            <a:ext cx="642942" cy="42862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厨余垃圾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9" name="矩形 208"/>
          <p:cNvSpPr/>
          <p:nvPr/>
        </p:nvSpPr>
        <p:spPr>
          <a:xfrm>
            <a:off x="1071538" y="5143512"/>
            <a:ext cx="642942" cy="428628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可回收物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0" name="矩形 209"/>
          <p:cNvSpPr/>
          <p:nvPr/>
        </p:nvSpPr>
        <p:spPr>
          <a:xfrm>
            <a:off x="428596" y="5572140"/>
            <a:ext cx="642942" cy="428628"/>
          </a:xfrm>
          <a:prstGeom prst="rect">
            <a:avLst/>
          </a:prstGeom>
          <a:solidFill>
            <a:srgbClr val="DEEC22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有害垃圾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1" name="矩形 210"/>
          <p:cNvSpPr/>
          <p:nvPr/>
        </p:nvSpPr>
        <p:spPr>
          <a:xfrm>
            <a:off x="2357422" y="5572140"/>
            <a:ext cx="642942" cy="42862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其它</a:t>
            </a:r>
            <a:endParaRPr lang="en-US" altLang="zh-CN" sz="16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垃圾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212" name="表格 211"/>
          <p:cNvGraphicFramePr>
            <a:graphicFrameLocks noGrp="1"/>
          </p:cNvGraphicFramePr>
          <p:nvPr/>
        </p:nvGraphicFramePr>
        <p:xfrm>
          <a:off x="428596" y="5572140"/>
          <a:ext cx="2571768" cy="4286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42292"/>
                <a:gridCol w="679311"/>
                <a:gridCol w="660801"/>
                <a:gridCol w="589364"/>
              </a:tblGrid>
              <a:tr h="42862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13" name="矩形 212"/>
          <p:cNvSpPr/>
          <p:nvPr/>
        </p:nvSpPr>
        <p:spPr>
          <a:xfrm>
            <a:off x="1714480" y="5572140"/>
            <a:ext cx="642942" cy="42862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厨余垃圾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4" name="矩形 213"/>
          <p:cNvSpPr/>
          <p:nvPr/>
        </p:nvSpPr>
        <p:spPr>
          <a:xfrm>
            <a:off x="1071538" y="5572140"/>
            <a:ext cx="714380" cy="428628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可回收物</a:t>
            </a:r>
            <a:endParaRPr lang="zh-CN" altLang="en-US" sz="1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5" name="流程图: 可选过程 214"/>
          <p:cNvSpPr/>
          <p:nvPr/>
        </p:nvSpPr>
        <p:spPr>
          <a:xfrm>
            <a:off x="3500430" y="2786058"/>
            <a:ext cx="1285884" cy="500066"/>
          </a:xfrm>
          <a:prstGeom prst="flowChartAlternateProcess">
            <a:avLst/>
          </a:prstGeom>
          <a:solidFill>
            <a:srgbClr val="DEEC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共</a:t>
            </a:r>
            <a:r>
              <a:rPr lang="en-US" altLang="zh-CN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18</a:t>
            </a:r>
            <a:r>
              <a:rPr lang="zh-CN" altLang="en-US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种</a:t>
            </a:r>
            <a:endParaRPr lang="zh-CN" altLang="en-US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16" name="组合 3"/>
          <p:cNvGrpSpPr/>
          <p:nvPr/>
        </p:nvGrpSpPr>
        <p:grpSpPr>
          <a:xfrm>
            <a:off x="5286380" y="6143644"/>
            <a:ext cx="2376487" cy="523220"/>
            <a:chOff x="5220072" y="5877272"/>
            <a:chExt cx="2376487" cy="877496"/>
          </a:xfrm>
        </p:grpSpPr>
        <p:sp>
          <p:nvSpPr>
            <p:cNvPr id="217" name="AutoShape 13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18" name="Text Box 14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0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8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4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6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5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1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4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0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3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6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9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2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8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1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4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0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3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6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9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5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8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3" grpId="0" animBg="1"/>
      <p:bldP spid="134" grpId="0" animBg="1"/>
      <p:bldP spid="135" grpId="0" animBg="1"/>
      <p:bldP spid="136" grpId="0" animBg="1"/>
      <p:bldP spid="138" grpId="0" animBg="1"/>
      <p:bldP spid="139" grpId="0" animBg="1"/>
      <p:bldP spid="140" grpId="0" animBg="1"/>
      <p:bldP spid="141" grpId="0" animBg="1"/>
      <p:bldP spid="143" grpId="0" animBg="1"/>
      <p:bldP spid="144" grpId="0" animBg="1"/>
      <p:bldP spid="145" grpId="0" animBg="1"/>
      <p:bldP spid="146" grpId="0" animBg="1"/>
      <p:bldP spid="148" grpId="0" animBg="1"/>
      <p:bldP spid="149" grpId="0" animBg="1"/>
      <p:bldP spid="150" grpId="0" animBg="1"/>
      <p:bldP spid="151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3" grpId="0" animBg="1"/>
      <p:bldP spid="164" grpId="0" animBg="1"/>
      <p:bldP spid="165" grpId="0" animBg="1"/>
      <p:bldP spid="166" grpId="0" animBg="1"/>
      <p:bldP spid="168" grpId="0" animBg="1"/>
      <p:bldP spid="169" grpId="0" animBg="1"/>
      <p:bldP spid="170" grpId="0" animBg="1"/>
      <p:bldP spid="171" grpId="0" animBg="1"/>
      <p:bldP spid="173" grpId="0" animBg="1"/>
      <p:bldP spid="174" grpId="0" animBg="1"/>
      <p:bldP spid="175" grpId="0" animBg="1"/>
      <p:bldP spid="176" grpId="0" animBg="1"/>
      <p:bldP spid="178" grpId="0" animBg="1"/>
      <p:bldP spid="179" grpId="0" animBg="1"/>
      <p:bldP spid="180" grpId="0" animBg="1"/>
      <p:bldP spid="181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3" grpId="0" animBg="1"/>
      <p:bldP spid="194" grpId="0" animBg="1"/>
      <p:bldP spid="195" grpId="0" animBg="1"/>
      <p:bldP spid="196" grpId="0" animBg="1"/>
      <p:bldP spid="198" grpId="0" animBg="1"/>
      <p:bldP spid="199" grpId="0" animBg="1"/>
      <p:bldP spid="200" grpId="0" animBg="1"/>
      <p:bldP spid="201" grpId="0" animBg="1"/>
      <p:bldP spid="203" grpId="0" animBg="1"/>
      <p:bldP spid="204" grpId="0" animBg="1"/>
      <p:bldP spid="205" grpId="0" animBg="1"/>
      <p:bldP spid="206" grpId="0" animBg="1"/>
      <p:bldP spid="208" grpId="0" animBg="1"/>
      <p:bldP spid="209" grpId="0" animBg="1"/>
      <p:bldP spid="210" grpId="0" animBg="1"/>
      <p:bldP spid="211" grpId="0" animBg="1"/>
      <p:bldP spid="213" grpId="0" animBg="1"/>
      <p:bldP spid="214" grpId="0" animBg="1"/>
      <p:bldP spid="2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rId4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rId5" action="ppaction://hlinksldjump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6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8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714348" y="500042"/>
            <a:ext cx="7145203" cy="2310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用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四个数字能组成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哪些不同的两位数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没有重复数字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？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/>
              <a:t>　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143504" y="4786322"/>
            <a:ext cx="390363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002060"/>
                </a:solidFill>
                <a:latin typeface="宋体" panose="02010600030101010101" pitchFamily="2" charset="-122"/>
              </a:rPr>
              <a:t>答：</a:t>
            </a:r>
            <a:r>
              <a:rPr lang="en-US" sz="3200" dirty="0" smtClean="0">
                <a:solidFill>
                  <a:srgbClr val="002060"/>
                </a:solidFill>
                <a:latin typeface="宋体" panose="02010600030101010101" pitchFamily="2" charset="-122"/>
              </a:rPr>
              <a:t>20,24,28,40,</a:t>
            </a:r>
          </a:p>
          <a:p>
            <a:r>
              <a:rPr lang="en-US" sz="3200" dirty="0" smtClean="0">
                <a:solidFill>
                  <a:srgbClr val="002060"/>
                </a:solidFill>
                <a:latin typeface="宋体" panose="02010600030101010101" pitchFamily="2" charset="-122"/>
              </a:rPr>
              <a:t>42,48,80,82,84</a:t>
            </a:r>
            <a:r>
              <a:rPr lang="zh-CN" altLang="en-US" sz="3200" dirty="0" smtClean="0">
                <a:solidFill>
                  <a:srgbClr val="002060"/>
                </a:solidFill>
                <a:latin typeface="宋体" panose="02010600030101010101" pitchFamily="2" charset="-122"/>
              </a:rPr>
              <a:t>。</a:t>
            </a:r>
            <a:r>
              <a:rPr lang="zh-CN" altLang="en-US" sz="3200" dirty="0" smtClean="0">
                <a:latin typeface="宋体" panose="02010600030101010101" pitchFamily="2" charset="-122"/>
              </a:rPr>
              <a:t>　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714620" y="2000240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十位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3857620" y="2000240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个位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2714620" y="2457440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3857620" y="2457440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0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2714620" y="2928934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3857620" y="2928934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714620" y="3357562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3857620" y="3357562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8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2714620" y="3857628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3857620" y="3857628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0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2714620" y="4286256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3857620" y="4286256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2714620" y="4786322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3857620" y="4786322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8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2714620" y="5214950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8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3857620" y="5214950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0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2714620" y="5643578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8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3857620" y="5643578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2714620" y="6072206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8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3857620" y="6072206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857224" y="571480"/>
            <a:ext cx="6929486" cy="2800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把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个苹果分给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个小朋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友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每人最少分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可以有多少种不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同的分法？</a:t>
            </a:r>
          </a:p>
          <a:p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026" name="Picture 2" descr="C:\Users\Administrator\Desktop\z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2714620"/>
            <a:ext cx="857256" cy="857256"/>
          </a:xfrm>
          <a:prstGeom prst="rect">
            <a:avLst/>
          </a:prstGeom>
          <a:noFill/>
        </p:spPr>
      </p:pic>
      <p:pic>
        <p:nvPicPr>
          <p:cNvPr id="1027" name="Picture 3" descr="C:\Users\Administrator\Desktop\12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2643182"/>
            <a:ext cx="630018" cy="928694"/>
          </a:xfrm>
          <a:prstGeom prst="rect">
            <a:avLst/>
          </a:prstGeom>
          <a:noFill/>
        </p:spPr>
      </p:pic>
      <p:pic>
        <p:nvPicPr>
          <p:cNvPr id="76" name="Picture 2" descr="D:\掘金2016\20160510北六上课件\图片\未标题-1 拷贝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58082" y="2643182"/>
            <a:ext cx="571504" cy="907097"/>
          </a:xfrm>
          <a:prstGeom prst="rect">
            <a:avLst/>
          </a:prstGeom>
          <a:noFill/>
        </p:spPr>
      </p:pic>
      <p:grpSp>
        <p:nvGrpSpPr>
          <p:cNvPr id="93" name="组合 92"/>
          <p:cNvGrpSpPr/>
          <p:nvPr/>
        </p:nvGrpSpPr>
        <p:grpSpPr>
          <a:xfrm>
            <a:off x="1428728" y="3571876"/>
            <a:ext cx="1538827" cy="500067"/>
            <a:chOff x="1571604" y="4714884"/>
            <a:chExt cx="1538827" cy="500067"/>
          </a:xfrm>
        </p:grpSpPr>
        <p:pic>
          <p:nvPicPr>
            <p:cNvPr id="77" name="图片 76" descr="1.gif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571604" y="4714885"/>
              <a:ext cx="467257" cy="500066"/>
            </a:xfrm>
            <a:prstGeom prst="rect">
              <a:avLst/>
            </a:prstGeom>
          </p:spPr>
        </p:pic>
        <p:pic>
          <p:nvPicPr>
            <p:cNvPr id="91" name="图片 90" descr="1.gif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071670" y="4714884"/>
              <a:ext cx="467257" cy="500066"/>
            </a:xfrm>
            <a:prstGeom prst="rect">
              <a:avLst/>
            </a:prstGeom>
          </p:spPr>
        </p:pic>
        <p:pic>
          <p:nvPicPr>
            <p:cNvPr id="92" name="图片 91" descr="1.gif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643174" y="4714884"/>
              <a:ext cx="467257" cy="500066"/>
            </a:xfrm>
            <a:prstGeom prst="rect">
              <a:avLst/>
            </a:prstGeom>
          </p:spPr>
        </p:pic>
      </p:grpSp>
      <p:grpSp>
        <p:nvGrpSpPr>
          <p:cNvPr id="94" name="组合 93"/>
          <p:cNvGrpSpPr/>
          <p:nvPr/>
        </p:nvGrpSpPr>
        <p:grpSpPr>
          <a:xfrm>
            <a:off x="4143372" y="3643314"/>
            <a:ext cx="1538827" cy="500067"/>
            <a:chOff x="1571604" y="4714884"/>
            <a:chExt cx="1538827" cy="500067"/>
          </a:xfrm>
        </p:grpSpPr>
        <p:pic>
          <p:nvPicPr>
            <p:cNvPr id="95" name="图片 94" descr="1.gif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571604" y="4714885"/>
              <a:ext cx="467257" cy="500066"/>
            </a:xfrm>
            <a:prstGeom prst="rect">
              <a:avLst/>
            </a:prstGeom>
          </p:spPr>
        </p:pic>
        <p:pic>
          <p:nvPicPr>
            <p:cNvPr id="96" name="图片 95" descr="1.gif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071670" y="4714884"/>
              <a:ext cx="467257" cy="500066"/>
            </a:xfrm>
            <a:prstGeom prst="rect">
              <a:avLst/>
            </a:prstGeom>
          </p:spPr>
        </p:pic>
        <p:pic>
          <p:nvPicPr>
            <p:cNvPr id="97" name="图片 96" descr="1.gif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643174" y="4714884"/>
              <a:ext cx="467257" cy="500066"/>
            </a:xfrm>
            <a:prstGeom prst="rect">
              <a:avLst/>
            </a:prstGeom>
          </p:spPr>
        </p:pic>
      </p:grpSp>
      <p:grpSp>
        <p:nvGrpSpPr>
          <p:cNvPr id="103" name="组合 102"/>
          <p:cNvGrpSpPr/>
          <p:nvPr/>
        </p:nvGrpSpPr>
        <p:grpSpPr>
          <a:xfrm>
            <a:off x="4143372" y="4286256"/>
            <a:ext cx="2143140" cy="500067"/>
            <a:chOff x="6786578" y="3143248"/>
            <a:chExt cx="2038893" cy="500067"/>
          </a:xfrm>
        </p:grpSpPr>
        <p:grpSp>
          <p:nvGrpSpPr>
            <p:cNvPr id="98" name="组合 97"/>
            <p:cNvGrpSpPr/>
            <p:nvPr/>
          </p:nvGrpSpPr>
          <p:grpSpPr>
            <a:xfrm>
              <a:off x="6786578" y="3143248"/>
              <a:ext cx="1538827" cy="500067"/>
              <a:chOff x="1571604" y="4714884"/>
              <a:chExt cx="1538827" cy="500067"/>
            </a:xfrm>
          </p:grpSpPr>
          <p:pic>
            <p:nvPicPr>
              <p:cNvPr id="99" name="图片 98" descr="1.gif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571604" y="4714885"/>
                <a:ext cx="467257" cy="500066"/>
              </a:xfrm>
              <a:prstGeom prst="rect">
                <a:avLst/>
              </a:prstGeom>
            </p:spPr>
          </p:pic>
          <p:pic>
            <p:nvPicPr>
              <p:cNvPr id="100" name="图片 99" descr="1.gif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071670" y="4714884"/>
                <a:ext cx="467257" cy="500066"/>
              </a:xfrm>
              <a:prstGeom prst="rect">
                <a:avLst/>
              </a:prstGeom>
            </p:spPr>
          </p:pic>
          <p:pic>
            <p:nvPicPr>
              <p:cNvPr id="101" name="图片 100" descr="1.gif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643174" y="4714884"/>
                <a:ext cx="467257" cy="500066"/>
              </a:xfrm>
              <a:prstGeom prst="rect">
                <a:avLst/>
              </a:prstGeom>
            </p:spPr>
          </p:pic>
        </p:grpSp>
        <p:pic>
          <p:nvPicPr>
            <p:cNvPr id="102" name="图片 101" descr="1.gif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358214" y="3143248"/>
              <a:ext cx="467257" cy="500066"/>
            </a:xfrm>
            <a:prstGeom prst="rect">
              <a:avLst/>
            </a:prstGeom>
          </p:spPr>
        </p:pic>
      </p:grpSp>
      <p:grpSp>
        <p:nvGrpSpPr>
          <p:cNvPr id="107" name="组合 106"/>
          <p:cNvGrpSpPr/>
          <p:nvPr/>
        </p:nvGrpSpPr>
        <p:grpSpPr>
          <a:xfrm>
            <a:off x="1428728" y="4214818"/>
            <a:ext cx="1538827" cy="500067"/>
            <a:chOff x="1571604" y="4714884"/>
            <a:chExt cx="1538827" cy="500067"/>
          </a:xfrm>
        </p:grpSpPr>
        <p:pic>
          <p:nvPicPr>
            <p:cNvPr id="108" name="图片 107" descr="1.gif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571604" y="4714885"/>
              <a:ext cx="467257" cy="500066"/>
            </a:xfrm>
            <a:prstGeom prst="rect">
              <a:avLst/>
            </a:prstGeom>
          </p:spPr>
        </p:pic>
        <p:pic>
          <p:nvPicPr>
            <p:cNvPr id="109" name="图片 108" descr="1.gif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071670" y="4714884"/>
              <a:ext cx="467257" cy="500066"/>
            </a:xfrm>
            <a:prstGeom prst="rect">
              <a:avLst/>
            </a:prstGeom>
          </p:spPr>
        </p:pic>
        <p:pic>
          <p:nvPicPr>
            <p:cNvPr id="110" name="图片 109" descr="1.gif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643174" y="4714884"/>
              <a:ext cx="467257" cy="500066"/>
            </a:xfrm>
            <a:prstGeom prst="rect">
              <a:avLst/>
            </a:prstGeom>
          </p:spPr>
        </p:pic>
      </p:grpSp>
      <p:grpSp>
        <p:nvGrpSpPr>
          <p:cNvPr id="111" name="组合 110"/>
          <p:cNvGrpSpPr/>
          <p:nvPr/>
        </p:nvGrpSpPr>
        <p:grpSpPr>
          <a:xfrm>
            <a:off x="6858016" y="3571876"/>
            <a:ext cx="2000263" cy="571505"/>
            <a:chOff x="6786578" y="3143248"/>
            <a:chExt cx="2038893" cy="500067"/>
          </a:xfrm>
        </p:grpSpPr>
        <p:grpSp>
          <p:nvGrpSpPr>
            <p:cNvPr id="112" name="组合 97"/>
            <p:cNvGrpSpPr/>
            <p:nvPr/>
          </p:nvGrpSpPr>
          <p:grpSpPr>
            <a:xfrm>
              <a:off x="6786578" y="3143248"/>
              <a:ext cx="1538827" cy="500067"/>
              <a:chOff x="1571604" y="4714884"/>
              <a:chExt cx="1538827" cy="500067"/>
            </a:xfrm>
          </p:grpSpPr>
          <p:pic>
            <p:nvPicPr>
              <p:cNvPr id="114" name="图片 113" descr="1.gif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571604" y="4714885"/>
                <a:ext cx="467257" cy="500066"/>
              </a:xfrm>
              <a:prstGeom prst="rect">
                <a:avLst/>
              </a:prstGeom>
            </p:spPr>
          </p:pic>
          <p:pic>
            <p:nvPicPr>
              <p:cNvPr id="115" name="图片 114" descr="1.gif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071670" y="4714884"/>
                <a:ext cx="467257" cy="500066"/>
              </a:xfrm>
              <a:prstGeom prst="rect">
                <a:avLst/>
              </a:prstGeom>
            </p:spPr>
          </p:pic>
          <p:pic>
            <p:nvPicPr>
              <p:cNvPr id="116" name="图片 115" descr="1.gif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643174" y="4714884"/>
                <a:ext cx="467257" cy="500066"/>
              </a:xfrm>
              <a:prstGeom prst="rect">
                <a:avLst/>
              </a:prstGeom>
            </p:spPr>
          </p:pic>
        </p:grpSp>
        <p:pic>
          <p:nvPicPr>
            <p:cNvPr id="113" name="图片 112" descr="1.gif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358214" y="3143248"/>
              <a:ext cx="467257" cy="500066"/>
            </a:xfrm>
            <a:prstGeom prst="rect">
              <a:avLst/>
            </a:prstGeom>
          </p:spPr>
        </p:pic>
      </p:grpSp>
      <p:grpSp>
        <p:nvGrpSpPr>
          <p:cNvPr id="117" name="组合 116"/>
          <p:cNvGrpSpPr/>
          <p:nvPr/>
        </p:nvGrpSpPr>
        <p:grpSpPr>
          <a:xfrm>
            <a:off x="6858016" y="4286256"/>
            <a:ext cx="1538827" cy="500067"/>
            <a:chOff x="1571604" y="4714884"/>
            <a:chExt cx="1538827" cy="500067"/>
          </a:xfrm>
        </p:grpSpPr>
        <p:pic>
          <p:nvPicPr>
            <p:cNvPr id="118" name="图片 117" descr="1.gif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571604" y="4714885"/>
              <a:ext cx="467257" cy="500066"/>
            </a:xfrm>
            <a:prstGeom prst="rect">
              <a:avLst/>
            </a:prstGeom>
          </p:spPr>
        </p:pic>
        <p:pic>
          <p:nvPicPr>
            <p:cNvPr id="119" name="图片 118" descr="1.gif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071670" y="4714884"/>
              <a:ext cx="467257" cy="500066"/>
            </a:xfrm>
            <a:prstGeom prst="rect">
              <a:avLst/>
            </a:prstGeom>
          </p:spPr>
        </p:pic>
        <p:pic>
          <p:nvPicPr>
            <p:cNvPr id="120" name="图片 119" descr="1.gif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643174" y="4714884"/>
              <a:ext cx="467257" cy="500066"/>
            </a:xfrm>
            <a:prstGeom prst="rect">
              <a:avLst/>
            </a:prstGeom>
          </p:spPr>
        </p:pic>
      </p:grpSp>
      <p:grpSp>
        <p:nvGrpSpPr>
          <p:cNvPr id="121" name="组合 120"/>
          <p:cNvGrpSpPr/>
          <p:nvPr/>
        </p:nvGrpSpPr>
        <p:grpSpPr>
          <a:xfrm>
            <a:off x="1357290" y="4857760"/>
            <a:ext cx="2143140" cy="500067"/>
            <a:chOff x="6786578" y="3143248"/>
            <a:chExt cx="2038893" cy="500067"/>
          </a:xfrm>
        </p:grpSpPr>
        <p:grpSp>
          <p:nvGrpSpPr>
            <p:cNvPr id="122" name="组合 97"/>
            <p:cNvGrpSpPr/>
            <p:nvPr/>
          </p:nvGrpSpPr>
          <p:grpSpPr>
            <a:xfrm>
              <a:off x="6786578" y="3143248"/>
              <a:ext cx="1538827" cy="500067"/>
              <a:chOff x="1571604" y="4714884"/>
              <a:chExt cx="1538827" cy="500067"/>
            </a:xfrm>
          </p:grpSpPr>
          <p:pic>
            <p:nvPicPr>
              <p:cNvPr id="124" name="图片 123" descr="1.gif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571604" y="4714885"/>
                <a:ext cx="467257" cy="500066"/>
              </a:xfrm>
              <a:prstGeom prst="rect">
                <a:avLst/>
              </a:prstGeom>
            </p:spPr>
          </p:pic>
          <p:pic>
            <p:nvPicPr>
              <p:cNvPr id="125" name="图片 124" descr="1.gif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071670" y="4714884"/>
                <a:ext cx="467257" cy="500066"/>
              </a:xfrm>
              <a:prstGeom prst="rect">
                <a:avLst/>
              </a:prstGeom>
            </p:spPr>
          </p:pic>
          <p:pic>
            <p:nvPicPr>
              <p:cNvPr id="126" name="图片 125" descr="1.gif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643174" y="4714884"/>
                <a:ext cx="467257" cy="500066"/>
              </a:xfrm>
              <a:prstGeom prst="rect">
                <a:avLst/>
              </a:prstGeom>
            </p:spPr>
          </p:pic>
        </p:grpSp>
        <p:pic>
          <p:nvPicPr>
            <p:cNvPr id="123" name="图片 122" descr="1.gif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358214" y="3143248"/>
              <a:ext cx="467257" cy="500066"/>
            </a:xfrm>
            <a:prstGeom prst="rect">
              <a:avLst/>
            </a:prstGeom>
          </p:spPr>
        </p:pic>
      </p:grpSp>
      <p:grpSp>
        <p:nvGrpSpPr>
          <p:cNvPr id="127" name="组合 126"/>
          <p:cNvGrpSpPr/>
          <p:nvPr/>
        </p:nvGrpSpPr>
        <p:grpSpPr>
          <a:xfrm>
            <a:off x="4143372" y="4929198"/>
            <a:ext cx="1538827" cy="500067"/>
            <a:chOff x="1571604" y="4714884"/>
            <a:chExt cx="1538827" cy="500067"/>
          </a:xfrm>
        </p:grpSpPr>
        <p:pic>
          <p:nvPicPr>
            <p:cNvPr id="128" name="图片 127" descr="1.gif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571604" y="4714885"/>
              <a:ext cx="467257" cy="500066"/>
            </a:xfrm>
            <a:prstGeom prst="rect">
              <a:avLst/>
            </a:prstGeom>
          </p:spPr>
        </p:pic>
        <p:pic>
          <p:nvPicPr>
            <p:cNvPr id="129" name="图片 128" descr="1.gif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071670" y="4714884"/>
              <a:ext cx="467257" cy="500066"/>
            </a:xfrm>
            <a:prstGeom prst="rect">
              <a:avLst/>
            </a:prstGeom>
          </p:spPr>
        </p:pic>
        <p:pic>
          <p:nvPicPr>
            <p:cNvPr id="130" name="图片 129" descr="1.gif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643174" y="4714884"/>
              <a:ext cx="467257" cy="500066"/>
            </a:xfrm>
            <a:prstGeom prst="rect">
              <a:avLst/>
            </a:prstGeom>
          </p:spPr>
        </p:pic>
      </p:grpSp>
      <p:grpSp>
        <p:nvGrpSpPr>
          <p:cNvPr id="131" name="组合 130"/>
          <p:cNvGrpSpPr/>
          <p:nvPr/>
        </p:nvGrpSpPr>
        <p:grpSpPr>
          <a:xfrm>
            <a:off x="6858016" y="4929198"/>
            <a:ext cx="1538827" cy="500067"/>
            <a:chOff x="1571604" y="4714884"/>
            <a:chExt cx="1538827" cy="500067"/>
          </a:xfrm>
        </p:grpSpPr>
        <p:pic>
          <p:nvPicPr>
            <p:cNvPr id="132" name="图片 131" descr="1.gif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571604" y="4714885"/>
              <a:ext cx="467257" cy="500066"/>
            </a:xfrm>
            <a:prstGeom prst="rect">
              <a:avLst/>
            </a:prstGeom>
          </p:spPr>
        </p:pic>
        <p:pic>
          <p:nvPicPr>
            <p:cNvPr id="133" name="图片 132" descr="1.gif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071670" y="4714884"/>
              <a:ext cx="467257" cy="500066"/>
            </a:xfrm>
            <a:prstGeom prst="rect">
              <a:avLst/>
            </a:prstGeom>
          </p:spPr>
        </p:pic>
        <p:pic>
          <p:nvPicPr>
            <p:cNvPr id="134" name="图片 133" descr="1.gif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643174" y="4714884"/>
              <a:ext cx="467257" cy="500066"/>
            </a:xfrm>
            <a:prstGeom prst="rect">
              <a:avLst/>
            </a:prstGeom>
          </p:spPr>
        </p:pic>
      </p:grpSp>
      <p:sp>
        <p:nvSpPr>
          <p:cNvPr id="135" name="矩形 134"/>
          <p:cNvSpPr/>
          <p:nvPr/>
        </p:nvSpPr>
        <p:spPr>
          <a:xfrm>
            <a:off x="500034" y="350043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①</a:t>
            </a:r>
            <a:endParaRPr lang="zh-CN" altLang="en-US" sz="3200" dirty="0"/>
          </a:p>
        </p:txBody>
      </p:sp>
      <p:sp>
        <p:nvSpPr>
          <p:cNvPr id="136" name="矩形 135"/>
          <p:cNvSpPr/>
          <p:nvPr/>
        </p:nvSpPr>
        <p:spPr>
          <a:xfrm>
            <a:off x="500034" y="414338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②</a:t>
            </a:r>
          </a:p>
        </p:txBody>
      </p:sp>
      <p:sp>
        <p:nvSpPr>
          <p:cNvPr id="137" name="矩形 136"/>
          <p:cNvSpPr/>
          <p:nvPr/>
        </p:nvSpPr>
        <p:spPr>
          <a:xfrm>
            <a:off x="500034" y="485776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③</a:t>
            </a:r>
          </a:p>
        </p:txBody>
      </p:sp>
      <p:sp>
        <p:nvSpPr>
          <p:cNvPr id="138" name="矩形 137"/>
          <p:cNvSpPr/>
          <p:nvPr/>
        </p:nvSpPr>
        <p:spPr>
          <a:xfrm>
            <a:off x="1000100" y="5429264"/>
            <a:ext cx="5286412" cy="76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答：可以有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种不同的分法。</a:t>
            </a:r>
          </a:p>
        </p:txBody>
      </p:sp>
      <p:grpSp>
        <p:nvGrpSpPr>
          <p:cNvPr id="139" name="Group 8"/>
          <p:cNvGrpSpPr/>
          <p:nvPr/>
        </p:nvGrpSpPr>
        <p:grpSpPr bwMode="auto">
          <a:xfrm>
            <a:off x="5643570" y="6143644"/>
            <a:ext cx="1943100" cy="525791"/>
            <a:chOff x="1474" y="3702"/>
            <a:chExt cx="952" cy="499"/>
          </a:xfrm>
        </p:grpSpPr>
        <p:sp>
          <p:nvSpPr>
            <p:cNvPr id="140" name="AutoShape 9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41" name="Text Box 10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" grpId="0"/>
      <p:bldP spid="136" grpId="0"/>
      <p:bldP spid="13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857224" y="214290"/>
            <a:ext cx="678661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易错题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兔妈妈要为孩子们参加运动</a:t>
            </a:r>
            <a:endParaRPr lang="en-US" altLang="zh-CN" sz="28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会做号码布</a:t>
            </a:r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她分到的号码是用</a:t>
            </a:r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0,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1,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三</a:t>
            </a:r>
            <a:endParaRPr lang="en-US" altLang="zh-CN" sz="28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个数字无重复排成的三位数</a:t>
            </a:r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你能算出</a:t>
            </a:r>
            <a:endParaRPr lang="en-US" altLang="zh-CN" sz="28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兔妈妈最多要为几个孩子做号码布吗？</a:t>
            </a:r>
            <a:endParaRPr lang="en-US" altLang="zh-CN" sz="28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(0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可以做号码的最高位</a:t>
            </a:r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5286380" y="2857496"/>
            <a:ext cx="500066" cy="64294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0</a:t>
            </a:r>
            <a:endParaRPr lang="zh-CN" altLang="en-US" sz="3200" dirty="0"/>
          </a:p>
        </p:txBody>
      </p:sp>
      <p:sp>
        <p:nvSpPr>
          <p:cNvPr id="11" name="矩形 10"/>
          <p:cNvSpPr/>
          <p:nvPr/>
        </p:nvSpPr>
        <p:spPr>
          <a:xfrm>
            <a:off x="6429388" y="2857496"/>
            <a:ext cx="500066" cy="64294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1</a:t>
            </a:r>
            <a:endParaRPr lang="zh-CN" altLang="en-US" sz="3200" dirty="0"/>
          </a:p>
        </p:txBody>
      </p:sp>
      <p:sp>
        <p:nvSpPr>
          <p:cNvPr id="12" name="矩形 11"/>
          <p:cNvSpPr/>
          <p:nvPr/>
        </p:nvSpPr>
        <p:spPr>
          <a:xfrm>
            <a:off x="7643834" y="2857496"/>
            <a:ext cx="500066" cy="64294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2</a:t>
            </a:r>
            <a:endParaRPr lang="zh-CN" altLang="en-US" sz="3200" dirty="0"/>
          </a:p>
        </p:txBody>
      </p:sp>
      <p:grpSp>
        <p:nvGrpSpPr>
          <p:cNvPr id="34" name="组合 33"/>
          <p:cNvGrpSpPr/>
          <p:nvPr/>
        </p:nvGrpSpPr>
        <p:grpSpPr>
          <a:xfrm>
            <a:off x="785786" y="3929066"/>
            <a:ext cx="2000264" cy="642942"/>
            <a:chOff x="1285852" y="3929066"/>
            <a:chExt cx="2000264" cy="642942"/>
          </a:xfrm>
        </p:grpSpPr>
        <p:sp>
          <p:nvSpPr>
            <p:cNvPr id="13" name="矩形 12"/>
            <p:cNvSpPr/>
            <p:nvPr/>
          </p:nvSpPr>
          <p:spPr>
            <a:xfrm>
              <a:off x="1285852" y="3929066"/>
              <a:ext cx="500066" cy="642942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/>
                <a:t>0</a:t>
              </a:r>
              <a:endParaRPr lang="zh-CN" altLang="en-US" sz="3200" dirty="0"/>
            </a:p>
          </p:txBody>
        </p:sp>
        <p:sp>
          <p:nvSpPr>
            <p:cNvPr id="14" name="矩形 13"/>
            <p:cNvSpPr/>
            <p:nvPr/>
          </p:nvSpPr>
          <p:spPr>
            <a:xfrm>
              <a:off x="2000232" y="3929066"/>
              <a:ext cx="500066" cy="642942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/>
                <a:t>1</a:t>
              </a:r>
              <a:endParaRPr lang="zh-CN" altLang="en-US" sz="3200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2786050" y="3929066"/>
              <a:ext cx="500066" cy="64294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/>
                <a:t>2</a:t>
              </a:r>
              <a:endParaRPr lang="zh-CN" altLang="en-US" sz="3200" dirty="0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85786" y="4786322"/>
            <a:ext cx="2000264" cy="642942"/>
            <a:chOff x="1285852" y="4786322"/>
            <a:chExt cx="2000264" cy="642942"/>
          </a:xfrm>
        </p:grpSpPr>
        <p:sp>
          <p:nvSpPr>
            <p:cNvPr id="16" name="矩形 15"/>
            <p:cNvSpPr/>
            <p:nvPr/>
          </p:nvSpPr>
          <p:spPr>
            <a:xfrm>
              <a:off x="1285852" y="4786322"/>
              <a:ext cx="500066" cy="642942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/>
                <a:t>0</a:t>
              </a:r>
              <a:endParaRPr lang="zh-CN" altLang="en-US" sz="3200" dirty="0"/>
            </a:p>
          </p:txBody>
        </p:sp>
        <p:sp>
          <p:nvSpPr>
            <p:cNvPr id="17" name="矩形 16"/>
            <p:cNvSpPr/>
            <p:nvPr/>
          </p:nvSpPr>
          <p:spPr>
            <a:xfrm>
              <a:off x="2786050" y="4786322"/>
              <a:ext cx="500066" cy="642942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/>
                <a:t>1</a:t>
              </a:r>
              <a:endParaRPr lang="zh-CN" altLang="en-US" sz="3200" dirty="0"/>
            </a:p>
          </p:txBody>
        </p:sp>
        <p:sp>
          <p:nvSpPr>
            <p:cNvPr id="18" name="矩形 17"/>
            <p:cNvSpPr/>
            <p:nvPr/>
          </p:nvSpPr>
          <p:spPr>
            <a:xfrm>
              <a:off x="2000232" y="4786322"/>
              <a:ext cx="500066" cy="64294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/>
                <a:t>2</a:t>
              </a:r>
              <a:endParaRPr lang="zh-CN" altLang="en-US" sz="3200" dirty="0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786182" y="3929066"/>
            <a:ext cx="2000264" cy="642942"/>
            <a:chOff x="3929058" y="3929066"/>
            <a:chExt cx="2000264" cy="642942"/>
          </a:xfrm>
        </p:grpSpPr>
        <p:sp>
          <p:nvSpPr>
            <p:cNvPr id="19" name="矩形 18"/>
            <p:cNvSpPr/>
            <p:nvPr/>
          </p:nvSpPr>
          <p:spPr>
            <a:xfrm>
              <a:off x="4714876" y="3929066"/>
              <a:ext cx="500066" cy="642942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/>
                <a:t>0</a:t>
              </a:r>
              <a:endParaRPr lang="zh-CN" altLang="en-US" sz="3200" dirty="0"/>
            </a:p>
          </p:txBody>
        </p:sp>
        <p:sp>
          <p:nvSpPr>
            <p:cNvPr id="20" name="矩形 19"/>
            <p:cNvSpPr/>
            <p:nvPr/>
          </p:nvSpPr>
          <p:spPr>
            <a:xfrm>
              <a:off x="3929058" y="3929066"/>
              <a:ext cx="500066" cy="642942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/>
                <a:t>1</a:t>
              </a:r>
              <a:endParaRPr lang="zh-CN" altLang="en-US" sz="3200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5429256" y="3929066"/>
              <a:ext cx="500066" cy="64294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/>
                <a:t>2</a:t>
              </a:r>
              <a:endParaRPr lang="zh-CN" altLang="en-US" sz="3200" dirty="0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786182" y="4786322"/>
            <a:ext cx="2000264" cy="642942"/>
            <a:chOff x="3929058" y="4786322"/>
            <a:chExt cx="2000264" cy="642942"/>
          </a:xfrm>
        </p:grpSpPr>
        <p:sp>
          <p:nvSpPr>
            <p:cNvPr id="25" name="矩形 24"/>
            <p:cNvSpPr/>
            <p:nvPr/>
          </p:nvSpPr>
          <p:spPr>
            <a:xfrm>
              <a:off x="5429256" y="4786322"/>
              <a:ext cx="500066" cy="642942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/>
                <a:t>0</a:t>
              </a:r>
              <a:endParaRPr lang="zh-CN" altLang="en-US" sz="3200" dirty="0"/>
            </a:p>
          </p:txBody>
        </p:sp>
        <p:sp>
          <p:nvSpPr>
            <p:cNvPr id="26" name="矩形 25"/>
            <p:cNvSpPr/>
            <p:nvPr/>
          </p:nvSpPr>
          <p:spPr>
            <a:xfrm>
              <a:off x="3929058" y="4786322"/>
              <a:ext cx="500066" cy="642942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/>
                <a:t>1</a:t>
              </a:r>
              <a:endParaRPr lang="zh-CN" altLang="en-US" sz="3200" dirty="0"/>
            </a:p>
          </p:txBody>
        </p:sp>
        <p:sp>
          <p:nvSpPr>
            <p:cNvPr id="27" name="矩形 26"/>
            <p:cNvSpPr/>
            <p:nvPr/>
          </p:nvSpPr>
          <p:spPr>
            <a:xfrm>
              <a:off x="4714876" y="4786322"/>
              <a:ext cx="500066" cy="64294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/>
                <a:t>2</a:t>
              </a:r>
              <a:endParaRPr lang="zh-CN" altLang="en-US" sz="3200" dirty="0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643702" y="3929066"/>
            <a:ext cx="1928826" cy="642942"/>
            <a:chOff x="6643702" y="3929066"/>
            <a:chExt cx="1928826" cy="642942"/>
          </a:xfrm>
        </p:grpSpPr>
        <p:sp>
          <p:nvSpPr>
            <p:cNvPr id="28" name="矩形 27"/>
            <p:cNvSpPr/>
            <p:nvPr/>
          </p:nvSpPr>
          <p:spPr>
            <a:xfrm>
              <a:off x="7358082" y="3929066"/>
              <a:ext cx="500066" cy="642942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/>
                <a:t>0</a:t>
              </a:r>
              <a:endParaRPr lang="zh-CN" altLang="en-US" sz="3200" dirty="0"/>
            </a:p>
          </p:txBody>
        </p:sp>
        <p:sp>
          <p:nvSpPr>
            <p:cNvPr id="29" name="矩形 28"/>
            <p:cNvSpPr/>
            <p:nvPr/>
          </p:nvSpPr>
          <p:spPr>
            <a:xfrm>
              <a:off x="8072462" y="3929066"/>
              <a:ext cx="500066" cy="642942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/>
                <a:t>1</a:t>
              </a:r>
              <a:endParaRPr lang="zh-CN" altLang="en-US" sz="3200" dirty="0"/>
            </a:p>
          </p:txBody>
        </p:sp>
        <p:sp>
          <p:nvSpPr>
            <p:cNvPr id="30" name="矩形 29"/>
            <p:cNvSpPr/>
            <p:nvPr/>
          </p:nvSpPr>
          <p:spPr>
            <a:xfrm>
              <a:off x="6643702" y="3929066"/>
              <a:ext cx="500066" cy="64294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/>
                <a:t>2</a:t>
              </a:r>
              <a:endParaRPr lang="zh-CN" altLang="en-US" sz="3200" dirty="0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643702" y="4786322"/>
            <a:ext cx="1928826" cy="642942"/>
            <a:chOff x="6643702" y="4786322"/>
            <a:chExt cx="1928826" cy="642942"/>
          </a:xfrm>
        </p:grpSpPr>
        <p:sp>
          <p:nvSpPr>
            <p:cNvPr id="31" name="矩形 30"/>
            <p:cNvSpPr/>
            <p:nvPr/>
          </p:nvSpPr>
          <p:spPr>
            <a:xfrm>
              <a:off x="8072462" y="4786322"/>
              <a:ext cx="500066" cy="642942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/>
                <a:t>0</a:t>
              </a:r>
              <a:endParaRPr lang="zh-CN" altLang="en-US" sz="3200" dirty="0"/>
            </a:p>
          </p:txBody>
        </p:sp>
        <p:sp>
          <p:nvSpPr>
            <p:cNvPr id="32" name="矩形 31"/>
            <p:cNvSpPr/>
            <p:nvPr/>
          </p:nvSpPr>
          <p:spPr>
            <a:xfrm>
              <a:off x="7358082" y="4786322"/>
              <a:ext cx="500066" cy="642942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/>
                <a:t>1</a:t>
              </a:r>
              <a:endParaRPr lang="zh-CN" altLang="en-US" sz="3200" dirty="0"/>
            </a:p>
          </p:txBody>
        </p:sp>
        <p:sp>
          <p:nvSpPr>
            <p:cNvPr id="33" name="矩形 32"/>
            <p:cNvSpPr/>
            <p:nvPr/>
          </p:nvSpPr>
          <p:spPr>
            <a:xfrm>
              <a:off x="6643702" y="4786322"/>
              <a:ext cx="500066" cy="64294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/>
                <a:t>2</a:t>
              </a:r>
              <a:endParaRPr lang="zh-CN" altLang="en-US" sz="3200" dirty="0"/>
            </a:p>
          </p:txBody>
        </p:sp>
      </p:grpSp>
      <p:sp>
        <p:nvSpPr>
          <p:cNvPr id="40" name="矩形 39"/>
          <p:cNvSpPr/>
          <p:nvPr/>
        </p:nvSpPr>
        <p:spPr>
          <a:xfrm>
            <a:off x="1214414" y="5643578"/>
            <a:ext cx="64294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答：兔妈妈最多要为</a:t>
            </a:r>
            <a:r>
              <a:rPr lang="en-US" altLang="zh-CN" sz="28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6</a:t>
            </a:r>
            <a:r>
              <a:rPr lang="zh-CN" altLang="en-US" sz="28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个孩子做号码布。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357158" y="571480"/>
            <a:ext cx="7500990" cy="2062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重点题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用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四个数字可以组成哪些不同的三位数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没有重复数字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？</a:t>
            </a:r>
          </a:p>
          <a:p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4" name="Group 8"/>
          <p:cNvGrpSpPr/>
          <p:nvPr/>
        </p:nvGrpSpPr>
        <p:grpSpPr bwMode="auto">
          <a:xfrm>
            <a:off x="5429256" y="6143644"/>
            <a:ext cx="1943100" cy="525791"/>
            <a:chOff x="1474" y="3702"/>
            <a:chExt cx="952" cy="499"/>
          </a:xfrm>
        </p:grpSpPr>
        <p:sp>
          <p:nvSpPr>
            <p:cNvPr id="15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6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28662" y="1785926"/>
            <a:ext cx="1785950" cy="714380"/>
            <a:chOff x="1714480" y="3643314"/>
            <a:chExt cx="1785950" cy="714380"/>
          </a:xfrm>
        </p:grpSpPr>
        <p:sp>
          <p:nvSpPr>
            <p:cNvPr id="17" name="矩形 16"/>
            <p:cNvSpPr/>
            <p:nvPr/>
          </p:nvSpPr>
          <p:spPr>
            <a:xfrm>
              <a:off x="3143240" y="3643314"/>
              <a:ext cx="357190" cy="71438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个位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428860" y="3643314"/>
              <a:ext cx="357190" cy="714380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十位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714480" y="3643314"/>
              <a:ext cx="357190" cy="714380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百位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928662" y="2714621"/>
            <a:ext cx="357190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2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1643042" y="2714620"/>
            <a:ext cx="357190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0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2357422" y="2714620"/>
            <a:ext cx="357190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5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928662" y="3286125"/>
            <a:ext cx="357190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2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1643042" y="3286124"/>
            <a:ext cx="357190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5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2357422" y="3286124"/>
            <a:ext cx="357190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0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928662" y="3857629"/>
            <a:ext cx="357190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2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1643042" y="3857628"/>
            <a:ext cx="357190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0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2357422" y="3857628"/>
            <a:ext cx="357190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8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928662" y="4429133"/>
            <a:ext cx="357190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2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1643042" y="4429132"/>
            <a:ext cx="357190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8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2357422" y="4429132"/>
            <a:ext cx="357190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0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928662" y="5000637"/>
            <a:ext cx="357190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2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1643042" y="5000636"/>
            <a:ext cx="357190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5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54" name="TextBox 53"/>
          <p:cNvSpPr txBox="1">
            <a:spLocks noChangeArrowheads="1"/>
          </p:cNvSpPr>
          <p:nvPr/>
        </p:nvSpPr>
        <p:spPr bwMode="auto">
          <a:xfrm>
            <a:off x="2357422" y="5000636"/>
            <a:ext cx="357190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8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928662" y="5572141"/>
            <a:ext cx="357190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2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56" name="TextBox 55"/>
          <p:cNvSpPr txBox="1">
            <a:spLocks noChangeArrowheads="1"/>
          </p:cNvSpPr>
          <p:nvPr/>
        </p:nvSpPr>
        <p:spPr bwMode="auto">
          <a:xfrm>
            <a:off x="1643042" y="5572140"/>
            <a:ext cx="357190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8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57" name="TextBox 56"/>
          <p:cNvSpPr txBox="1">
            <a:spLocks noChangeArrowheads="1"/>
          </p:cNvSpPr>
          <p:nvPr/>
        </p:nvSpPr>
        <p:spPr bwMode="auto">
          <a:xfrm>
            <a:off x="2357422" y="5572140"/>
            <a:ext cx="357190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5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3428992" y="1785926"/>
            <a:ext cx="1785950" cy="714380"/>
            <a:chOff x="1714480" y="3643314"/>
            <a:chExt cx="1785950" cy="714380"/>
          </a:xfrm>
        </p:grpSpPr>
        <p:sp>
          <p:nvSpPr>
            <p:cNvPr id="59" name="矩形 58"/>
            <p:cNvSpPr/>
            <p:nvPr/>
          </p:nvSpPr>
          <p:spPr>
            <a:xfrm>
              <a:off x="3143240" y="3643314"/>
              <a:ext cx="357190" cy="71438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个位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2428860" y="3643314"/>
              <a:ext cx="357190" cy="714380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十位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1714480" y="3643314"/>
              <a:ext cx="357190" cy="714380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百位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286512" y="1785926"/>
            <a:ext cx="1785950" cy="714380"/>
            <a:chOff x="1714480" y="3643314"/>
            <a:chExt cx="1785950" cy="714380"/>
          </a:xfrm>
        </p:grpSpPr>
        <p:sp>
          <p:nvSpPr>
            <p:cNvPr id="63" name="矩形 62"/>
            <p:cNvSpPr/>
            <p:nvPr/>
          </p:nvSpPr>
          <p:spPr>
            <a:xfrm>
              <a:off x="3143240" y="3643314"/>
              <a:ext cx="357190" cy="71438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个位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2428860" y="3643314"/>
              <a:ext cx="357190" cy="714380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十位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1714480" y="3643314"/>
              <a:ext cx="357190" cy="714380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百位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66" name="TextBox 65"/>
          <p:cNvSpPr txBox="1">
            <a:spLocks noChangeArrowheads="1"/>
          </p:cNvSpPr>
          <p:nvPr/>
        </p:nvSpPr>
        <p:spPr bwMode="auto">
          <a:xfrm>
            <a:off x="3428992" y="2714621"/>
            <a:ext cx="357190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5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67" name="TextBox 66"/>
          <p:cNvSpPr txBox="1">
            <a:spLocks noChangeArrowheads="1"/>
          </p:cNvSpPr>
          <p:nvPr/>
        </p:nvSpPr>
        <p:spPr bwMode="auto">
          <a:xfrm>
            <a:off x="4143372" y="2714620"/>
            <a:ext cx="357190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2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68" name="TextBox 67"/>
          <p:cNvSpPr txBox="1">
            <a:spLocks noChangeArrowheads="1"/>
          </p:cNvSpPr>
          <p:nvPr/>
        </p:nvSpPr>
        <p:spPr bwMode="auto">
          <a:xfrm>
            <a:off x="4857752" y="2714620"/>
            <a:ext cx="357190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0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69" name="TextBox 68"/>
          <p:cNvSpPr txBox="1">
            <a:spLocks noChangeArrowheads="1"/>
          </p:cNvSpPr>
          <p:nvPr/>
        </p:nvSpPr>
        <p:spPr bwMode="auto">
          <a:xfrm>
            <a:off x="3428992" y="3286125"/>
            <a:ext cx="357190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5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70" name="TextBox 69"/>
          <p:cNvSpPr txBox="1">
            <a:spLocks noChangeArrowheads="1"/>
          </p:cNvSpPr>
          <p:nvPr/>
        </p:nvSpPr>
        <p:spPr bwMode="auto">
          <a:xfrm>
            <a:off x="4143372" y="3286124"/>
            <a:ext cx="357190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2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71" name="TextBox 70"/>
          <p:cNvSpPr txBox="1">
            <a:spLocks noChangeArrowheads="1"/>
          </p:cNvSpPr>
          <p:nvPr/>
        </p:nvSpPr>
        <p:spPr bwMode="auto">
          <a:xfrm>
            <a:off x="4857752" y="3286124"/>
            <a:ext cx="357190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8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72" name="TextBox 71"/>
          <p:cNvSpPr txBox="1">
            <a:spLocks noChangeArrowheads="1"/>
          </p:cNvSpPr>
          <p:nvPr/>
        </p:nvSpPr>
        <p:spPr bwMode="auto">
          <a:xfrm>
            <a:off x="3428992" y="3857629"/>
            <a:ext cx="357190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5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73" name="TextBox 72"/>
          <p:cNvSpPr txBox="1">
            <a:spLocks noChangeArrowheads="1"/>
          </p:cNvSpPr>
          <p:nvPr/>
        </p:nvSpPr>
        <p:spPr bwMode="auto">
          <a:xfrm>
            <a:off x="4143372" y="3857628"/>
            <a:ext cx="357190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0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>
            <a:off x="4857752" y="3857628"/>
            <a:ext cx="357190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2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75" name="TextBox 74"/>
          <p:cNvSpPr txBox="1">
            <a:spLocks noChangeArrowheads="1"/>
          </p:cNvSpPr>
          <p:nvPr/>
        </p:nvSpPr>
        <p:spPr bwMode="auto">
          <a:xfrm>
            <a:off x="3428992" y="4429133"/>
            <a:ext cx="357190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5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76" name="TextBox 75"/>
          <p:cNvSpPr txBox="1">
            <a:spLocks noChangeArrowheads="1"/>
          </p:cNvSpPr>
          <p:nvPr/>
        </p:nvSpPr>
        <p:spPr bwMode="auto">
          <a:xfrm>
            <a:off x="4143372" y="4429132"/>
            <a:ext cx="357190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0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77" name="TextBox 76"/>
          <p:cNvSpPr txBox="1">
            <a:spLocks noChangeArrowheads="1"/>
          </p:cNvSpPr>
          <p:nvPr/>
        </p:nvSpPr>
        <p:spPr bwMode="auto">
          <a:xfrm>
            <a:off x="4857752" y="4429132"/>
            <a:ext cx="357190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8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78" name="TextBox 77"/>
          <p:cNvSpPr txBox="1">
            <a:spLocks noChangeArrowheads="1"/>
          </p:cNvSpPr>
          <p:nvPr/>
        </p:nvSpPr>
        <p:spPr bwMode="auto">
          <a:xfrm>
            <a:off x="3428992" y="5000637"/>
            <a:ext cx="357190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5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79" name="TextBox 78"/>
          <p:cNvSpPr txBox="1">
            <a:spLocks noChangeArrowheads="1"/>
          </p:cNvSpPr>
          <p:nvPr/>
        </p:nvSpPr>
        <p:spPr bwMode="auto">
          <a:xfrm>
            <a:off x="4143372" y="5000636"/>
            <a:ext cx="357190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8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80" name="TextBox 79"/>
          <p:cNvSpPr txBox="1">
            <a:spLocks noChangeArrowheads="1"/>
          </p:cNvSpPr>
          <p:nvPr/>
        </p:nvSpPr>
        <p:spPr bwMode="auto">
          <a:xfrm>
            <a:off x="4857752" y="5000636"/>
            <a:ext cx="357190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0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81" name="TextBox 80"/>
          <p:cNvSpPr txBox="1">
            <a:spLocks noChangeArrowheads="1"/>
          </p:cNvSpPr>
          <p:nvPr/>
        </p:nvSpPr>
        <p:spPr bwMode="auto">
          <a:xfrm>
            <a:off x="3428992" y="5572141"/>
            <a:ext cx="357190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5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82" name="TextBox 81"/>
          <p:cNvSpPr txBox="1">
            <a:spLocks noChangeArrowheads="1"/>
          </p:cNvSpPr>
          <p:nvPr/>
        </p:nvSpPr>
        <p:spPr bwMode="auto">
          <a:xfrm>
            <a:off x="4143372" y="5572140"/>
            <a:ext cx="357190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8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83" name="TextBox 82"/>
          <p:cNvSpPr txBox="1">
            <a:spLocks noChangeArrowheads="1"/>
          </p:cNvSpPr>
          <p:nvPr/>
        </p:nvSpPr>
        <p:spPr bwMode="auto">
          <a:xfrm>
            <a:off x="4857752" y="5572140"/>
            <a:ext cx="357190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2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84" name="TextBox 83"/>
          <p:cNvSpPr txBox="1">
            <a:spLocks noChangeArrowheads="1"/>
          </p:cNvSpPr>
          <p:nvPr/>
        </p:nvSpPr>
        <p:spPr bwMode="auto">
          <a:xfrm>
            <a:off x="6286512" y="2643183"/>
            <a:ext cx="357190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8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85" name="TextBox 84"/>
          <p:cNvSpPr txBox="1">
            <a:spLocks noChangeArrowheads="1"/>
          </p:cNvSpPr>
          <p:nvPr/>
        </p:nvSpPr>
        <p:spPr bwMode="auto">
          <a:xfrm>
            <a:off x="7000892" y="2643182"/>
            <a:ext cx="357190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0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86" name="TextBox 85"/>
          <p:cNvSpPr txBox="1">
            <a:spLocks noChangeArrowheads="1"/>
          </p:cNvSpPr>
          <p:nvPr/>
        </p:nvSpPr>
        <p:spPr bwMode="auto">
          <a:xfrm>
            <a:off x="7715272" y="2643182"/>
            <a:ext cx="357190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2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87" name="TextBox 86"/>
          <p:cNvSpPr txBox="1">
            <a:spLocks noChangeArrowheads="1"/>
          </p:cNvSpPr>
          <p:nvPr/>
        </p:nvSpPr>
        <p:spPr bwMode="auto">
          <a:xfrm>
            <a:off x="6286512" y="3214687"/>
            <a:ext cx="357190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8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88" name="TextBox 87"/>
          <p:cNvSpPr txBox="1">
            <a:spLocks noChangeArrowheads="1"/>
          </p:cNvSpPr>
          <p:nvPr/>
        </p:nvSpPr>
        <p:spPr bwMode="auto">
          <a:xfrm>
            <a:off x="7000892" y="3214686"/>
            <a:ext cx="357190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0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89" name="TextBox 88"/>
          <p:cNvSpPr txBox="1">
            <a:spLocks noChangeArrowheads="1"/>
          </p:cNvSpPr>
          <p:nvPr/>
        </p:nvSpPr>
        <p:spPr bwMode="auto">
          <a:xfrm>
            <a:off x="7715272" y="3214686"/>
            <a:ext cx="357190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5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90" name="TextBox 89"/>
          <p:cNvSpPr txBox="1">
            <a:spLocks noChangeArrowheads="1"/>
          </p:cNvSpPr>
          <p:nvPr/>
        </p:nvSpPr>
        <p:spPr bwMode="auto">
          <a:xfrm>
            <a:off x="6286512" y="3786191"/>
            <a:ext cx="357190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8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91" name="TextBox 90"/>
          <p:cNvSpPr txBox="1">
            <a:spLocks noChangeArrowheads="1"/>
          </p:cNvSpPr>
          <p:nvPr/>
        </p:nvSpPr>
        <p:spPr bwMode="auto">
          <a:xfrm>
            <a:off x="7000892" y="3786190"/>
            <a:ext cx="357190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2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92" name="TextBox 91"/>
          <p:cNvSpPr txBox="1">
            <a:spLocks noChangeArrowheads="1"/>
          </p:cNvSpPr>
          <p:nvPr/>
        </p:nvSpPr>
        <p:spPr bwMode="auto">
          <a:xfrm>
            <a:off x="7715272" y="3786190"/>
            <a:ext cx="357190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0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93" name="TextBox 92"/>
          <p:cNvSpPr txBox="1">
            <a:spLocks noChangeArrowheads="1"/>
          </p:cNvSpPr>
          <p:nvPr/>
        </p:nvSpPr>
        <p:spPr bwMode="auto">
          <a:xfrm>
            <a:off x="6286512" y="4357695"/>
            <a:ext cx="357190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8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94" name="TextBox 93"/>
          <p:cNvSpPr txBox="1">
            <a:spLocks noChangeArrowheads="1"/>
          </p:cNvSpPr>
          <p:nvPr/>
        </p:nvSpPr>
        <p:spPr bwMode="auto">
          <a:xfrm>
            <a:off x="7000892" y="4357694"/>
            <a:ext cx="357190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2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95" name="TextBox 94"/>
          <p:cNvSpPr txBox="1">
            <a:spLocks noChangeArrowheads="1"/>
          </p:cNvSpPr>
          <p:nvPr/>
        </p:nvSpPr>
        <p:spPr bwMode="auto">
          <a:xfrm>
            <a:off x="7715272" y="4357694"/>
            <a:ext cx="357190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5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96" name="TextBox 95"/>
          <p:cNvSpPr txBox="1">
            <a:spLocks noChangeArrowheads="1"/>
          </p:cNvSpPr>
          <p:nvPr/>
        </p:nvSpPr>
        <p:spPr bwMode="auto">
          <a:xfrm>
            <a:off x="6286512" y="4929199"/>
            <a:ext cx="357190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8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97" name="TextBox 96"/>
          <p:cNvSpPr txBox="1">
            <a:spLocks noChangeArrowheads="1"/>
          </p:cNvSpPr>
          <p:nvPr/>
        </p:nvSpPr>
        <p:spPr bwMode="auto">
          <a:xfrm>
            <a:off x="7000892" y="4929198"/>
            <a:ext cx="357190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5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98" name="TextBox 97"/>
          <p:cNvSpPr txBox="1">
            <a:spLocks noChangeArrowheads="1"/>
          </p:cNvSpPr>
          <p:nvPr/>
        </p:nvSpPr>
        <p:spPr bwMode="auto">
          <a:xfrm>
            <a:off x="7715272" y="4929198"/>
            <a:ext cx="357190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0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99" name="TextBox 98"/>
          <p:cNvSpPr txBox="1">
            <a:spLocks noChangeArrowheads="1"/>
          </p:cNvSpPr>
          <p:nvPr/>
        </p:nvSpPr>
        <p:spPr bwMode="auto">
          <a:xfrm>
            <a:off x="6286512" y="5500703"/>
            <a:ext cx="357190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8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100" name="TextBox 99"/>
          <p:cNvSpPr txBox="1">
            <a:spLocks noChangeArrowheads="1"/>
          </p:cNvSpPr>
          <p:nvPr/>
        </p:nvSpPr>
        <p:spPr bwMode="auto">
          <a:xfrm>
            <a:off x="7000892" y="5500702"/>
            <a:ext cx="357190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5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101" name="TextBox 100"/>
          <p:cNvSpPr txBox="1">
            <a:spLocks noChangeArrowheads="1"/>
          </p:cNvSpPr>
          <p:nvPr/>
        </p:nvSpPr>
        <p:spPr bwMode="auto">
          <a:xfrm>
            <a:off x="7715272" y="5500702"/>
            <a:ext cx="357190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2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43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29322" y="5643578"/>
            <a:ext cx="1655763" cy="876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Text Box 18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5929322" y="6000768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28662" y="1071546"/>
            <a:ext cx="76438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  十位上是“</a:t>
            </a:r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”的两位数共有多少个？</a:t>
            </a:r>
          </a:p>
        </p:txBody>
      </p:sp>
      <p:sp>
        <p:nvSpPr>
          <p:cNvPr id="18" name="矩形 17"/>
          <p:cNvSpPr/>
          <p:nvPr/>
        </p:nvSpPr>
        <p:spPr>
          <a:xfrm>
            <a:off x="857224" y="3500438"/>
            <a:ext cx="76438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  个位上是“</a:t>
            </a:r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”的两位数共有多少个？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2928926" y="1714488"/>
            <a:ext cx="2786082" cy="1785950"/>
            <a:chOff x="2928926" y="1714488"/>
            <a:chExt cx="2786082" cy="1357322"/>
          </a:xfrm>
        </p:grpSpPr>
        <p:sp>
          <p:nvSpPr>
            <p:cNvPr id="19" name="爆炸形 1 18"/>
            <p:cNvSpPr/>
            <p:nvPr/>
          </p:nvSpPr>
          <p:spPr>
            <a:xfrm>
              <a:off x="2928926" y="1714488"/>
              <a:ext cx="2786082" cy="1357322"/>
            </a:xfrm>
            <a:prstGeom prst="irregularSeal1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3643306" y="2000240"/>
              <a:ext cx="1425390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800" dirty="0" smtClean="0">
                  <a:solidFill>
                    <a:srgbClr val="000000"/>
                  </a:solidFill>
                  <a:latin typeface="宋体" panose="02010600030101010101" pitchFamily="2" charset="-122"/>
                </a:rPr>
                <a:t>10</a:t>
              </a:r>
              <a:r>
                <a:rPr lang="zh-CN" altLang="en-US" sz="4800" dirty="0" smtClean="0">
                  <a:solidFill>
                    <a:srgbClr val="000000"/>
                  </a:solidFill>
                  <a:latin typeface="宋体" panose="02010600030101010101" pitchFamily="2" charset="-122"/>
                </a:rPr>
                <a:t>个</a:t>
              </a:r>
              <a:endParaRPr lang="zh-CN" altLang="en-US" sz="4800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786050" y="4143380"/>
            <a:ext cx="2786082" cy="1857388"/>
            <a:chOff x="2786050" y="4143380"/>
            <a:chExt cx="2786082" cy="1428760"/>
          </a:xfrm>
        </p:grpSpPr>
        <p:sp>
          <p:nvSpPr>
            <p:cNvPr id="20" name="爆炸形 1 19"/>
            <p:cNvSpPr/>
            <p:nvPr/>
          </p:nvSpPr>
          <p:spPr>
            <a:xfrm>
              <a:off x="2786050" y="4143380"/>
              <a:ext cx="2786082" cy="1428760"/>
            </a:xfrm>
            <a:prstGeom prst="irregularSeal1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3643306" y="4429132"/>
              <a:ext cx="114300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4800" dirty="0" smtClean="0">
                  <a:solidFill>
                    <a:srgbClr val="000000"/>
                  </a:solidFill>
                  <a:latin typeface="宋体" panose="02010600030101010101" pitchFamily="2" charset="-122"/>
                </a:rPr>
                <a:t>9</a:t>
              </a:r>
              <a:r>
                <a:rPr lang="zh-CN" altLang="en-US" sz="4800" dirty="0" smtClean="0">
                  <a:solidFill>
                    <a:srgbClr val="000000"/>
                  </a:solidFill>
                  <a:latin typeface="宋体" panose="02010600030101010101" pitchFamily="2" charset="-122"/>
                </a:rPr>
                <a:t>个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667625" y="333375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500034" y="500042"/>
            <a:ext cx="8358246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（难点题）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四个人坐一排照相</a:t>
            </a:r>
            <a:r>
              <a:rPr 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一共有</a:t>
            </a:r>
            <a:endParaRPr lang="en-US" altLang="zh-CN" sz="3200" dirty="0" smtClean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  多少种不同的坐法？</a:t>
            </a:r>
            <a:endParaRPr lang="zh-CN" altLang="en-US" sz="3200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4" name="组合 32"/>
          <p:cNvGrpSpPr/>
          <p:nvPr/>
        </p:nvGrpSpPr>
        <p:grpSpPr>
          <a:xfrm>
            <a:off x="2571736" y="1500174"/>
            <a:ext cx="428628" cy="523220"/>
            <a:chOff x="2357422" y="2500306"/>
            <a:chExt cx="428628" cy="523220"/>
          </a:xfrm>
        </p:grpSpPr>
        <p:sp>
          <p:nvSpPr>
            <p:cNvPr id="23" name="流程图: 联系 22"/>
            <p:cNvSpPr/>
            <p:nvPr/>
          </p:nvSpPr>
          <p:spPr>
            <a:xfrm>
              <a:off x="2357422" y="2571744"/>
              <a:ext cx="428628" cy="428628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357422" y="2500306"/>
              <a:ext cx="3571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ea typeface="楷体_GB2312"/>
                </a:rPr>
                <a:t>1</a:t>
              </a:r>
              <a:endParaRPr lang="zh-CN" altLang="en-US" sz="2800" dirty="0">
                <a:ea typeface="楷体_GB2312"/>
              </a:endParaRPr>
            </a:p>
          </p:txBody>
        </p:sp>
      </p:grpSp>
      <p:grpSp>
        <p:nvGrpSpPr>
          <p:cNvPr id="5" name="组合 31"/>
          <p:cNvGrpSpPr/>
          <p:nvPr/>
        </p:nvGrpSpPr>
        <p:grpSpPr>
          <a:xfrm>
            <a:off x="3357554" y="1500174"/>
            <a:ext cx="500066" cy="523220"/>
            <a:chOff x="3857620" y="3500438"/>
            <a:chExt cx="500066" cy="523220"/>
          </a:xfrm>
        </p:grpSpPr>
        <p:sp>
          <p:nvSpPr>
            <p:cNvPr id="31" name="等腰三角形 30"/>
            <p:cNvSpPr/>
            <p:nvPr/>
          </p:nvSpPr>
          <p:spPr>
            <a:xfrm>
              <a:off x="3857620" y="3500438"/>
              <a:ext cx="500066" cy="428628"/>
            </a:xfrm>
            <a:prstGeom prst="triangle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929058" y="3500438"/>
              <a:ext cx="3571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ea typeface="楷体_GB2312"/>
                </a:rPr>
                <a:t>2</a:t>
              </a:r>
              <a:endParaRPr lang="zh-CN" altLang="en-US" sz="2800" dirty="0">
                <a:ea typeface="楷体_GB2312"/>
              </a:endParaRPr>
            </a:p>
          </p:txBody>
        </p:sp>
      </p:grpSp>
      <p:grpSp>
        <p:nvGrpSpPr>
          <p:cNvPr id="6" name="组合 34"/>
          <p:cNvGrpSpPr/>
          <p:nvPr/>
        </p:nvGrpSpPr>
        <p:grpSpPr>
          <a:xfrm>
            <a:off x="4286248" y="1500174"/>
            <a:ext cx="642942" cy="523220"/>
            <a:chOff x="2214546" y="4286256"/>
            <a:chExt cx="642942" cy="523220"/>
          </a:xfrm>
        </p:grpSpPr>
        <p:sp>
          <p:nvSpPr>
            <p:cNvPr id="34" name="流程图: 决策 33"/>
            <p:cNvSpPr/>
            <p:nvPr/>
          </p:nvSpPr>
          <p:spPr>
            <a:xfrm>
              <a:off x="2214546" y="4357694"/>
              <a:ext cx="642942" cy="357190"/>
            </a:xfrm>
            <a:prstGeom prst="flowChartDecision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357422" y="4286256"/>
              <a:ext cx="3571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ea typeface="楷体_GB2312"/>
                </a:rPr>
                <a:t>3</a:t>
              </a:r>
              <a:endParaRPr lang="zh-CN" altLang="en-US" sz="2800" dirty="0">
                <a:ea typeface="楷体_GB2312"/>
              </a:endParaRPr>
            </a:p>
          </p:txBody>
        </p:sp>
      </p:grpSp>
      <p:grpSp>
        <p:nvGrpSpPr>
          <p:cNvPr id="7" name="组合 35"/>
          <p:cNvGrpSpPr/>
          <p:nvPr/>
        </p:nvGrpSpPr>
        <p:grpSpPr>
          <a:xfrm>
            <a:off x="5286380" y="1500174"/>
            <a:ext cx="428628" cy="523220"/>
            <a:chOff x="6500826" y="2571744"/>
            <a:chExt cx="428628" cy="523220"/>
          </a:xfrm>
        </p:grpSpPr>
        <p:sp>
          <p:nvSpPr>
            <p:cNvPr id="26" name="流程图: 联系 25"/>
            <p:cNvSpPr/>
            <p:nvPr/>
          </p:nvSpPr>
          <p:spPr>
            <a:xfrm>
              <a:off x="6500826" y="2571744"/>
              <a:ext cx="428628" cy="428628"/>
            </a:xfrm>
            <a:prstGeom prst="flowChartConnector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500826" y="2571744"/>
              <a:ext cx="4286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ea typeface="楷体_GB2312"/>
                </a:rPr>
                <a:t>4</a:t>
              </a:r>
              <a:endParaRPr lang="zh-CN" altLang="en-US" sz="2800" dirty="0">
                <a:ea typeface="楷体_GB2312"/>
              </a:endParaRPr>
            </a:p>
          </p:txBody>
        </p:sp>
      </p:grpSp>
      <p:grpSp>
        <p:nvGrpSpPr>
          <p:cNvPr id="8" name="组合 122"/>
          <p:cNvGrpSpPr/>
          <p:nvPr/>
        </p:nvGrpSpPr>
        <p:grpSpPr>
          <a:xfrm>
            <a:off x="1142976" y="2214554"/>
            <a:ext cx="2786082" cy="523220"/>
            <a:chOff x="714348" y="2214554"/>
            <a:chExt cx="2786082" cy="523220"/>
          </a:xfrm>
        </p:grpSpPr>
        <p:grpSp>
          <p:nvGrpSpPr>
            <p:cNvPr id="9" name="组合 37"/>
            <p:cNvGrpSpPr/>
            <p:nvPr/>
          </p:nvGrpSpPr>
          <p:grpSpPr>
            <a:xfrm>
              <a:off x="714348" y="2214554"/>
              <a:ext cx="428628" cy="523220"/>
              <a:chOff x="2357422" y="2500306"/>
              <a:chExt cx="428628" cy="523220"/>
            </a:xfrm>
          </p:grpSpPr>
          <p:sp>
            <p:nvSpPr>
              <p:cNvPr id="52" name="流程图: 联系 51"/>
              <p:cNvSpPr/>
              <p:nvPr/>
            </p:nvSpPr>
            <p:spPr>
              <a:xfrm>
                <a:off x="2357422" y="2571744"/>
                <a:ext cx="428628" cy="428628"/>
              </a:xfrm>
              <a:prstGeom prst="flowChartConnector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2357422" y="2500306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1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12" name="组合 53"/>
            <p:cNvGrpSpPr/>
            <p:nvPr/>
          </p:nvGrpSpPr>
          <p:grpSpPr>
            <a:xfrm>
              <a:off x="1357290" y="2214554"/>
              <a:ext cx="500066" cy="523220"/>
              <a:chOff x="3857620" y="3500438"/>
              <a:chExt cx="500066" cy="523220"/>
            </a:xfrm>
          </p:grpSpPr>
          <p:sp>
            <p:nvSpPr>
              <p:cNvPr id="55" name="等腰三角形 54"/>
              <p:cNvSpPr/>
              <p:nvPr/>
            </p:nvSpPr>
            <p:spPr>
              <a:xfrm>
                <a:off x="3857620" y="3500438"/>
                <a:ext cx="500066" cy="428628"/>
              </a:xfrm>
              <a:prstGeom prst="triangle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3929058" y="3500438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2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13" name="组合 56"/>
            <p:cNvGrpSpPr/>
            <p:nvPr/>
          </p:nvGrpSpPr>
          <p:grpSpPr>
            <a:xfrm>
              <a:off x="2143108" y="2214554"/>
              <a:ext cx="642942" cy="523220"/>
              <a:chOff x="2214546" y="4286256"/>
              <a:chExt cx="642942" cy="523220"/>
            </a:xfrm>
          </p:grpSpPr>
          <p:sp>
            <p:nvSpPr>
              <p:cNvPr id="58" name="流程图: 决策 57"/>
              <p:cNvSpPr/>
              <p:nvPr/>
            </p:nvSpPr>
            <p:spPr>
              <a:xfrm>
                <a:off x="2214546" y="4357694"/>
                <a:ext cx="642942" cy="357190"/>
              </a:xfrm>
              <a:prstGeom prst="flowChartDecision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TextBox 58"/>
              <p:cNvSpPr txBox="1"/>
              <p:nvPr/>
            </p:nvSpPr>
            <p:spPr>
              <a:xfrm>
                <a:off x="2357422" y="4286256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3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15" name="组合 59"/>
            <p:cNvGrpSpPr/>
            <p:nvPr/>
          </p:nvGrpSpPr>
          <p:grpSpPr>
            <a:xfrm>
              <a:off x="3071802" y="2214554"/>
              <a:ext cx="428628" cy="523220"/>
              <a:chOff x="6500826" y="2571744"/>
              <a:chExt cx="428628" cy="523220"/>
            </a:xfrm>
          </p:grpSpPr>
          <p:sp>
            <p:nvSpPr>
              <p:cNvPr id="61" name="流程图: 联系 60"/>
              <p:cNvSpPr/>
              <p:nvPr/>
            </p:nvSpPr>
            <p:spPr>
              <a:xfrm>
                <a:off x="6500826" y="2571744"/>
                <a:ext cx="428628" cy="428628"/>
              </a:xfrm>
              <a:prstGeom prst="flowChartConnector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6500826" y="2571744"/>
                <a:ext cx="42862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4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</p:grpSp>
      <p:grpSp>
        <p:nvGrpSpPr>
          <p:cNvPr id="16" name="组合 123"/>
          <p:cNvGrpSpPr/>
          <p:nvPr/>
        </p:nvGrpSpPr>
        <p:grpSpPr>
          <a:xfrm>
            <a:off x="1142976" y="2714620"/>
            <a:ext cx="2928958" cy="594658"/>
            <a:chOff x="714348" y="2714620"/>
            <a:chExt cx="2928958" cy="594658"/>
          </a:xfrm>
        </p:grpSpPr>
        <p:grpSp>
          <p:nvGrpSpPr>
            <p:cNvPr id="17" name="组合 62"/>
            <p:cNvGrpSpPr/>
            <p:nvPr/>
          </p:nvGrpSpPr>
          <p:grpSpPr>
            <a:xfrm>
              <a:off x="714348" y="2786058"/>
              <a:ext cx="428628" cy="523220"/>
              <a:chOff x="2357422" y="2500306"/>
              <a:chExt cx="428628" cy="523220"/>
            </a:xfrm>
          </p:grpSpPr>
          <p:sp>
            <p:nvSpPr>
              <p:cNvPr id="64" name="流程图: 联系 63"/>
              <p:cNvSpPr/>
              <p:nvPr/>
            </p:nvSpPr>
            <p:spPr>
              <a:xfrm>
                <a:off x="2357422" y="2571744"/>
                <a:ext cx="428628" cy="428628"/>
              </a:xfrm>
              <a:prstGeom prst="flowChartConnector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TextBox 64"/>
              <p:cNvSpPr txBox="1"/>
              <p:nvPr/>
            </p:nvSpPr>
            <p:spPr>
              <a:xfrm>
                <a:off x="2357422" y="2500306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1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18" name="组合 65"/>
            <p:cNvGrpSpPr/>
            <p:nvPr/>
          </p:nvGrpSpPr>
          <p:grpSpPr>
            <a:xfrm>
              <a:off x="1357290" y="2786058"/>
              <a:ext cx="500066" cy="523220"/>
              <a:chOff x="3857620" y="3500438"/>
              <a:chExt cx="500066" cy="523220"/>
            </a:xfrm>
          </p:grpSpPr>
          <p:sp>
            <p:nvSpPr>
              <p:cNvPr id="67" name="等腰三角形 66"/>
              <p:cNvSpPr/>
              <p:nvPr/>
            </p:nvSpPr>
            <p:spPr>
              <a:xfrm>
                <a:off x="3857620" y="3500438"/>
                <a:ext cx="500066" cy="428628"/>
              </a:xfrm>
              <a:prstGeom prst="triangle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TextBox 67"/>
              <p:cNvSpPr txBox="1"/>
              <p:nvPr/>
            </p:nvSpPr>
            <p:spPr>
              <a:xfrm>
                <a:off x="3929058" y="3500438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2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19" name="组合 68"/>
            <p:cNvGrpSpPr/>
            <p:nvPr/>
          </p:nvGrpSpPr>
          <p:grpSpPr>
            <a:xfrm>
              <a:off x="3000364" y="2714620"/>
              <a:ext cx="642942" cy="523220"/>
              <a:chOff x="2214546" y="4286256"/>
              <a:chExt cx="642942" cy="523220"/>
            </a:xfrm>
          </p:grpSpPr>
          <p:sp>
            <p:nvSpPr>
              <p:cNvPr id="70" name="流程图: 决策 69"/>
              <p:cNvSpPr/>
              <p:nvPr/>
            </p:nvSpPr>
            <p:spPr>
              <a:xfrm>
                <a:off x="2214546" y="4357694"/>
                <a:ext cx="642942" cy="357190"/>
              </a:xfrm>
              <a:prstGeom prst="flowChartDecision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TextBox 70"/>
              <p:cNvSpPr txBox="1"/>
              <p:nvPr/>
            </p:nvSpPr>
            <p:spPr>
              <a:xfrm>
                <a:off x="2357422" y="4286256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3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20" name="组合 71"/>
            <p:cNvGrpSpPr/>
            <p:nvPr/>
          </p:nvGrpSpPr>
          <p:grpSpPr>
            <a:xfrm>
              <a:off x="2285984" y="2786058"/>
              <a:ext cx="428628" cy="523220"/>
              <a:chOff x="6500826" y="2571744"/>
              <a:chExt cx="428628" cy="523220"/>
            </a:xfrm>
          </p:grpSpPr>
          <p:sp>
            <p:nvSpPr>
              <p:cNvPr id="73" name="流程图: 联系 72"/>
              <p:cNvSpPr/>
              <p:nvPr/>
            </p:nvSpPr>
            <p:spPr>
              <a:xfrm>
                <a:off x="6500826" y="2571744"/>
                <a:ext cx="428628" cy="428628"/>
              </a:xfrm>
              <a:prstGeom prst="flowChartConnector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TextBox 73"/>
              <p:cNvSpPr txBox="1"/>
              <p:nvPr/>
            </p:nvSpPr>
            <p:spPr>
              <a:xfrm>
                <a:off x="6500826" y="2571744"/>
                <a:ext cx="42862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4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</p:grpSp>
      <p:grpSp>
        <p:nvGrpSpPr>
          <p:cNvPr id="21" name="组合 124"/>
          <p:cNvGrpSpPr/>
          <p:nvPr/>
        </p:nvGrpSpPr>
        <p:grpSpPr>
          <a:xfrm>
            <a:off x="1142976" y="3429000"/>
            <a:ext cx="2857520" cy="523220"/>
            <a:chOff x="714348" y="3429000"/>
            <a:chExt cx="2857520" cy="523220"/>
          </a:xfrm>
        </p:grpSpPr>
        <p:grpSp>
          <p:nvGrpSpPr>
            <p:cNvPr id="22" name="组合 74"/>
            <p:cNvGrpSpPr/>
            <p:nvPr/>
          </p:nvGrpSpPr>
          <p:grpSpPr>
            <a:xfrm>
              <a:off x="714348" y="3429000"/>
              <a:ext cx="428628" cy="523220"/>
              <a:chOff x="2357422" y="2500306"/>
              <a:chExt cx="428628" cy="523220"/>
            </a:xfrm>
          </p:grpSpPr>
          <p:sp>
            <p:nvSpPr>
              <p:cNvPr id="76" name="流程图: 联系 75"/>
              <p:cNvSpPr/>
              <p:nvPr/>
            </p:nvSpPr>
            <p:spPr>
              <a:xfrm>
                <a:off x="2357422" y="2571744"/>
                <a:ext cx="428628" cy="428628"/>
              </a:xfrm>
              <a:prstGeom prst="flowChartConnector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TextBox 76"/>
              <p:cNvSpPr txBox="1"/>
              <p:nvPr/>
            </p:nvSpPr>
            <p:spPr>
              <a:xfrm>
                <a:off x="2357422" y="2500306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1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24" name="组合 77"/>
            <p:cNvGrpSpPr/>
            <p:nvPr/>
          </p:nvGrpSpPr>
          <p:grpSpPr>
            <a:xfrm>
              <a:off x="2285984" y="3429000"/>
              <a:ext cx="500066" cy="523220"/>
              <a:chOff x="3857620" y="3500438"/>
              <a:chExt cx="500066" cy="523220"/>
            </a:xfrm>
          </p:grpSpPr>
          <p:sp>
            <p:nvSpPr>
              <p:cNvPr id="79" name="等腰三角形 78"/>
              <p:cNvSpPr/>
              <p:nvPr/>
            </p:nvSpPr>
            <p:spPr>
              <a:xfrm>
                <a:off x="3857620" y="3500438"/>
                <a:ext cx="500066" cy="428628"/>
              </a:xfrm>
              <a:prstGeom prst="triangle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TextBox 79"/>
              <p:cNvSpPr txBox="1"/>
              <p:nvPr/>
            </p:nvSpPr>
            <p:spPr>
              <a:xfrm>
                <a:off x="3929058" y="3500438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2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25" name="组合 80"/>
            <p:cNvGrpSpPr/>
            <p:nvPr/>
          </p:nvGrpSpPr>
          <p:grpSpPr>
            <a:xfrm>
              <a:off x="1285852" y="3429000"/>
              <a:ext cx="642942" cy="523220"/>
              <a:chOff x="2214546" y="4286256"/>
              <a:chExt cx="642942" cy="523220"/>
            </a:xfrm>
          </p:grpSpPr>
          <p:sp>
            <p:nvSpPr>
              <p:cNvPr id="82" name="流程图: 决策 81"/>
              <p:cNvSpPr/>
              <p:nvPr/>
            </p:nvSpPr>
            <p:spPr>
              <a:xfrm>
                <a:off x="2214546" y="4357694"/>
                <a:ext cx="642942" cy="357190"/>
              </a:xfrm>
              <a:prstGeom prst="flowChartDecision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TextBox 82"/>
              <p:cNvSpPr txBox="1"/>
              <p:nvPr/>
            </p:nvSpPr>
            <p:spPr>
              <a:xfrm>
                <a:off x="2357422" y="4286256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3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32" name="组合 83"/>
            <p:cNvGrpSpPr/>
            <p:nvPr/>
          </p:nvGrpSpPr>
          <p:grpSpPr>
            <a:xfrm>
              <a:off x="3143240" y="3429000"/>
              <a:ext cx="428628" cy="523220"/>
              <a:chOff x="6500826" y="2571744"/>
              <a:chExt cx="428628" cy="523220"/>
            </a:xfrm>
          </p:grpSpPr>
          <p:sp>
            <p:nvSpPr>
              <p:cNvPr id="85" name="流程图: 联系 84"/>
              <p:cNvSpPr/>
              <p:nvPr/>
            </p:nvSpPr>
            <p:spPr>
              <a:xfrm>
                <a:off x="6500826" y="2571744"/>
                <a:ext cx="428628" cy="428628"/>
              </a:xfrm>
              <a:prstGeom prst="flowChartConnector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TextBox 85"/>
              <p:cNvSpPr txBox="1"/>
              <p:nvPr/>
            </p:nvSpPr>
            <p:spPr>
              <a:xfrm>
                <a:off x="6500826" y="2571744"/>
                <a:ext cx="42862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4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</p:grpSp>
      <p:grpSp>
        <p:nvGrpSpPr>
          <p:cNvPr id="33" name="组合 125"/>
          <p:cNvGrpSpPr/>
          <p:nvPr/>
        </p:nvGrpSpPr>
        <p:grpSpPr>
          <a:xfrm>
            <a:off x="1142976" y="4071942"/>
            <a:ext cx="2928958" cy="523220"/>
            <a:chOff x="714348" y="4071942"/>
            <a:chExt cx="2928958" cy="523220"/>
          </a:xfrm>
        </p:grpSpPr>
        <p:grpSp>
          <p:nvGrpSpPr>
            <p:cNvPr id="35" name="组合 86"/>
            <p:cNvGrpSpPr/>
            <p:nvPr/>
          </p:nvGrpSpPr>
          <p:grpSpPr>
            <a:xfrm>
              <a:off x="714348" y="4071942"/>
              <a:ext cx="428628" cy="523220"/>
              <a:chOff x="2357422" y="2500306"/>
              <a:chExt cx="428628" cy="523220"/>
            </a:xfrm>
          </p:grpSpPr>
          <p:sp>
            <p:nvSpPr>
              <p:cNvPr id="88" name="流程图: 联系 87"/>
              <p:cNvSpPr/>
              <p:nvPr/>
            </p:nvSpPr>
            <p:spPr>
              <a:xfrm>
                <a:off x="2357422" y="2571744"/>
                <a:ext cx="428628" cy="428628"/>
              </a:xfrm>
              <a:prstGeom prst="flowChartConnector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TextBox 88"/>
              <p:cNvSpPr txBox="1"/>
              <p:nvPr/>
            </p:nvSpPr>
            <p:spPr>
              <a:xfrm>
                <a:off x="2357422" y="2500306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1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36" name="组合 89"/>
            <p:cNvGrpSpPr/>
            <p:nvPr/>
          </p:nvGrpSpPr>
          <p:grpSpPr>
            <a:xfrm>
              <a:off x="3143240" y="4071942"/>
              <a:ext cx="500066" cy="523220"/>
              <a:chOff x="3857620" y="3500438"/>
              <a:chExt cx="500066" cy="523220"/>
            </a:xfrm>
          </p:grpSpPr>
          <p:sp>
            <p:nvSpPr>
              <p:cNvPr id="91" name="等腰三角形 90"/>
              <p:cNvSpPr/>
              <p:nvPr/>
            </p:nvSpPr>
            <p:spPr>
              <a:xfrm>
                <a:off x="3857620" y="3500438"/>
                <a:ext cx="500066" cy="428628"/>
              </a:xfrm>
              <a:prstGeom prst="triangle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TextBox 91"/>
              <p:cNvSpPr txBox="1"/>
              <p:nvPr/>
            </p:nvSpPr>
            <p:spPr>
              <a:xfrm>
                <a:off x="3929058" y="3500438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2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37" name="组合 92"/>
            <p:cNvGrpSpPr/>
            <p:nvPr/>
          </p:nvGrpSpPr>
          <p:grpSpPr>
            <a:xfrm>
              <a:off x="1357290" y="4071942"/>
              <a:ext cx="642942" cy="523220"/>
              <a:chOff x="2214546" y="4286256"/>
              <a:chExt cx="642942" cy="523220"/>
            </a:xfrm>
          </p:grpSpPr>
          <p:sp>
            <p:nvSpPr>
              <p:cNvPr id="94" name="流程图: 决策 93"/>
              <p:cNvSpPr/>
              <p:nvPr/>
            </p:nvSpPr>
            <p:spPr>
              <a:xfrm>
                <a:off x="2214546" y="4357694"/>
                <a:ext cx="642942" cy="357190"/>
              </a:xfrm>
              <a:prstGeom prst="flowChartDecision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TextBox 94"/>
              <p:cNvSpPr txBox="1"/>
              <p:nvPr/>
            </p:nvSpPr>
            <p:spPr>
              <a:xfrm>
                <a:off x="2357422" y="4286256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3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38" name="组合 95"/>
            <p:cNvGrpSpPr/>
            <p:nvPr/>
          </p:nvGrpSpPr>
          <p:grpSpPr>
            <a:xfrm>
              <a:off x="2285984" y="4071942"/>
              <a:ext cx="428628" cy="523220"/>
              <a:chOff x="6500826" y="2571744"/>
              <a:chExt cx="428628" cy="523220"/>
            </a:xfrm>
          </p:grpSpPr>
          <p:sp>
            <p:nvSpPr>
              <p:cNvPr id="97" name="流程图: 联系 96"/>
              <p:cNvSpPr/>
              <p:nvPr/>
            </p:nvSpPr>
            <p:spPr>
              <a:xfrm>
                <a:off x="6500826" y="2571744"/>
                <a:ext cx="428628" cy="428628"/>
              </a:xfrm>
              <a:prstGeom prst="flowChartConnector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TextBox 97"/>
              <p:cNvSpPr txBox="1"/>
              <p:nvPr/>
            </p:nvSpPr>
            <p:spPr>
              <a:xfrm>
                <a:off x="6500826" y="2571744"/>
                <a:ext cx="42862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4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</p:grpSp>
      <p:grpSp>
        <p:nvGrpSpPr>
          <p:cNvPr id="39" name="组合 126"/>
          <p:cNvGrpSpPr/>
          <p:nvPr/>
        </p:nvGrpSpPr>
        <p:grpSpPr>
          <a:xfrm>
            <a:off x="1142976" y="4786322"/>
            <a:ext cx="2928958" cy="523220"/>
            <a:chOff x="714348" y="4786322"/>
            <a:chExt cx="2928958" cy="523220"/>
          </a:xfrm>
        </p:grpSpPr>
        <p:grpSp>
          <p:nvGrpSpPr>
            <p:cNvPr id="40" name="组合 98"/>
            <p:cNvGrpSpPr/>
            <p:nvPr/>
          </p:nvGrpSpPr>
          <p:grpSpPr>
            <a:xfrm>
              <a:off x="714348" y="4786322"/>
              <a:ext cx="428628" cy="523220"/>
              <a:chOff x="2357422" y="2500306"/>
              <a:chExt cx="428628" cy="523220"/>
            </a:xfrm>
          </p:grpSpPr>
          <p:sp>
            <p:nvSpPr>
              <p:cNvPr id="100" name="流程图: 联系 99"/>
              <p:cNvSpPr/>
              <p:nvPr/>
            </p:nvSpPr>
            <p:spPr>
              <a:xfrm>
                <a:off x="2357422" y="2571744"/>
                <a:ext cx="428628" cy="428628"/>
              </a:xfrm>
              <a:prstGeom prst="flowChartConnector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TextBox 100"/>
              <p:cNvSpPr txBox="1"/>
              <p:nvPr/>
            </p:nvSpPr>
            <p:spPr>
              <a:xfrm>
                <a:off x="2357422" y="2500306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1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41" name="组合 101"/>
            <p:cNvGrpSpPr/>
            <p:nvPr/>
          </p:nvGrpSpPr>
          <p:grpSpPr>
            <a:xfrm>
              <a:off x="2214546" y="4786322"/>
              <a:ext cx="500066" cy="523220"/>
              <a:chOff x="3857620" y="3500438"/>
              <a:chExt cx="500066" cy="523220"/>
            </a:xfrm>
          </p:grpSpPr>
          <p:sp>
            <p:nvSpPr>
              <p:cNvPr id="103" name="等腰三角形 102"/>
              <p:cNvSpPr/>
              <p:nvPr/>
            </p:nvSpPr>
            <p:spPr>
              <a:xfrm>
                <a:off x="3857620" y="3500438"/>
                <a:ext cx="500066" cy="428628"/>
              </a:xfrm>
              <a:prstGeom prst="triangle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TextBox 103"/>
              <p:cNvSpPr txBox="1"/>
              <p:nvPr/>
            </p:nvSpPr>
            <p:spPr>
              <a:xfrm>
                <a:off x="3929058" y="3500438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2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42" name="组合 104"/>
            <p:cNvGrpSpPr/>
            <p:nvPr/>
          </p:nvGrpSpPr>
          <p:grpSpPr>
            <a:xfrm>
              <a:off x="3000364" y="4786322"/>
              <a:ext cx="642942" cy="523220"/>
              <a:chOff x="2214546" y="4286256"/>
              <a:chExt cx="642942" cy="523220"/>
            </a:xfrm>
          </p:grpSpPr>
          <p:sp>
            <p:nvSpPr>
              <p:cNvPr id="106" name="流程图: 决策 105"/>
              <p:cNvSpPr/>
              <p:nvPr/>
            </p:nvSpPr>
            <p:spPr>
              <a:xfrm>
                <a:off x="2214546" y="4357694"/>
                <a:ext cx="642942" cy="357190"/>
              </a:xfrm>
              <a:prstGeom prst="flowChartDecision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TextBox 106"/>
              <p:cNvSpPr txBox="1"/>
              <p:nvPr/>
            </p:nvSpPr>
            <p:spPr>
              <a:xfrm>
                <a:off x="2357422" y="4286256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3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43" name="组合 107"/>
            <p:cNvGrpSpPr/>
            <p:nvPr/>
          </p:nvGrpSpPr>
          <p:grpSpPr>
            <a:xfrm>
              <a:off x="1500166" y="4786322"/>
              <a:ext cx="428628" cy="523220"/>
              <a:chOff x="6500826" y="2571744"/>
              <a:chExt cx="428628" cy="523220"/>
            </a:xfrm>
          </p:grpSpPr>
          <p:sp>
            <p:nvSpPr>
              <p:cNvPr id="109" name="流程图: 联系 108"/>
              <p:cNvSpPr/>
              <p:nvPr/>
            </p:nvSpPr>
            <p:spPr>
              <a:xfrm>
                <a:off x="6500826" y="2571744"/>
                <a:ext cx="428628" cy="428628"/>
              </a:xfrm>
              <a:prstGeom prst="flowChartConnector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TextBox 109"/>
              <p:cNvSpPr txBox="1"/>
              <p:nvPr/>
            </p:nvSpPr>
            <p:spPr>
              <a:xfrm>
                <a:off x="6500826" y="2571744"/>
                <a:ext cx="42862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4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</p:grpSp>
      <p:grpSp>
        <p:nvGrpSpPr>
          <p:cNvPr id="44" name="组合 127"/>
          <p:cNvGrpSpPr/>
          <p:nvPr/>
        </p:nvGrpSpPr>
        <p:grpSpPr>
          <a:xfrm>
            <a:off x="1142976" y="5572140"/>
            <a:ext cx="2928958" cy="523220"/>
            <a:chOff x="714348" y="5572140"/>
            <a:chExt cx="2928958" cy="523220"/>
          </a:xfrm>
        </p:grpSpPr>
        <p:grpSp>
          <p:nvGrpSpPr>
            <p:cNvPr id="45" name="组合 110"/>
            <p:cNvGrpSpPr/>
            <p:nvPr/>
          </p:nvGrpSpPr>
          <p:grpSpPr>
            <a:xfrm>
              <a:off x="714348" y="5572140"/>
              <a:ext cx="428628" cy="523220"/>
              <a:chOff x="2357422" y="2500306"/>
              <a:chExt cx="428628" cy="523220"/>
            </a:xfrm>
          </p:grpSpPr>
          <p:sp>
            <p:nvSpPr>
              <p:cNvPr id="112" name="流程图: 联系 111"/>
              <p:cNvSpPr/>
              <p:nvPr/>
            </p:nvSpPr>
            <p:spPr>
              <a:xfrm>
                <a:off x="2357422" y="2571744"/>
                <a:ext cx="428628" cy="428628"/>
              </a:xfrm>
              <a:prstGeom prst="flowChartConnector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TextBox 112"/>
              <p:cNvSpPr txBox="1"/>
              <p:nvPr/>
            </p:nvSpPr>
            <p:spPr>
              <a:xfrm>
                <a:off x="2357422" y="2500306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1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46" name="组合 113"/>
            <p:cNvGrpSpPr/>
            <p:nvPr/>
          </p:nvGrpSpPr>
          <p:grpSpPr>
            <a:xfrm>
              <a:off x="3143240" y="5572140"/>
              <a:ext cx="500066" cy="523220"/>
              <a:chOff x="3857620" y="3500438"/>
              <a:chExt cx="500066" cy="523220"/>
            </a:xfrm>
          </p:grpSpPr>
          <p:sp>
            <p:nvSpPr>
              <p:cNvPr id="115" name="等腰三角形 114"/>
              <p:cNvSpPr/>
              <p:nvPr/>
            </p:nvSpPr>
            <p:spPr>
              <a:xfrm>
                <a:off x="3857620" y="3500438"/>
                <a:ext cx="500066" cy="428628"/>
              </a:xfrm>
              <a:prstGeom prst="triangle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TextBox 115"/>
              <p:cNvSpPr txBox="1"/>
              <p:nvPr/>
            </p:nvSpPr>
            <p:spPr>
              <a:xfrm>
                <a:off x="3929058" y="3500438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2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47" name="组合 116"/>
            <p:cNvGrpSpPr/>
            <p:nvPr/>
          </p:nvGrpSpPr>
          <p:grpSpPr>
            <a:xfrm>
              <a:off x="2214546" y="5572140"/>
              <a:ext cx="642942" cy="523220"/>
              <a:chOff x="2214546" y="4286256"/>
              <a:chExt cx="642942" cy="523220"/>
            </a:xfrm>
          </p:grpSpPr>
          <p:sp>
            <p:nvSpPr>
              <p:cNvPr id="118" name="流程图: 决策 117"/>
              <p:cNvSpPr/>
              <p:nvPr/>
            </p:nvSpPr>
            <p:spPr>
              <a:xfrm>
                <a:off x="2214546" y="4357694"/>
                <a:ext cx="642942" cy="357190"/>
              </a:xfrm>
              <a:prstGeom prst="flowChartDecision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TextBox 118"/>
              <p:cNvSpPr txBox="1"/>
              <p:nvPr/>
            </p:nvSpPr>
            <p:spPr>
              <a:xfrm>
                <a:off x="2357422" y="4286256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3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48" name="组合 119"/>
            <p:cNvGrpSpPr/>
            <p:nvPr/>
          </p:nvGrpSpPr>
          <p:grpSpPr>
            <a:xfrm>
              <a:off x="1500166" y="5572140"/>
              <a:ext cx="428628" cy="523220"/>
              <a:chOff x="6500826" y="2571744"/>
              <a:chExt cx="428628" cy="523220"/>
            </a:xfrm>
          </p:grpSpPr>
          <p:sp>
            <p:nvSpPr>
              <p:cNvPr id="121" name="流程图: 联系 120"/>
              <p:cNvSpPr/>
              <p:nvPr/>
            </p:nvSpPr>
            <p:spPr>
              <a:xfrm>
                <a:off x="6500826" y="2571744"/>
                <a:ext cx="428628" cy="428628"/>
              </a:xfrm>
              <a:prstGeom prst="flowChartConnector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TextBox 121"/>
              <p:cNvSpPr txBox="1"/>
              <p:nvPr/>
            </p:nvSpPr>
            <p:spPr>
              <a:xfrm>
                <a:off x="6500826" y="2571744"/>
                <a:ext cx="42862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4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</p:grpSp>
      <p:grpSp>
        <p:nvGrpSpPr>
          <p:cNvPr id="49" name="组合 206"/>
          <p:cNvGrpSpPr/>
          <p:nvPr/>
        </p:nvGrpSpPr>
        <p:grpSpPr>
          <a:xfrm>
            <a:off x="5000628" y="2071678"/>
            <a:ext cx="2786082" cy="594658"/>
            <a:chOff x="5000628" y="2071678"/>
            <a:chExt cx="2786082" cy="594658"/>
          </a:xfrm>
        </p:grpSpPr>
        <p:grpSp>
          <p:nvGrpSpPr>
            <p:cNvPr id="50" name="组合 37"/>
            <p:cNvGrpSpPr/>
            <p:nvPr/>
          </p:nvGrpSpPr>
          <p:grpSpPr>
            <a:xfrm>
              <a:off x="5715008" y="2071678"/>
              <a:ext cx="428628" cy="523220"/>
              <a:chOff x="2357422" y="2500306"/>
              <a:chExt cx="428628" cy="523220"/>
            </a:xfrm>
          </p:grpSpPr>
          <p:sp>
            <p:nvSpPr>
              <p:cNvPr id="140" name="流程图: 联系 139"/>
              <p:cNvSpPr/>
              <p:nvPr/>
            </p:nvSpPr>
            <p:spPr>
              <a:xfrm>
                <a:off x="2357422" y="2571744"/>
                <a:ext cx="428628" cy="428628"/>
              </a:xfrm>
              <a:prstGeom prst="flowChartConnector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TextBox 140"/>
              <p:cNvSpPr txBox="1"/>
              <p:nvPr/>
            </p:nvSpPr>
            <p:spPr>
              <a:xfrm>
                <a:off x="2357422" y="2500306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1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51" name="组合 53"/>
            <p:cNvGrpSpPr/>
            <p:nvPr/>
          </p:nvGrpSpPr>
          <p:grpSpPr>
            <a:xfrm>
              <a:off x="5000628" y="2143116"/>
              <a:ext cx="500066" cy="523220"/>
              <a:chOff x="3857620" y="3500438"/>
              <a:chExt cx="500066" cy="523220"/>
            </a:xfrm>
          </p:grpSpPr>
          <p:sp>
            <p:nvSpPr>
              <p:cNvPr id="138" name="等腰三角形 137"/>
              <p:cNvSpPr/>
              <p:nvPr/>
            </p:nvSpPr>
            <p:spPr>
              <a:xfrm>
                <a:off x="3857620" y="3500438"/>
                <a:ext cx="500066" cy="428628"/>
              </a:xfrm>
              <a:prstGeom prst="triangle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TextBox 138"/>
              <p:cNvSpPr txBox="1"/>
              <p:nvPr/>
            </p:nvSpPr>
            <p:spPr>
              <a:xfrm>
                <a:off x="3929058" y="3500438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2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54" name="组合 56"/>
            <p:cNvGrpSpPr/>
            <p:nvPr/>
          </p:nvGrpSpPr>
          <p:grpSpPr>
            <a:xfrm>
              <a:off x="6429388" y="2071678"/>
              <a:ext cx="642942" cy="523220"/>
              <a:chOff x="2214546" y="4286256"/>
              <a:chExt cx="642942" cy="523220"/>
            </a:xfrm>
          </p:grpSpPr>
          <p:sp>
            <p:nvSpPr>
              <p:cNvPr id="136" name="流程图: 决策 135"/>
              <p:cNvSpPr/>
              <p:nvPr/>
            </p:nvSpPr>
            <p:spPr>
              <a:xfrm>
                <a:off x="2214546" y="4357694"/>
                <a:ext cx="642942" cy="357190"/>
              </a:xfrm>
              <a:prstGeom prst="flowChartDecision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TextBox 136"/>
              <p:cNvSpPr txBox="1"/>
              <p:nvPr/>
            </p:nvSpPr>
            <p:spPr>
              <a:xfrm>
                <a:off x="2357422" y="4286256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3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57" name="组合 59"/>
            <p:cNvGrpSpPr/>
            <p:nvPr/>
          </p:nvGrpSpPr>
          <p:grpSpPr>
            <a:xfrm>
              <a:off x="7358082" y="2143116"/>
              <a:ext cx="428628" cy="523220"/>
              <a:chOff x="6500826" y="2571744"/>
              <a:chExt cx="428628" cy="523220"/>
            </a:xfrm>
          </p:grpSpPr>
          <p:sp>
            <p:nvSpPr>
              <p:cNvPr id="134" name="流程图: 联系 133"/>
              <p:cNvSpPr/>
              <p:nvPr/>
            </p:nvSpPr>
            <p:spPr>
              <a:xfrm>
                <a:off x="6500826" y="2571744"/>
                <a:ext cx="428628" cy="428628"/>
              </a:xfrm>
              <a:prstGeom prst="flowChartConnector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TextBox 134"/>
              <p:cNvSpPr txBox="1"/>
              <p:nvPr/>
            </p:nvSpPr>
            <p:spPr>
              <a:xfrm>
                <a:off x="6500826" y="2571744"/>
                <a:ext cx="42862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4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</p:grpSp>
      <p:grpSp>
        <p:nvGrpSpPr>
          <p:cNvPr id="60" name="组合 207"/>
          <p:cNvGrpSpPr/>
          <p:nvPr/>
        </p:nvGrpSpPr>
        <p:grpSpPr>
          <a:xfrm>
            <a:off x="5000628" y="2643182"/>
            <a:ext cx="3071834" cy="594658"/>
            <a:chOff x="5000628" y="2643182"/>
            <a:chExt cx="3071834" cy="594658"/>
          </a:xfrm>
        </p:grpSpPr>
        <p:grpSp>
          <p:nvGrpSpPr>
            <p:cNvPr id="63" name="组合 62"/>
            <p:cNvGrpSpPr/>
            <p:nvPr/>
          </p:nvGrpSpPr>
          <p:grpSpPr>
            <a:xfrm>
              <a:off x="5786446" y="2714620"/>
              <a:ext cx="428628" cy="523220"/>
              <a:chOff x="2357422" y="2500306"/>
              <a:chExt cx="428628" cy="523220"/>
            </a:xfrm>
          </p:grpSpPr>
          <p:sp>
            <p:nvSpPr>
              <p:cNvPr id="153" name="流程图: 联系 152"/>
              <p:cNvSpPr/>
              <p:nvPr/>
            </p:nvSpPr>
            <p:spPr>
              <a:xfrm>
                <a:off x="2357422" y="2571744"/>
                <a:ext cx="428628" cy="428628"/>
              </a:xfrm>
              <a:prstGeom prst="flowChartConnector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4" name="TextBox 153"/>
              <p:cNvSpPr txBox="1"/>
              <p:nvPr/>
            </p:nvSpPr>
            <p:spPr>
              <a:xfrm>
                <a:off x="2357422" y="2500306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1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5000628" y="2714620"/>
              <a:ext cx="500066" cy="523220"/>
              <a:chOff x="3857620" y="3500438"/>
              <a:chExt cx="500066" cy="523220"/>
            </a:xfrm>
          </p:grpSpPr>
          <p:sp>
            <p:nvSpPr>
              <p:cNvPr id="151" name="等腰三角形 150"/>
              <p:cNvSpPr/>
              <p:nvPr/>
            </p:nvSpPr>
            <p:spPr>
              <a:xfrm>
                <a:off x="3857620" y="3500438"/>
                <a:ext cx="500066" cy="428628"/>
              </a:xfrm>
              <a:prstGeom prst="triangle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2" name="TextBox 151"/>
              <p:cNvSpPr txBox="1"/>
              <p:nvPr/>
            </p:nvSpPr>
            <p:spPr>
              <a:xfrm>
                <a:off x="3929058" y="3500438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2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7286644" y="2643182"/>
              <a:ext cx="785818" cy="523220"/>
              <a:chOff x="3000364" y="4214818"/>
              <a:chExt cx="785818" cy="523220"/>
            </a:xfrm>
          </p:grpSpPr>
          <p:sp>
            <p:nvSpPr>
              <p:cNvPr id="149" name="流程图: 决策 148"/>
              <p:cNvSpPr/>
              <p:nvPr/>
            </p:nvSpPr>
            <p:spPr>
              <a:xfrm>
                <a:off x="3000364" y="4286256"/>
                <a:ext cx="642942" cy="357190"/>
              </a:xfrm>
              <a:prstGeom prst="flowChartDecision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0" name="TextBox 149"/>
              <p:cNvSpPr txBox="1"/>
              <p:nvPr/>
            </p:nvSpPr>
            <p:spPr>
              <a:xfrm>
                <a:off x="3143240" y="4214818"/>
                <a:ext cx="64294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3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6572264" y="2714620"/>
              <a:ext cx="428628" cy="523220"/>
              <a:chOff x="5643570" y="2571744"/>
              <a:chExt cx="428628" cy="523220"/>
            </a:xfrm>
          </p:grpSpPr>
          <p:sp>
            <p:nvSpPr>
              <p:cNvPr id="147" name="流程图: 联系 146"/>
              <p:cNvSpPr/>
              <p:nvPr/>
            </p:nvSpPr>
            <p:spPr>
              <a:xfrm>
                <a:off x="5643570" y="2571744"/>
                <a:ext cx="428628" cy="428628"/>
              </a:xfrm>
              <a:prstGeom prst="flowChartConnector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8" name="TextBox 147"/>
              <p:cNvSpPr txBox="1"/>
              <p:nvPr/>
            </p:nvSpPr>
            <p:spPr>
              <a:xfrm>
                <a:off x="5643570" y="2571744"/>
                <a:ext cx="42862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4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</p:grpSp>
      <p:grpSp>
        <p:nvGrpSpPr>
          <p:cNvPr id="75" name="组合 208"/>
          <p:cNvGrpSpPr/>
          <p:nvPr/>
        </p:nvGrpSpPr>
        <p:grpSpPr>
          <a:xfrm>
            <a:off x="5000628" y="3357562"/>
            <a:ext cx="2857520" cy="523220"/>
            <a:chOff x="5000628" y="3357562"/>
            <a:chExt cx="2857520" cy="523220"/>
          </a:xfrm>
        </p:grpSpPr>
        <p:grpSp>
          <p:nvGrpSpPr>
            <p:cNvPr id="78" name="组合 74"/>
            <p:cNvGrpSpPr/>
            <p:nvPr/>
          </p:nvGrpSpPr>
          <p:grpSpPr>
            <a:xfrm>
              <a:off x="6643702" y="3357562"/>
              <a:ext cx="428628" cy="523220"/>
              <a:chOff x="2357422" y="2500306"/>
              <a:chExt cx="428628" cy="523220"/>
            </a:xfrm>
          </p:grpSpPr>
          <p:sp>
            <p:nvSpPr>
              <p:cNvPr id="166" name="流程图: 联系 165"/>
              <p:cNvSpPr/>
              <p:nvPr/>
            </p:nvSpPr>
            <p:spPr>
              <a:xfrm>
                <a:off x="2357422" y="2571744"/>
                <a:ext cx="428628" cy="428628"/>
              </a:xfrm>
              <a:prstGeom prst="flowChartConnector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" name="TextBox 166"/>
              <p:cNvSpPr txBox="1"/>
              <p:nvPr/>
            </p:nvSpPr>
            <p:spPr>
              <a:xfrm>
                <a:off x="2357422" y="2500306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1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81" name="组合 77"/>
            <p:cNvGrpSpPr/>
            <p:nvPr/>
          </p:nvGrpSpPr>
          <p:grpSpPr>
            <a:xfrm>
              <a:off x="5000628" y="3357562"/>
              <a:ext cx="500066" cy="523220"/>
              <a:chOff x="3857620" y="3500438"/>
              <a:chExt cx="500066" cy="523220"/>
            </a:xfrm>
          </p:grpSpPr>
          <p:sp>
            <p:nvSpPr>
              <p:cNvPr id="164" name="等腰三角形 163"/>
              <p:cNvSpPr/>
              <p:nvPr/>
            </p:nvSpPr>
            <p:spPr>
              <a:xfrm>
                <a:off x="3857620" y="3500438"/>
                <a:ext cx="500066" cy="428628"/>
              </a:xfrm>
              <a:prstGeom prst="triangle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5" name="TextBox 164"/>
              <p:cNvSpPr txBox="1"/>
              <p:nvPr/>
            </p:nvSpPr>
            <p:spPr>
              <a:xfrm>
                <a:off x="3929058" y="3500438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2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84" name="组合 80"/>
            <p:cNvGrpSpPr/>
            <p:nvPr/>
          </p:nvGrpSpPr>
          <p:grpSpPr>
            <a:xfrm>
              <a:off x="5572132" y="3357562"/>
              <a:ext cx="642942" cy="523220"/>
              <a:chOff x="2214546" y="4286256"/>
              <a:chExt cx="642942" cy="523220"/>
            </a:xfrm>
          </p:grpSpPr>
          <p:sp>
            <p:nvSpPr>
              <p:cNvPr id="162" name="流程图: 决策 161"/>
              <p:cNvSpPr/>
              <p:nvPr/>
            </p:nvSpPr>
            <p:spPr>
              <a:xfrm>
                <a:off x="2214546" y="4357694"/>
                <a:ext cx="642942" cy="357190"/>
              </a:xfrm>
              <a:prstGeom prst="flowChartDecision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3" name="TextBox 162"/>
              <p:cNvSpPr txBox="1"/>
              <p:nvPr/>
            </p:nvSpPr>
            <p:spPr>
              <a:xfrm>
                <a:off x="2357422" y="4286256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3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87" name="组合 83"/>
            <p:cNvGrpSpPr/>
            <p:nvPr/>
          </p:nvGrpSpPr>
          <p:grpSpPr>
            <a:xfrm>
              <a:off x="7429520" y="3357562"/>
              <a:ext cx="428628" cy="523220"/>
              <a:chOff x="6500826" y="2571744"/>
              <a:chExt cx="428628" cy="523220"/>
            </a:xfrm>
          </p:grpSpPr>
          <p:sp>
            <p:nvSpPr>
              <p:cNvPr id="160" name="流程图: 联系 159"/>
              <p:cNvSpPr/>
              <p:nvPr/>
            </p:nvSpPr>
            <p:spPr>
              <a:xfrm>
                <a:off x="6500826" y="2571744"/>
                <a:ext cx="428628" cy="428628"/>
              </a:xfrm>
              <a:prstGeom prst="flowChartConnector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1" name="TextBox 160"/>
              <p:cNvSpPr txBox="1"/>
              <p:nvPr/>
            </p:nvSpPr>
            <p:spPr>
              <a:xfrm>
                <a:off x="6500826" y="2571744"/>
                <a:ext cx="42862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4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</p:grpSp>
      <p:grpSp>
        <p:nvGrpSpPr>
          <p:cNvPr id="90" name="组合 209"/>
          <p:cNvGrpSpPr/>
          <p:nvPr/>
        </p:nvGrpSpPr>
        <p:grpSpPr>
          <a:xfrm>
            <a:off x="5000628" y="3929066"/>
            <a:ext cx="2928958" cy="594658"/>
            <a:chOff x="5000628" y="3929066"/>
            <a:chExt cx="2928958" cy="594658"/>
          </a:xfrm>
        </p:grpSpPr>
        <p:grpSp>
          <p:nvGrpSpPr>
            <p:cNvPr id="93" name="组合 86"/>
            <p:cNvGrpSpPr/>
            <p:nvPr/>
          </p:nvGrpSpPr>
          <p:grpSpPr>
            <a:xfrm>
              <a:off x="7500958" y="3929066"/>
              <a:ext cx="428628" cy="523220"/>
              <a:chOff x="2357422" y="2500306"/>
              <a:chExt cx="428628" cy="523220"/>
            </a:xfrm>
          </p:grpSpPr>
          <p:sp>
            <p:nvSpPr>
              <p:cNvPr id="179" name="流程图: 联系 178"/>
              <p:cNvSpPr/>
              <p:nvPr/>
            </p:nvSpPr>
            <p:spPr>
              <a:xfrm>
                <a:off x="2357422" y="2571744"/>
                <a:ext cx="428628" cy="428628"/>
              </a:xfrm>
              <a:prstGeom prst="flowChartConnector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0" name="TextBox 179"/>
              <p:cNvSpPr txBox="1"/>
              <p:nvPr/>
            </p:nvSpPr>
            <p:spPr>
              <a:xfrm>
                <a:off x="2357422" y="2500306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1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32768" name="组合 89"/>
            <p:cNvGrpSpPr/>
            <p:nvPr/>
          </p:nvGrpSpPr>
          <p:grpSpPr>
            <a:xfrm>
              <a:off x="5000628" y="4000504"/>
              <a:ext cx="500066" cy="523220"/>
              <a:chOff x="3857620" y="3500438"/>
              <a:chExt cx="500066" cy="523220"/>
            </a:xfrm>
          </p:grpSpPr>
          <p:sp>
            <p:nvSpPr>
              <p:cNvPr id="177" name="等腰三角形 176"/>
              <p:cNvSpPr/>
              <p:nvPr/>
            </p:nvSpPr>
            <p:spPr>
              <a:xfrm>
                <a:off x="3857620" y="3500438"/>
                <a:ext cx="500066" cy="428628"/>
              </a:xfrm>
              <a:prstGeom prst="triangle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8" name="TextBox 177"/>
              <p:cNvSpPr txBox="1"/>
              <p:nvPr/>
            </p:nvSpPr>
            <p:spPr>
              <a:xfrm>
                <a:off x="3929058" y="3500438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2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32769" name="组合 92"/>
            <p:cNvGrpSpPr/>
            <p:nvPr/>
          </p:nvGrpSpPr>
          <p:grpSpPr>
            <a:xfrm>
              <a:off x="5643570" y="4000504"/>
              <a:ext cx="642942" cy="523220"/>
              <a:chOff x="2214546" y="4286256"/>
              <a:chExt cx="642942" cy="523220"/>
            </a:xfrm>
          </p:grpSpPr>
          <p:sp>
            <p:nvSpPr>
              <p:cNvPr id="175" name="流程图: 决策 174"/>
              <p:cNvSpPr/>
              <p:nvPr/>
            </p:nvSpPr>
            <p:spPr>
              <a:xfrm>
                <a:off x="2214546" y="4357694"/>
                <a:ext cx="642942" cy="357190"/>
              </a:xfrm>
              <a:prstGeom prst="flowChartDecision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6" name="TextBox 175"/>
              <p:cNvSpPr txBox="1"/>
              <p:nvPr/>
            </p:nvSpPr>
            <p:spPr>
              <a:xfrm>
                <a:off x="2357422" y="4286256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3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32772" name="组合 95"/>
            <p:cNvGrpSpPr/>
            <p:nvPr/>
          </p:nvGrpSpPr>
          <p:grpSpPr>
            <a:xfrm>
              <a:off x="6643702" y="4000504"/>
              <a:ext cx="428628" cy="523220"/>
              <a:chOff x="6500826" y="2571744"/>
              <a:chExt cx="428628" cy="523220"/>
            </a:xfrm>
          </p:grpSpPr>
          <p:sp>
            <p:nvSpPr>
              <p:cNvPr id="173" name="流程图: 联系 172"/>
              <p:cNvSpPr/>
              <p:nvPr/>
            </p:nvSpPr>
            <p:spPr>
              <a:xfrm>
                <a:off x="6500826" y="2571744"/>
                <a:ext cx="428628" cy="428628"/>
              </a:xfrm>
              <a:prstGeom prst="flowChartConnector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4" name="TextBox 173"/>
              <p:cNvSpPr txBox="1"/>
              <p:nvPr/>
            </p:nvSpPr>
            <p:spPr>
              <a:xfrm>
                <a:off x="6500826" y="2571744"/>
                <a:ext cx="42862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4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</p:grpSp>
      <p:grpSp>
        <p:nvGrpSpPr>
          <p:cNvPr id="32773" name="组合 210"/>
          <p:cNvGrpSpPr/>
          <p:nvPr/>
        </p:nvGrpSpPr>
        <p:grpSpPr>
          <a:xfrm>
            <a:off x="4929190" y="4714884"/>
            <a:ext cx="3000396" cy="523220"/>
            <a:chOff x="4929190" y="4714884"/>
            <a:chExt cx="3000396" cy="523220"/>
          </a:xfrm>
        </p:grpSpPr>
        <p:grpSp>
          <p:nvGrpSpPr>
            <p:cNvPr id="32774" name="组合 98"/>
            <p:cNvGrpSpPr/>
            <p:nvPr/>
          </p:nvGrpSpPr>
          <p:grpSpPr>
            <a:xfrm>
              <a:off x="6643702" y="4714884"/>
              <a:ext cx="428628" cy="523220"/>
              <a:chOff x="2357422" y="2500306"/>
              <a:chExt cx="428628" cy="523220"/>
            </a:xfrm>
          </p:grpSpPr>
          <p:sp>
            <p:nvSpPr>
              <p:cNvPr id="192" name="流程图: 联系 191"/>
              <p:cNvSpPr/>
              <p:nvPr/>
            </p:nvSpPr>
            <p:spPr>
              <a:xfrm>
                <a:off x="2357422" y="2571744"/>
                <a:ext cx="428628" cy="428628"/>
              </a:xfrm>
              <a:prstGeom prst="flowChartConnector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3" name="TextBox 192"/>
              <p:cNvSpPr txBox="1"/>
              <p:nvPr/>
            </p:nvSpPr>
            <p:spPr>
              <a:xfrm>
                <a:off x="2357422" y="2500306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1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32775" name="组合 101"/>
            <p:cNvGrpSpPr/>
            <p:nvPr/>
          </p:nvGrpSpPr>
          <p:grpSpPr>
            <a:xfrm>
              <a:off x="4929190" y="4714884"/>
              <a:ext cx="500066" cy="523220"/>
              <a:chOff x="3857620" y="3500438"/>
              <a:chExt cx="500066" cy="523220"/>
            </a:xfrm>
          </p:grpSpPr>
          <p:sp>
            <p:nvSpPr>
              <p:cNvPr id="190" name="等腰三角形 189"/>
              <p:cNvSpPr/>
              <p:nvPr/>
            </p:nvSpPr>
            <p:spPr>
              <a:xfrm>
                <a:off x="3857620" y="3500438"/>
                <a:ext cx="500066" cy="428628"/>
              </a:xfrm>
              <a:prstGeom prst="triangle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1" name="TextBox 190"/>
              <p:cNvSpPr txBox="1"/>
              <p:nvPr/>
            </p:nvSpPr>
            <p:spPr>
              <a:xfrm>
                <a:off x="3929058" y="3500438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2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32776" name="组合 104"/>
            <p:cNvGrpSpPr/>
            <p:nvPr/>
          </p:nvGrpSpPr>
          <p:grpSpPr>
            <a:xfrm>
              <a:off x="7286644" y="4714884"/>
              <a:ext cx="642942" cy="523220"/>
              <a:chOff x="2214546" y="4286256"/>
              <a:chExt cx="642942" cy="523220"/>
            </a:xfrm>
          </p:grpSpPr>
          <p:sp>
            <p:nvSpPr>
              <p:cNvPr id="188" name="流程图: 决策 187"/>
              <p:cNvSpPr/>
              <p:nvPr/>
            </p:nvSpPr>
            <p:spPr>
              <a:xfrm>
                <a:off x="2214546" y="4357694"/>
                <a:ext cx="642942" cy="357190"/>
              </a:xfrm>
              <a:prstGeom prst="flowChartDecision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9" name="TextBox 188"/>
              <p:cNvSpPr txBox="1"/>
              <p:nvPr/>
            </p:nvSpPr>
            <p:spPr>
              <a:xfrm>
                <a:off x="2357422" y="4286256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3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32777" name="组合 107"/>
            <p:cNvGrpSpPr/>
            <p:nvPr/>
          </p:nvGrpSpPr>
          <p:grpSpPr>
            <a:xfrm>
              <a:off x="5786446" y="4714884"/>
              <a:ext cx="428628" cy="523220"/>
              <a:chOff x="6500826" y="2571744"/>
              <a:chExt cx="428628" cy="523220"/>
            </a:xfrm>
          </p:grpSpPr>
          <p:sp>
            <p:nvSpPr>
              <p:cNvPr id="186" name="流程图: 联系 185"/>
              <p:cNvSpPr/>
              <p:nvPr/>
            </p:nvSpPr>
            <p:spPr>
              <a:xfrm>
                <a:off x="6500826" y="2571744"/>
                <a:ext cx="428628" cy="428628"/>
              </a:xfrm>
              <a:prstGeom prst="flowChartConnector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7" name="TextBox 186"/>
              <p:cNvSpPr txBox="1"/>
              <p:nvPr/>
            </p:nvSpPr>
            <p:spPr>
              <a:xfrm>
                <a:off x="6500826" y="2571744"/>
                <a:ext cx="42862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4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</p:grpSp>
      <p:grpSp>
        <p:nvGrpSpPr>
          <p:cNvPr id="32778" name="组合 211"/>
          <p:cNvGrpSpPr/>
          <p:nvPr/>
        </p:nvGrpSpPr>
        <p:grpSpPr>
          <a:xfrm>
            <a:off x="4929190" y="5429264"/>
            <a:ext cx="3000396" cy="594658"/>
            <a:chOff x="4929190" y="5429264"/>
            <a:chExt cx="3000396" cy="594658"/>
          </a:xfrm>
        </p:grpSpPr>
        <p:grpSp>
          <p:nvGrpSpPr>
            <p:cNvPr id="32779" name="组合 110"/>
            <p:cNvGrpSpPr/>
            <p:nvPr/>
          </p:nvGrpSpPr>
          <p:grpSpPr>
            <a:xfrm>
              <a:off x="7500958" y="5429264"/>
              <a:ext cx="428628" cy="523220"/>
              <a:chOff x="2357422" y="2500306"/>
              <a:chExt cx="428628" cy="523220"/>
            </a:xfrm>
          </p:grpSpPr>
          <p:sp>
            <p:nvSpPr>
              <p:cNvPr id="205" name="流程图: 联系 204"/>
              <p:cNvSpPr/>
              <p:nvPr/>
            </p:nvSpPr>
            <p:spPr>
              <a:xfrm>
                <a:off x="2357422" y="2571744"/>
                <a:ext cx="428628" cy="428628"/>
              </a:xfrm>
              <a:prstGeom prst="flowChartConnector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6" name="TextBox 205"/>
              <p:cNvSpPr txBox="1"/>
              <p:nvPr/>
            </p:nvSpPr>
            <p:spPr>
              <a:xfrm>
                <a:off x="2357422" y="2500306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1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32780" name="组合 113"/>
            <p:cNvGrpSpPr/>
            <p:nvPr/>
          </p:nvGrpSpPr>
          <p:grpSpPr>
            <a:xfrm>
              <a:off x="4929190" y="5500702"/>
              <a:ext cx="500066" cy="523220"/>
              <a:chOff x="3857620" y="3500438"/>
              <a:chExt cx="500066" cy="523220"/>
            </a:xfrm>
          </p:grpSpPr>
          <p:sp>
            <p:nvSpPr>
              <p:cNvPr id="203" name="等腰三角形 202"/>
              <p:cNvSpPr/>
              <p:nvPr/>
            </p:nvSpPr>
            <p:spPr>
              <a:xfrm>
                <a:off x="3857620" y="3500438"/>
                <a:ext cx="500066" cy="428628"/>
              </a:xfrm>
              <a:prstGeom prst="triangle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4" name="TextBox 203"/>
              <p:cNvSpPr txBox="1"/>
              <p:nvPr/>
            </p:nvSpPr>
            <p:spPr>
              <a:xfrm>
                <a:off x="3929058" y="3500438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2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32781" name="组合 116"/>
            <p:cNvGrpSpPr/>
            <p:nvPr/>
          </p:nvGrpSpPr>
          <p:grpSpPr>
            <a:xfrm>
              <a:off x="6500826" y="5500702"/>
              <a:ext cx="642942" cy="523220"/>
              <a:chOff x="2214546" y="4286256"/>
              <a:chExt cx="642942" cy="523220"/>
            </a:xfrm>
          </p:grpSpPr>
          <p:sp>
            <p:nvSpPr>
              <p:cNvPr id="201" name="流程图: 决策 200"/>
              <p:cNvSpPr/>
              <p:nvPr/>
            </p:nvSpPr>
            <p:spPr>
              <a:xfrm>
                <a:off x="2214546" y="4357694"/>
                <a:ext cx="642942" cy="357190"/>
              </a:xfrm>
              <a:prstGeom prst="flowChartDecision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2" name="TextBox 201"/>
              <p:cNvSpPr txBox="1"/>
              <p:nvPr/>
            </p:nvSpPr>
            <p:spPr>
              <a:xfrm>
                <a:off x="2357422" y="4286256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3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32782" name="组合 119"/>
            <p:cNvGrpSpPr/>
            <p:nvPr/>
          </p:nvGrpSpPr>
          <p:grpSpPr>
            <a:xfrm>
              <a:off x="5786446" y="5500702"/>
              <a:ext cx="428628" cy="523220"/>
              <a:chOff x="6500826" y="2571744"/>
              <a:chExt cx="428628" cy="523220"/>
            </a:xfrm>
          </p:grpSpPr>
          <p:sp>
            <p:nvSpPr>
              <p:cNvPr id="199" name="流程图: 联系 198"/>
              <p:cNvSpPr/>
              <p:nvPr/>
            </p:nvSpPr>
            <p:spPr>
              <a:xfrm>
                <a:off x="6500826" y="2571744"/>
                <a:ext cx="428628" cy="428628"/>
              </a:xfrm>
              <a:prstGeom prst="flowChartConnector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0" name="TextBox 199"/>
              <p:cNvSpPr txBox="1"/>
              <p:nvPr/>
            </p:nvSpPr>
            <p:spPr>
              <a:xfrm>
                <a:off x="6500826" y="2571744"/>
                <a:ext cx="42862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4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</p:grp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667625" y="333375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grpSp>
        <p:nvGrpSpPr>
          <p:cNvPr id="3" name="Group 8"/>
          <p:cNvGrpSpPr/>
          <p:nvPr/>
        </p:nvGrpSpPr>
        <p:grpSpPr bwMode="auto">
          <a:xfrm>
            <a:off x="5857884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428860" y="642918"/>
            <a:ext cx="428628" cy="523220"/>
            <a:chOff x="2357422" y="2500306"/>
            <a:chExt cx="428628" cy="523220"/>
          </a:xfrm>
        </p:grpSpPr>
        <p:sp>
          <p:nvSpPr>
            <p:cNvPr id="23" name="流程图: 联系 22"/>
            <p:cNvSpPr/>
            <p:nvPr/>
          </p:nvSpPr>
          <p:spPr>
            <a:xfrm>
              <a:off x="2357422" y="2571744"/>
              <a:ext cx="428628" cy="428628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357422" y="2500306"/>
              <a:ext cx="3571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ea typeface="楷体_GB2312"/>
                </a:rPr>
                <a:t>1</a:t>
              </a:r>
              <a:endParaRPr lang="zh-CN" altLang="en-US" sz="2800" dirty="0">
                <a:ea typeface="楷体_GB231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214678" y="642918"/>
            <a:ext cx="500066" cy="523220"/>
            <a:chOff x="3857620" y="3500438"/>
            <a:chExt cx="500066" cy="523220"/>
          </a:xfrm>
        </p:grpSpPr>
        <p:sp>
          <p:nvSpPr>
            <p:cNvPr id="31" name="等腰三角形 30"/>
            <p:cNvSpPr/>
            <p:nvPr/>
          </p:nvSpPr>
          <p:spPr>
            <a:xfrm>
              <a:off x="3857620" y="3500438"/>
              <a:ext cx="500066" cy="428628"/>
            </a:xfrm>
            <a:prstGeom prst="triangle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929058" y="3500438"/>
              <a:ext cx="3571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ea typeface="楷体_GB2312"/>
                </a:rPr>
                <a:t>2</a:t>
              </a:r>
              <a:endParaRPr lang="zh-CN" altLang="en-US" sz="2800" dirty="0">
                <a:ea typeface="楷体_GB231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143372" y="642918"/>
            <a:ext cx="642942" cy="523220"/>
            <a:chOff x="2214546" y="4286256"/>
            <a:chExt cx="642942" cy="523220"/>
          </a:xfrm>
        </p:grpSpPr>
        <p:sp>
          <p:nvSpPr>
            <p:cNvPr id="34" name="流程图: 决策 33"/>
            <p:cNvSpPr/>
            <p:nvPr/>
          </p:nvSpPr>
          <p:spPr>
            <a:xfrm>
              <a:off x="2214546" y="4357694"/>
              <a:ext cx="642942" cy="357190"/>
            </a:xfrm>
            <a:prstGeom prst="flowChartDecision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357422" y="4286256"/>
              <a:ext cx="3571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ea typeface="楷体_GB2312"/>
                </a:rPr>
                <a:t>3</a:t>
              </a:r>
              <a:endParaRPr lang="zh-CN" altLang="en-US" sz="2800" dirty="0">
                <a:ea typeface="楷体_GB231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143504" y="642918"/>
            <a:ext cx="428628" cy="523220"/>
            <a:chOff x="6500826" y="2571744"/>
            <a:chExt cx="428628" cy="523220"/>
          </a:xfrm>
        </p:grpSpPr>
        <p:sp>
          <p:nvSpPr>
            <p:cNvPr id="26" name="流程图: 联系 25"/>
            <p:cNvSpPr/>
            <p:nvPr/>
          </p:nvSpPr>
          <p:spPr>
            <a:xfrm>
              <a:off x="6500826" y="2571744"/>
              <a:ext cx="428628" cy="428628"/>
            </a:xfrm>
            <a:prstGeom prst="flowChartConnector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500826" y="2571744"/>
              <a:ext cx="4286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ea typeface="楷体_GB2312"/>
                </a:rPr>
                <a:t>4</a:t>
              </a:r>
              <a:endParaRPr lang="zh-CN" altLang="en-US" sz="2800" dirty="0">
                <a:ea typeface="楷体_GB2312"/>
              </a:endParaRPr>
            </a:p>
          </p:txBody>
        </p:sp>
      </p:grpSp>
      <p:grpSp>
        <p:nvGrpSpPr>
          <p:cNvPr id="213" name="组合 212"/>
          <p:cNvGrpSpPr/>
          <p:nvPr/>
        </p:nvGrpSpPr>
        <p:grpSpPr>
          <a:xfrm>
            <a:off x="785786" y="1428736"/>
            <a:ext cx="3000396" cy="523220"/>
            <a:chOff x="928662" y="2143116"/>
            <a:chExt cx="3000396" cy="523220"/>
          </a:xfrm>
        </p:grpSpPr>
        <p:grpSp>
          <p:nvGrpSpPr>
            <p:cNvPr id="38" name="组合 37"/>
            <p:cNvGrpSpPr/>
            <p:nvPr/>
          </p:nvGrpSpPr>
          <p:grpSpPr>
            <a:xfrm>
              <a:off x="1785918" y="2143116"/>
              <a:ext cx="428628" cy="523220"/>
              <a:chOff x="2357422" y="2500306"/>
              <a:chExt cx="428628" cy="523220"/>
            </a:xfrm>
          </p:grpSpPr>
          <p:sp>
            <p:nvSpPr>
              <p:cNvPr id="52" name="流程图: 联系 51"/>
              <p:cNvSpPr/>
              <p:nvPr/>
            </p:nvSpPr>
            <p:spPr>
              <a:xfrm>
                <a:off x="2357422" y="2571744"/>
                <a:ext cx="428628" cy="428628"/>
              </a:xfrm>
              <a:prstGeom prst="flowChartConnector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2357422" y="2500306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1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2643174" y="2143116"/>
              <a:ext cx="500066" cy="523220"/>
              <a:chOff x="3857620" y="3500438"/>
              <a:chExt cx="500066" cy="523220"/>
            </a:xfrm>
          </p:grpSpPr>
          <p:sp>
            <p:nvSpPr>
              <p:cNvPr id="55" name="等腰三角形 54"/>
              <p:cNvSpPr/>
              <p:nvPr/>
            </p:nvSpPr>
            <p:spPr>
              <a:xfrm>
                <a:off x="3857620" y="3500438"/>
                <a:ext cx="500066" cy="428628"/>
              </a:xfrm>
              <a:prstGeom prst="triangle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3929058" y="3500438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2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928662" y="2143116"/>
              <a:ext cx="642942" cy="523220"/>
              <a:chOff x="2214546" y="4286256"/>
              <a:chExt cx="642942" cy="523220"/>
            </a:xfrm>
          </p:grpSpPr>
          <p:sp>
            <p:nvSpPr>
              <p:cNvPr id="58" name="流程图: 决策 57"/>
              <p:cNvSpPr/>
              <p:nvPr/>
            </p:nvSpPr>
            <p:spPr>
              <a:xfrm>
                <a:off x="2214546" y="4357694"/>
                <a:ext cx="642942" cy="357190"/>
              </a:xfrm>
              <a:prstGeom prst="flowChartDecision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TextBox 58"/>
              <p:cNvSpPr txBox="1"/>
              <p:nvPr/>
            </p:nvSpPr>
            <p:spPr>
              <a:xfrm>
                <a:off x="2357422" y="4286256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3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>
              <a:off x="3500430" y="2143116"/>
              <a:ext cx="428628" cy="523220"/>
              <a:chOff x="6500826" y="2571744"/>
              <a:chExt cx="428628" cy="523220"/>
            </a:xfrm>
          </p:grpSpPr>
          <p:sp>
            <p:nvSpPr>
              <p:cNvPr id="61" name="流程图: 联系 60"/>
              <p:cNvSpPr/>
              <p:nvPr/>
            </p:nvSpPr>
            <p:spPr>
              <a:xfrm>
                <a:off x="6500826" y="2571744"/>
                <a:ext cx="428628" cy="428628"/>
              </a:xfrm>
              <a:prstGeom prst="flowChartConnector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6500826" y="2571744"/>
                <a:ext cx="42862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4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</p:grpSp>
      <p:grpSp>
        <p:nvGrpSpPr>
          <p:cNvPr id="214" name="组合 213"/>
          <p:cNvGrpSpPr/>
          <p:nvPr/>
        </p:nvGrpSpPr>
        <p:grpSpPr>
          <a:xfrm>
            <a:off x="785786" y="2000240"/>
            <a:ext cx="3071834" cy="666096"/>
            <a:chOff x="928662" y="2714620"/>
            <a:chExt cx="3071834" cy="666096"/>
          </a:xfrm>
        </p:grpSpPr>
        <p:grpSp>
          <p:nvGrpSpPr>
            <p:cNvPr id="63" name="组合 62"/>
            <p:cNvGrpSpPr/>
            <p:nvPr/>
          </p:nvGrpSpPr>
          <p:grpSpPr>
            <a:xfrm>
              <a:off x="1785918" y="2786058"/>
              <a:ext cx="428628" cy="523220"/>
              <a:chOff x="2357422" y="2500306"/>
              <a:chExt cx="428628" cy="523220"/>
            </a:xfrm>
          </p:grpSpPr>
          <p:sp>
            <p:nvSpPr>
              <p:cNvPr id="64" name="流程图: 联系 63"/>
              <p:cNvSpPr/>
              <p:nvPr/>
            </p:nvSpPr>
            <p:spPr>
              <a:xfrm>
                <a:off x="2357422" y="2571744"/>
                <a:ext cx="428628" cy="428628"/>
              </a:xfrm>
              <a:prstGeom prst="flowChartConnector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TextBox 64"/>
              <p:cNvSpPr txBox="1"/>
              <p:nvPr/>
            </p:nvSpPr>
            <p:spPr>
              <a:xfrm>
                <a:off x="2357422" y="2500306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1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3500430" y="2714620"/>
              <a:ext cx="500066" cy="523220"/>
              <a:chOff x="3857620" y="3500438"/>
              <a:chExt cx="500066" cy="523220"/>
            </a:xfrm>
          </p:grpSpPr>
          <p:sp>
            <p:nvSpPr>
              <p:cNvPr id="67" name="等腰三角形 66"/>
              <p:cNvSpPr/>
              <p:nvPr/>
            </p:nvSpPr>
            <p:spPr>
              <a:xfrm>
                <a:off x="3857620" y="3500438"/>
                <a:ext cx="500066" cy="428628"/>
              </a:xfrm>
              <a:prstGeom prst="triangle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TextBox 67"/>
              <p:cNvSpPr txBox="1"/>
              <p:nvPr/>
            </p:nvSpPr>
            <p:spPr>
              <a:xfrm>
                <a:off x="3929058" y="3500438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2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928662" y="2857496"/>
              <a:ext cx="642942" cy="523220"/>
              <a:chOff x="2214546" y="4286256"/>
              <a:chExt cx="642942" cy="523220"/>
            </a:xfrm>
          </p:grpSpPr>
          <p:sp>
            <p:nvSpPr>
              <p:cNvPr id="70" name="流程图: 决策 69"/>
              <p:cNvSpPr/>
              <p:nvPr/>
            </p:nvSpPr>
            <p:spPr>
              <a:xfrm>
                <a:off x="2214546" y="4357694"/>
                <a:ext cx="642942" cy="357190"/>
              </a:xfrm>
              <a:prstGeom prst="flowChartDecision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TextBox 70"/>
              <p:cNvSpPr txBox="1"/>
              <p:nvPr/>
            </p:nvSpPr>
            <p:spPr>
              <a:xfrm>
                <a:off x="2357422" y="4286256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3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2714612" y="2786058"/>
              <a:ext cx="428628" cy="523220"/>
              <a:chOff x="6500826" y="2571744"/>
              <a:chExt cx="428628" cy="523220"/>
            </a:xfrm>
          </p:grpSpPr>
          <p:sp>
            <p:nvSpPr>
              <p:cNvPr id="73" name="流程图: 联系 72"/>
              <p:cNvSpPr/>
              <p:nvPr/>
            </p:nvSpPr>
            <p:spPr>
              <a:xfrm>
                <a:off x="6500826" y="2571744"/>
                <a:ext cx="428628" cy="428628"/>
              </a:xfrm>
              <a:prstGeom prst="flowChartConnector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TextBox 73"/>
              <p:cNvSpPr txBox="1"/>
              <p:nvPr/>
            </p:nvSpPr>
            <p:spPr>
              <a:xfrm>
                <a:off x="6500826" y="2571744"/>
                <a:ext cx="42862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4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</p:grpSp>
      <p:grpSp>
        <p:nvGrpSpPr>
          <p:cNvPr id="215" name="组合 214"/>
          <p:cNvGrpSpPr/>
          <p:nvPr/>
        </p:nvGrpSpPr>
        <p:grpSpPr>
          <a:xfrm>
            <a:off x="857224" y="2643182"/>
            <a:ext cx="3000396" cy="594658"/>
            <a:chOff x="1000100" y="3357562"/>
            <a:chExt cx="3000396" cy="594658"/>
          </a:xfrm>
        </p:grpSpPr>
        <p:grpSp>
          <p:nvGrpSpPr>
            <p:cNvPr id="78" name="组合 77"/>
            <p:cNvGrpSpPr/>
            <p:nvPr/>
          </p:nvGrpSpPr>
          <p:grpSpPr>
            <a:xfrm>
              <a:off x="1785918" y="3429000"/>
              <a:ext cx="500066" cy="523220"/>
              <a:chOff x="3857620" y="3500438"/>
              <a:chExt cx="500066" cy="523220"/>
            </a:xfrm>
          </p:grpSpPr>
          <p:sp>
            <p:nvSpPr>
              <p:cNvPr id="79" name="等腰三角形 78"/>
              <p:cNvSpPr/>
              <p:nvPr/>
            </p:nvSpPr>
            <p:spPr>
              <a:xfrm>
                <a:off x="3857620" y="3500438"/>
                <a:ext cx="500066" cy="428628"/>
              </a:xfrm>
              <a:prstGeom prst="triangle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TextBox 79"/>
              <p:cNvSpPr txBox="1"/>
              <p:nvPr/>
            </p:nvSpPr>
            <p:spPr>
              <a:xfrm>
                <a:off x="3929058" y="3500438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2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81" name="组合 80"/>
            <p:cNvGrpSpPr/>
            <p:nvPr/>
          </p:nvGrpSpPr>
          <p:grpSpPr>
            <a:xfrm>
              <a:off x="1000100" y="3429000"/>
              <a:ext cx="642942" cy="523220"/>
              <a:chOff x="2214546" y="4286256"/>
              <a:chExt cx="642942" cy="523220"/>
            </a:xfrm>
          </p:grpSpPr>
          <p:sp>
            <p:nvSpPr>
              <p:cNvPr id="82" name="流程图: 决策 81"/>
              <p:cNvSpPr/>
              <p:nvPr/>
            </p:nvSpPr>
            <p:spPr>
              <a:xfrm>
                <a:off x="2214546" y="4357694"/>
                <a:ext cx="642942" cy="357190"/>
              </a:xfrm>
              <a:prstGeom prst="flowChartDecision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TextBox 82"/>
              <p:cNvSpPr txBox="1"/>
              <p:nvPr/>
            </p:nvSpPr>
            <p:spPr>
              <a:xfrm>
                <a:off x="2357422" y="4286256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3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84" name="组合 83"/>
            <p:cNvGrpSpPr/>
            <p:nvPr/>
          </p:nvGrpSpPr>
          <p:grpSpPr>
            <a:xfrm>
              <a:off x="3571868" y="3429000"/>
              <a:ext cx="428628" cy="523220"/>
              <a:chOff x="6500826" y="2571744"/>
              <a:chExt cx="428628" cy="523220"/>
            </a:xfrm>
          </p:grpSpPr>
          <p:sp>
            <p:nvSpPr>
              <p:cNvPr id="85" name="流程图: 联系 84"/>
              <p:cNvSpPr/>
              <p:nvPr/>
            </p:nvSpPr>
            <p:spPr>
              <a:xfrm>
                <a:off x="6500826" y="2571744"/>
                <a:ext cx="428628" cy="428628"/>
              </a:xfrm>
              <a:prstGeom prst="flowChartConnector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TextBox 85"/>
              <p:cNvSpPr txBox="1"/>
              <p:nvPr/>
            </p:nvSpPr>
            <p:spPr>
              <a:xfrm>
                <a:off x="6500826" y="2571744"/>
                <a:ext cx="42862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4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87" name="组合 86"/>
            <p:cNvGrpSpPr/>
            <p:nvPr/>
          </p:nvGrpSpPr>
          <p:grpSpPr>
            <a:xfrm>
              <a:off x="2714612" y="3357562"/>
              <a:ext cx="428628" cy="523220"/>
              <a:chOff x="2357422" y="2500306"/>
              <a:chExt cx="428628" cy="523220"/>
            </a:xfrm>
          </p:grpSpPr>
          <p:sp>
            <p:nvSpPr>
              <p:cNvPr id="88" name="流程图: 联系 87"/>
              <p:cNvSpPr/>
              <p:nvPr/>
            </p:nvSpPr>
            <p:spPr>
              <a:xfrm>
                <a:off x="2357422" y="2571744"/>
                <a:ext cx="428628" cy="428628"/>
              </a:xfrm>
              <a:prstGeom prst="flowChartConnector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TextBox 88"/>
              <p:cNvSpPr txBox="1"/>
              <p:nvPr/>
            </p:nvSpPr>
            <p:spPr>
              <a:xfrm>
                <a:off x="2357422" y="2500306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1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</p:grpSp>
      <p:grpSp>
        <p:nvGrpSpPr>
          <p:cNvPr id="216" name="组合 215"/>
          <p:cNvGrpSpPr/>
          <p:nvPr/>
        </p:nvGrpSpPr>
        <p:grpSpPr>
          <a:xfrm>
            <a:off x="857224" y="3286124"/>
            <a:ext cx="3000396" cy="666096"/>
            <a:chOff x="1000100" y="4000504"/>
            <a:chExt cx="3000396" cy="666096"/>
          </a:xfrm>
        </p:grpSpPr>
        <p:grpSp>
          <p:nvGrpSpPr>
            <p:cNvPr id="75" name="组合 74"/>
            <p:cNvGrpSpPr/>
            <p:nvPr/>
          </p:nvGrpSpPr>
          <p:grpSpPr>
            <a:xfrm>
              <a:off x="3571868" y="4000504"/>
              <a:ext cx="428628" cy="523220"/>
              <a:chOff x="2357422" y="2500306"/>
              <a:chExt cx="428628" cy="523220"/>
            </a:xfrm>
          </p:grpSpPr>
          <p:sp>
            <p:nvSpPr>
              <p:cNvPr id="76" name="流程图: 联系 75"/>
              <p:cNvSpPr/>
              <p:nvPr/>
            </p:nvSpPr>
            <p:spPr>
              <a:xfrm>
                <a:off x="2357422" y="2571744"/>
                <a:ext cx="428628" cy="428628"/>
              </a:xfrm>
              <a:prstGeom prst="flowChartConnector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TextBox 76"/>
              <p:cNvSpPr txBox="1"/>
              <p:nvPr/>
            </p:nvSpPr>
            <p:spPr>
              <a:xfrm>
                <a:off x="2357422" y="2500306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1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90" name="组合 89"/>
            <p:cNvGrpSpPr/>
            <p:nvPr/>
          </p:nvGrpSpPr>
          <p:grpSpPr>
            <a:xfrm>
              <a:off x="1857356" y="4071942"/>
              <a:ext cx="500066" cy="523220"/>
              <a:chOff x="3857620" y="3500438"/>
              <a:chExt cx="500066" cy="523220"/>
            </a:xfrm>
          </p:grpSpPr>
          <p:sp>
            <p:nvSpPr>
              <p:cNvPr id="91" name="等腰三角形 90"/>
              <p:cNvSpPr/>
              <p:nvPr/>
            </p:nvSpPr>
            <p:spPr>
              <a:xfrm>
                <a:off x="3857620" y="3500438"/>
                <a:ext cx="500066" cy="428628"/>
              </a:xfrm>
              <a:prstGeom prst="triangle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TextBox 91"/>
              <p:cNvSpPr txBox="1"/>
              <p:nvPr/>
            </p:nvSpPr>
            <p:spPr>
              <a:xfrm>
                <a:off x="3929058" y="3500438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2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93" name="组合 92"/>
            <p:cNvGrpSpPr/>
            <p:nvPr/>
          </p:nvGrpSpPr>
          <p:grpSpPr>
            <a:xfrm>
              <a:off x="1000100" y="4143380"/>
              <a:ext cx="642942" cy="523220"/>
              <a:chOff x="2214546" y="4286256"/>
              <a:chExt cx="642942" cy="523220"/>
            </a:xfrm>
          </p:grpSpPr>
          <p:sp>
            <p:nvSpPr>
              <p:cNvPr id="94" name="流程图: 决策 93"/>
              <p:cNvSpPr/>
              <p:nvPr/>
            </p:nvSpPr>
            <p:spPr>
              <a:xfrm>
                <a:off x="2214546" y="4357694"/>
                <a:ext cx="642942" cy="357190"/>
              </a:xfrm>
              <a:prstGeom prst="flowChartDecision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TextBox 94"/>
              <p:cNvSpPr txBox="1"/>
              <p:nvPr/>
            </p:nvSpPr>
            <p:spPr>
              <a:xfrm>
                <a:off x="2357422" y="4286256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3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96" name="组合 95"/>
            <p:cNvGrpSpPr/>
            <p:nvPr/>
          </p:nvGrpSpPr>
          <p:grpSpPr>
            <a:xfrm>
              <a:off x="2714612" y="4071942"/>
              <a:ext cx="428628" cy="523220"/>
              <a:chOff x="6500826" y="2571744"/>
              <a:chExt cx="428628" cy="523220"/>
            </a:xfrm>
          </p:grpSpPr>
          <p:sp>
            <p:nvSpPr>
              <p:cNvPr id="97" name="流程图: 联系 96"/>
              <p:cNvSpPr/>
              <p:nvPr/>
            </p:nvSpPr>
            <p:spPr>
              <a:xfrm>
                <a:off x="6500826" y="2571744"/>
                <a:ext cx="428628" cy="428628"/>
              </a:xfrm>
              <a:prstGeom prst="flowChartConnector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TextBox 97"/>
              <p:cNvSpPr txBox="1"/>
              <p:nvPr/>
            </p:nvSpPr>
            <p:spPr>
              <a:xfrm>
                <a:off x="6500826" y="2571744"/>
                <a:ext cx="42862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4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</p:grpSp>
      <p:grpSp>
        <p:nvGrpSpPr>
          <p:cNvPr id="217" name="组合 216"/>
          <p:cNvGrpSpPr/>
          <p:nvPr/>
        </p:nvGrpSpPr>
        <p:grpSpPr>
          <a:xfrm>
            <a:off x="857224" y="4000504"/>
            <a:ext cx="3071834" cy="594658"/>
            <a:chOff x="1000100" y="4714884"/>
            <a:chExt cx="3071834" cy="594658"/>
          </a:xfrm>
        </p:grpSpPr>
        <p:grpSp>
          <p:nvGrpSpPr>
            <p:cNvPr id="99" name="组合 98"/>
            <p:cNvGrpSpPr/>
            <p:nvPr/>
          </p:nvGrpSpPr>
          <p:grpSpPr>
            <a:xfrm>
              <a:off x="2786050" y="4714884"/>
              <a:ext cx="428628" cy="523220"/>
              <a:chOff x="2357422" y="2500306"/>
              <a:chExt cx="428628" cy="523220"/>
            </a:xfrm>
          </p:grpSpPr>
          <p:sp>
            <p:nvSpPr>
              <p:cNvPr id="100" name="流程图: 联系 99"/>
              <p:cNvSpPr/>
              <p:nvPr/>
            </p:nvSpPr>
            <p:spPr>
              <a:xfrm>
                <a:off x="2357422" y="2571744"/>
                <a:ext cx="428628" cy="428628"/>
              </a:xfrm>
              <a:prstGeom prst="flowChartConnector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TextBox 100"/>
              <p:cNvSpPr txBox="1"/>
              <p:nvPr/>
            </p:nvSpPr>
            <p:spPr>
              <a:xfrm>
                <a:off x="2357422" y="2500306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1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102" name="组合 101"/>
            <p:cNvGrpSpPr/>
            <p:nvPr/>
          </p:nvGrpSpPr>
          <p:grpSpPr>
            <a:xfrm>
              <a:off x="3571868" y="4714884"/>
              <a:ext cx="500066" cy="523220"/>
              <a:chOff x="3857620" y="3500438"/>
              <a:chExt cx="500066" cy="523220"/>
            </a:xfrm>
          </p:grpSpPr>
          <p:sp>
            <p:nvSpPr>
              <p:cNvPr id="103" name="等腰三角形 102"/>
              <p:cNvSpPr/>
              <p:nvPr/>
            </p:nvSpPr>
            <p:spPr>
              <a:xfrm>
                <a:off x="3857620" y="3500438"/>
                <a:ext cx="500066" cy="428628"/>
              </a:xfrm>
              <a:prstGeom prst="triangle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TextBox 103"/>
              <p:cNvSpPr txBox="1"/>
              <p:nvPr/>
            </p:nvSpPr>
            <p:spPr>
              <a:xfrm>
                <a:off x="3929058" y="3500438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2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105" name="组合 104"/>
            <p:cNvGrpSpPr/>
            <p:nvPr/>
          </p:nvGrpSpPr>
          <p:grpSpPr>
            <a:xfrm>
              <a:off x="1000100" y="4786322"/>
              <a:ext cx="642942" cy="523220"/>
              <a:chOff x="2214546" y="4286256"/>
              <a:chExt cx="642942" cy="523220"/>
            </a:xfrm>
          </p:grpSpPr>
          <p:sp>
            <p:nvSpPr>
              <p:cNvPr id="106" name="流程图: 决策 105"/>
              <p:cNvSpPr/>
              <p:nvPr/>
            </p:nvSpPr>
            <p:spPr>
              <a:xfrm>
                <a:off x="2214546" y="4357694"/>
                <a:ext cx="642942" cy="357190"/>
              </a:xfrm>
              <a:prstGeom prst="flowChartDecision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TextBox 106"/>
              <p:cNvSpPr txBox="1"/>
              <p:nvPr/>
            </p:nvSpPr>
            <p:spPr>
              <a:xfrm>
                <a:off x="2357422" y="4286256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3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108" name="组合 107"/>
            <p:cNvGrpSpPr/>
            <p:nvPr/>
          </p:nvGrpSpPr>
          <p:grpSpPr>
            <a:xfrm>
              <a:off x="1928794" y="4786322"/>
              <a:ext cx="428628" cy="523220"/>
              <a:chOff x="6500826" y="2571744"/>
              <a:chExt cx="428628" cy="523220"/>
            </a:xfrm>
          </p:grpSpPr>
          <p:sp>
            <p:nvSpPr>
              <p:cNvPr id="109" name="流程图: 联系 108"/>
              <p:cNvSpPr/>
              <p:nvPr/>
            </p:nvSpPr>
            <p:spPr>
              <a:xfrm>
                <a:off x="6500826" y="2571744"/>
                <a:ext cx="428628" cy="428628"/>
              </a:xfrm>
              <a:prstGeom prst="flowChartConnector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TextBox 109"/>
              <p:cNvSpPr txBox="1"/>
              <p:nvPr/>
            </p:nvSpPr>
            <p:spPr>
              <a:xfrm>
                <a:off x="6500826" y="2571744"/>
                <a:ext cx="42862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4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</p:grpSp>
      <p:grpSp>
        <p:nvGrpSpPr>
          <p:cNvPr id="218" name="组合 217"/>
          <p:cNvGrpSpPr/>
          <p:nvPr/>
        </p:nvGrpSpPr>
        <p:grpSpPr>
          <a:xfrm>
            <a:off x="857224" y="4714884"/>
            <a:ext cx="3071834" cy="666096"/>
            <a:chOff x="1000100" y="5429264"/>
            <a:chExt cx="3071834" cy="666096"/>
          </a:xfrm>
        </p:grpSpPr>
        <p:grpSp>
          <p:nvGrpSpPr>
            <p:cNvPr id="111" name="组合 110"/>
            <p:cNvGrpSpPr/>
            <p:nvPr/>
          </p:nvGrpSpPr>
          <p:grpSpPr>
            <a:xfrm>
              <a:off x="3643306" y="5429264"/>
              <a:ext cx="428628" cy="523220"/>
              <a:chOff x="2357422" y="2500306"/>
              <a:chExt cx="428628" cy="523220"/>
            </a:xfrm>
          </p:grpSpPr>
          <p:sp>
            <p:nvSpPr>
              <p:cNvPr id="112" name="流程图: 联系 111"/>
              <p:cNvSpPr/>
              <p:nvPr/>
            </p:nvSpPr>
            <p:spPr>
              <a:xfrm>
                <a:off x="2357422" y="2571744"/>
                <a:ext cx="428628" cy="428628"/>
              </a:xfrm>
              <a:prstGeom prst="flowChartConnector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TextBox 112"/>
              <p:cNvSpPr txBox="1"/>
              <p:nvPr/>
            </p:nvSpPr>
            <p:spPr>
              <a:xfrm>
                <a:off x="2357422" y="2500306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1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114" name="组合 113"/>
            <p:cNvGrpSpPr/>
            <p:nvPr/>
          </p:nvGrpSpPr>
          <p:grpSpPr>
            <a:xfrm>
              <a:off x="2786050" y="5500702"/>
              <a:ext cx="500066" cy="523220"/>
              <a:chOff x="3857620" y="3500438"/>
              <a:chExt cx="500066" cy="523220"/>
            </a:xfrm>
          </p:grpSpPr>
          <p:sp>
            <p:nvSpPr>
              <p:cNvPr id="115" name="等腰三角形 114"/>
              <p:cNvSpPr/>
              <p:nvPr/>
            </p:nvSpPr>
            <p:spPr>
              <a:xfrm>
                <a:off x="3857620" y="3500438"/>
                <a:ext cx="500066" cy="428628"/>
              </a:xfrm>
              <a:prstGeom prst="triangle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TextBox 115"/>
              <p:cNvSpPr txBox="1"/>
              <p:nvPr/>
            </p:nvSpPr>
            <p:spPr>
              <a:xfrm>
                <a:off x="3929058" y="3500438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2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117" name="组合 116"/>
            <p:cNvGrpSpPr/>
            <p:nvPr/>
          </p:nvGrpSpPr>
          <p:grpSpPr>
            <a:xfrm>
              <a:off x="1000100" y="5500702"/>
              <a:ext cx="642942" cy="523220"/>
              <a:chOff x="2214546" y="4286256"/>
              <a:chExt cx="642942" cy="523220"/>
            </a:xfrm>
          </p:grpSpPr>
          <p:sp>
            <p:nvSpPr>
              <p:cNvPr id="118" name="流程图: 决策 117"/>
              <p:cNvSpPr/>
              <p:nvPr/>
            </p:nvSpPr>
            <p:spPr>
              <a:xfrm>
                <a:off x="2214546" y="4357694"/>
                <a:ext cx="642942" cy="357190"/>
              </a:xfrm>
              <a:prstGeom prst="flowChartDecision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TextBox 118"/>
              <p:cNvSpPr txBox="1"/>
              <p:nvPr/>
            </p:nvSpPr>
            <p:spPr>
              <a:xfrm>
                <a:off x="2357422" y="4286256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3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120" name="组合 119"/>
            <p:cNvGrpSpPr/>
            <p:nvPr/>
          </p:nvGrpSpPr>
          <p:grpSpPr>
            <a:xfrm>
              <a:off x="1928794" y="5572140"/>
              <a:ext cx="428628" cy="523220"/>
              <a:chOff x="6500826" y="2571744"/>
              <a:chExt cx="428628" cy="523220"/>
            </a:xfrm>
          </p:grpSpPr>
          <p:sp>
            <p:nvSpPr>
              <p:cNvPr id="121" name="流程图: 联系 120"/>
              <p:cNvSpPr/>
              <p:nvPr/>
            </p:nvSpPr>
            <p:spPr>
              <a:xfrm>
                <a:off x="6500826" y="2571744"/>
                <a:ext cx="428628" cy="428628"/>
              </a:xfrm>
              <a:prstGeom prst="flowChartConnector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TextBox 121"/>
              <p:cNvSpPr txBox="1"/>
              <p:nvPr/>
            </p:nvSpPr>
            <p:spPr>
              <a:xfrm>
                <a:off x="6500826" y="2571744"/>
                <a:ext cx="42862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4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</p:grpSp>
      <p:grpSp>
        <p:nvGrpSpPr>
          <p:cNvPr id="219" name="组合 218"/>
          <p:cNvGrpSpPr/>
          <p:nvPr/>
        </p:nvGrpSpPr>
        <p:grpSpPr>
          <a:xfrm>
            <a:off x="5000628" y="1357298"/>
            <a:ext cx="2928958" cy="594658"/>
            <a:chOff x="5072066" y="2000240"/>
            <a:chExt cx="2928958" cy="594658"/>
          </a:xfrm>
        </p:grpSpPr>
        <p:grpSp>
          <p:nvGrpSpPr>
            <p:cNvPr id="130" name="组合 37"/>
            <p:cNvGrpSpPr/>
            <p:nvPr/>
          </p:nvGrpSpPr>
          <p:grpSpPr>
            <a:xfrm>
              <a:off x="5786446" y="2071678"/>
              <a:ext cx="428628" cy="523220"/>
              <a:chOff x="2357422" y="2500306"/>
              <a:chExt cx="428628" cy="523220"/>
            </a:xfrm>
          </p:grpSpPr>
          <p:sp>
            <p:nvSpPr>
              <p:cNvPr id="140" name="流程图: 联系 139"/>
              <p:cNvSpPr/>
              <p:nvPr/>
            </p:nvSpPr>
            <p:spPr>
              <a:xfrm>
                <a:off x="2357422" y="2571744"/>
                <a:ext cx="428628" cy="428628"/>
              </a:xfrm>
              <a:prstGeom prst="flowChartConnector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TextBox 140"/>
              <p:cNvSpPr txBox="1"/>
              <p:nvPr/>
            </p:nvSpPr>
            <p:spPr>
              <a:xfrm>
                <a:off x="2357422" y="2500306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1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131" name="组合 53"/>
            <p:cNvGrpSpPr/>
            <p:nvPr/>
          </p:nvGrpSpPr>
          <p:grpSpPr>
            <a:xfrm>
              <a:off x="6500826" y="2071678"/>
              <a:ext cx="500066" cy="523220"/>
              <a:chOff x="3857620" y="3500438"/>
              <a:chExt cx="500066" cy="523220"/>
            </a:xfrm>
          </p:grpSpPr>
          <p:sp>
            <p:nvSpPr>
              <p:cNvPr id="138" name="等腰三角形 137"/>
              <p:cNvSpPr/>
              <p:nvPr/>
            </p:nvSpPr>
            <p:spPr>
              <a:xfrm>
                <a:off x="3857620" y="3500438"/>
                <a:ext cx="500066" cy="428628"/>
              </a:xfrm>
              <a:prstGeom prst="triangle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TextBox 138"/>
              <p:cNvSpPr txBox="1"/>
              <p:nvPr/>
            </p:nvSpPr>
            <p:spPr>
              <a:xfrm>
                <a:off x="3929058" y="3500438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2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132" name="组合 56"/>
            <p:cNvGrpSpPr/>
            <p:nvPr/>
          </p:nvGrpSpPr>
          <p:grpSpPr>
            <a:xfrm>
              <a:off x="7358082" y="2000240"/>
              <a:ext cx="642942" cy="523220"/>
              <a:chOff x="2214546" y="4286256"/>
              <a:chExt cx="642942" cy="523220"/>
            </a:xfrm>
          </p:grpSpPr>
          <p:sp>
            <p:nvSpPr>
              <p:cNvPr id="136" name="流程图: 决策 135"/>
              <p:cNvSpPr/>
              <p:nvPr/>
            </p:nvSpPr>
            <p:spPr>
              <a:xfrm>
                <a:off x="2214546" y="4357694"/>
                <a:ext cx="642942" cy="357190"/>
              </a:xfrm>
              <a:prstGeom prst="flowChartDecision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TextBox 136"/>
              <p:cNvSpPr txBox="1"/>
              <p:nvPr/>
            </p:nvSpPr>
            <p:spPr>
              <a:xfrm>
                <a:off x="2357422" y="4286256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3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133" name="组合 59"/>
            <p:cNvGrpSpPr/>
            <p:nvPr/>
          </p:nvGrpSpPr>
          <p:grpSpPr>
            <a:xfrm>
              <a:off x="5072066" y="2071678"/>
              <a:ext cx="428628" cy="523220"/>
              <a:chOff x="6500826" y="2571744"/>
              <a:chExt cx="428628" cy="523220"/>
            </a:xfrm>
          </p:grpSpPr>
          <p:sp>
            <p:nvSpPr>
              <p:cNvPr id="134" name="流程图: 联系 133"/>
              <p:cNvSpPr/>
              <p:nvPr/>
            </p:nvSpPr>
            <p:spPr>
              <a:xfrm>
                <a:off x="6500826" y="2571744"/>
                <a:ext cx="428628" cy="428628"/>
              </a:xfrm>
              <a:prstGeom prst="flowChartConnector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TextBox 134"/>
              <p:cNvSpPr txBox="1"/>
              <p:nvPr/>
            </p:nvSpPr>
            <p:spPr>
              <a:xfrm>
                <a:off x="6500826" y="2571744"/>
                <a:ext cx="42862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4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</p:grpSp>
      <p:grpSp>
        <p:nvGrpSpPr>
          <p:cNvPr id="220" name="组合 219"/>
          <p:cNvGrpSpPr/>
          <p:nvPr/>
        </p:nvGrpSpPr>
        <p:grpSpPr>
          <a:xfrm>
            <a:off x="5000628" y="2071678"/>
            <a:ext cx="2928958" cy="523220"/>
            <a:chOff x="5072066" y="2714620"/>
            <a:chExt cx="2928958" cy="523220"/>
          </a:xfrm>
        </p:grpSpPr>
        <p:grpSp>
          <p:nvGrpSpPr>
            <p:cNvPr id="143" name="组合 62"/>
            <p:cNvGrpSpPr/>
            <p:nvPr/>
          </p:nvGrpSpPr>
          <p:grpSpPr>
            <a:xfrm>
              <a:off x="5786446" y="2714620"/>
              <a:ext cx="428628" cy="523220"/>
              <a:chOff x="2357422" y="2500306"/>
              <a:chExt cx="428628" cy="523220"/>
            </a:xfrm>
          </p:grpSpPr>
          <p:sp>
            <p:nvSpPr>
              <p:cNvPr id="153" name="流程图: 联系 152"/>
              <p:cNvSpPr/>
              <p:nvPr/>
            </p:nvSpPr>
            <p:spPr>
              <a:xfrm>
                <a:off x="2357422" y="2571744"/>
                <a:ext cx="428628" cy="428628"/>
              </a:xfrm>
              <a:prstGeom prst="flowChartConnector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4" name="TextBox 153"/>
              <p:cNvSpPr txBox="1"/>
              <p:nvPr/>
            </p:nvSpPr>
            <p:spPr>
              <a:xfrm>
                <a:off x="2357422" y="2500306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1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144" name="组合 65"/>
            <p:cNvGrpSpPr/>
            <p:nvPr/>
          </p:nvGrpSpPr>
          <p:grpSpPr>
            <a:xfrm>
              <a:off x="7500958" y="2714620"/>
              <a:ext cx="500066" cy="523220"/>
              <a:chOff x="3857620" y="3500438"/>
              <a:chExt cx="500066" cy="523220"/>
            </a:xfrm>
          </p:grpSpPr>
          <p:sp>
            <p:nvSpPr>
              <p:cNvPr id="151" name="等腰三角形 150"/>
              <p:cNvSpPr/>
              <p:nvPr/>
            </p:nvSpPr>
            <p:spPr>
              <a:xfrm>
                <a:off x="3857620" y="3500438"/>
                <a:ext cx="500066" cy="428628"/>
              </a:xfrm>
              <a:prstGeom prst="triangle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2" name="TextBox 151"/>
              <p:cNvSpPr txBox="1"/>
              <p:nvPr/>
            </p:nvSpPr>
            <p:spPr>
              <a:xfrm>
                <a:off x="3929058" y="3500438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2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145" name="组合 68"/>
            <p:cNvGrpSpPr/>
            <p:nvPr/>
          </p:nvGrpSpPr>
          <p:grpSpPr>
            <a:xfrm>
              <a:off x="6500826" y="2714620"/>
              <a:ext cx="642942" cy="523220"/>
              <a:chOff x="2214546" y="4286256"/>
              <a:chExt cx="642942" cy="523220"/>
            </a:xfrm>
          </p:grpSpPr>
          <p:sp>
            <p:nvSpPr>
              <p:cNvPr id="149" name="流程图: 决策 148"/>
              <p:cNvSpPr/>
              <p:nvPr/>
            </p:nvSpPr>
            <p:spPr>
              <a:xfrm>
                <a:off x="2214546" y="4357694"/>
                <a:ext cx="642942" cy="357190"/>
              </a:xfrm>
              <a:prstGeom prst="flowChartDecision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0" name="TextBox 149"/>
              <p:cNvSpPr txBox="1"/>
              <p:nvPr/>
            </p:nvSpPr>
            <p:spPr>
              <a:xfrm>
                <a:off x="2357422" y="4286256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3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146" name="组合 71"/>
            <p:cNvGrpSpPr/>
            <p:nvPr/>
          </p:nvGrpSpPr>
          <p:grpSpPr>
            <a:xfrm>
              <a:off x="5072066" y="2714620"/>
              <a:ext cx="428628" cy="523220"/>
              <a:chOff x="6500826" y="2571744"/>
              <a:chExt cx="428628" cy="523220"/>
            </a:xfrm>
          </p:grpSpPr>
          <p:sp>
            <p:nvSpPr>
              <p:cNvPr id="147" name="流程图: 联系 146"/>
              <p:cNvSpPr/>
              <p:nvPr/>
            </p:nvSpPr>
            <p:spPr>
              <a:xfrm>
                <a:off x="6500826" y="2571744"/>
                <a:ext cx="428628" cy="428628"/>
              </a:xfrm>
              <a:prstGeom prst="flowChartConnector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8" name="TextBox 147"/>
              <p:cNvSpPr txBox="1"/>
              <p:nvPr/>
            </p:nvSpPr>
            <p:spPr>
              <a:xfrm>
                <a:off x="6500826" y="2571744"/>
                <a:ext cx="42862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4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</p:grpSp>
      <p:grpSp>
        <p:nvGrpSpPr>
          <p:cNvPr id="221" name="组合 220"/>
          <p:cNvGrpSpPr/>
          <p:nvPr/>
        </p:nvGrpSpPr>
        <p:grpSpPr>
          <a:xfrm>
            <a:off x="5000628" y="2714620"/>
            <a:ext cx="3000396" cy="523220"/>
            <a:chOff x="5072066" y="3357562"/>
            <a:chExt cx="3000396" cy="523220"/>
          </a:xfrm>
        </p:grpSpPr>
        <p:grpSp>
          <p:nvGrpSpPr>
            <p:cNvPr id="156" name="组合 74"/>
            <p:cNvGrpSpPr/>
            <p:nvPr/>
          </p:nvGrpSpPr>
          <p:grpSpPr>
            <a:xfrm>
              <a:off x="6643702" y="3357562"/>
              <a:ext cx="428628" cy="523220"/>
              <a:chOff x="2357422" y="2500306"/>
              <a:chExt cx="428628" cy="523220"/>
            </a:xfrm>
          </p:grpSpPr>
          <p:sp>
            <p:nvSpPr>
              <p:cNvPr id="166" name="流程图: 联系 165"/>
              <p:cNvSpPr/>
              <p:nvPr/>
            </p:nvSpPr>
            <p:spPr>
              <a:xfrm>
                <a:off x="2357422" y="2571744"/>
                <a:ext cx="428628" cy="428628"/>
              </a:xfrm>
              <a:prstGeom prst="flowChartConnector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" name="TextBox 166"/>
              <p:cNvSpPr txBox="1"/>
              <p:nvPr/>
            </p:nvSpPr>
            <p:spPr>
              <a:xfrm>
                <a:off x="2357422" y="2500306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1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157" name="组合 77"/>
            <p:cNvGrpSpPr/>
            <p:nvPr/>
          </p:nvGrpSpPr>
          <p:grpSpPr>
            <a:xfrm>
              <a:off x="5786446" y="3357562"/>
              <a:ext cx="500066" cy="523220"/>
              <a:chOff x="3857620" y="3500438"/>
              <a:chExt cx="500066" cy="523220"/>
            </a:xfrm>
          </p:grpSpPr>
          <p:sp>
            <p:nvSpPr>
              <p:cNvPr id="164" name="等腰三角形 163"/>
              <p:cNvSpPr/>
              <p:nvPr/>
            </p:nvSpPr>
            <p:spPr>
              <a:xfrm>
                <a:off x="3857620" y="3500438"/>
                <a:ext cx="500066" cy="428628"/>
              </a:xfrm>
              <a:prstGeom prst="triangle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5" name="TextBox 164"/>
              <p:cNvSpPr txBox="1"/>
              <p:nvPr/>
            </p:nvSpPr>
            <p:spPr>
              <a:xfrm>
                <a:off x="3929058" y="3500438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2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158" name="组合 80"/>
            <p:cNvGrpSpPr/>
            <p:nvPr/>
          </p:nvGrpSpPr>
          <p:grpSpPr>
            <a:xfrm>
              <a:off x="7429520" y="3357562"/>
              <a:ext cx="642942" cy="523220"/>
              <a:chOff x="2214546" y="4286256"/>
              <a:chExt cx="642942" cy="523220"/>
            </a:xfrm>
          </p:grpSpPr>
          <p:sp>
            <p:nvSpPr>
              <p:cNvPr id="162" name="流程图: 决策 161"/>
              <p:cNvSpPr/>
              <p:nvPr/>
            </p:nvSpPr>
            <p:spPr>
              <a:xfrm>
                <a:off x="2214546" y="4357694"/>
                <a:ext cx="642942" cy="357190"/>
              </a:xfrm>
              <a:prstGeom prst="flowChartDecision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3" name="TextBox 162"/>
              <p:cNvSpPr txBox="1"/>
              <p:nvPr/>
            </p:nvSpPr>
            <p:spPr>
              <a:xfrm>
                <a:off x="2357422" y="4286256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3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159" name="组合 83"/>
            <p:cNvGrpSpPr/>
            <p:nvPr/>
          </p:nvGrpSpPr>
          <p:grpSpPr>
            <a:xfrm>
              <a:off x="5072066" y="3357562"/>
              <a:ext cx="428628" cy="523220"/>
              <a:chOff x="6500826" y="2571744"/>
              <a:chExt cx="428628" cy="523220"/>
            </a:xfrm>
          </p:grpSpPr>
          <p:sp>
            <p:nvSpPr>
              <p:cNvPr id="160" name="流程图: 联系 159"/>
              <p:cNvSpPr/>
              <p:nvPr/>
            </p:nvSpPr>
            <p:spPr>
              <a:xfrm>
                <a:off x="6500826" y="2571744"/>
                <a:ext cx="428628" cy="428628"/>
              </a:xfrm>
              <a:prstGeom prst="flowChartConnector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1" name="TextBox 160"/>
              <p:cNvSpPr txBox="1"/>
              <p:nvPr/>
            </p:nvSpPr>
            <p:spPr>
              <a:xfrm>
                <a:off x="6500826" y="2571744"/>
                <a:ext cx="42862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4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</p:grpSp>
      <p:grpSp>
        <p:nvGrpSpPr>
          <p:cNvPr id="222" name="组合 221"/>
          <p:cNvGrpSpPr/>
          <p:nvPr/>
        </p:nvGrpSpPr>
        <p:grpSpPr>
          <a:xfrm>
            <a:off x="5000628" y="3286124"/>
            <a:ext cx="2857520" cy="594658"/>
            <a:chOff x="5072066" y="3929066"/>
            <a:chExt cx="2857520" cy="594658"/>
          </a:xfrm>
        </p:grpSpPr>
        <p:grpSp>
          <p:nvGrpSpPr>
            <p:cNvPr id="169" name="组合 86"/>
            <p:cNvGrpSpPr/>
            <p:nvPr/>
          </p:nvGrpSpPr>
          <p:grpSpPr>
            <a:xfrm>
              <a:off x="7500958" y="3929066"/>
              <a:ext cx="428628" cy="523220"/>
              <a:chOff x="2357422" y="2500306"/>
              <a:chExt cx="428628" cy="523220"/>
            </a:xfrm>
          </p:grpSpPr>
          <p:sp>
            <p:nvSpPr>
              <p:cNvPr id="179" name="流程图: 联系 178"/>
              <p:cNvSpPr/>
              <p:nvPr/>
            </p:nvSpPr>
            <p:spPr>
              <a:xfrm>
                <a:off x="2357422" y="2571744"/>
                <a:ext cx="428628" cy="428628"/>
              </a:xfrm>
              <a:prstGeom prst="flowChartConnector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0" name="TextBox 179"/>
              <p:cNvSpPr txBox="1"/>
              <p:nvPr/>
            </p:nvSpPr>
            <p:spPr>
              <a:xfrm>
                <a:off x="2357422" y="2500306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1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170" name="组合 89"/>
            <p:cNvGrpSpPr/>
            <p:nvPr/>
          </p:nvGrpSpPr>
          <p:grpSpPr>
            <a:xfrm>
              <a:off x="5786446" y="4000504"/>
              <a:ext cx="500066" cy="523220"/>
              <a:chOff x="3857620" y="3500438"/>
              <a:chExt cx="500066" cy="523220"/>
            </a:xfrm>
          </p:grpSpPr>
          <p:sp>
            <p:nvSpPr>
              <p:cNvPr id="177" name="等腰三角形 176"/>
              <p:cNvSpPr/>
              <p:nvPr/>
            </p:nvSpPr>
            <p:spPr>
              <a:xfrm>
                <a:off x="3857620" y="3500438"/>
                <a:ext cx="500066" cy="428628"/>
              </a:xfrm>
              <a:prstGeom prst="triangle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8" name="TextBox 177"/>
              <p:cNvSpPr txBox="1"/>
              <p:nvPr/>
            </p:nvSpPr>
            <p:spPr>
              <a:xfrm>
                <a:off x="3929058" y="3500438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2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171" name="组合 92"/>
            <p:cNvGrpSpPr/>
            <p:nvPr/>
          </p:nvGrpSpPr>
          <p:grpSpPr>
            <a:xfrm>
              <a:off x="6572264" y="4000504"/>
              <a:ext cx="642942" cy="523220"/>
              <a:chOff x="2214546" y="4286256"/>
              <a:chExt cx="642942" cy="523220"/>
            </a:xfrm>
          </p:grpSpPr>
          <p:sp>
            <p:nvSpPr>
              <p:cNvPr id="175" name="流程图: 决策 174"/>
              <p:cNvSpPr/>
              <p:nvPr/>
            </p:nvSpPr>
            <p:spPr>
              <a:xfrm>
                <a:off x="2214546" y="4357694"/>
                <a:ext cx="642942" cy="357190"/>
              </a:xfrm>
              <a:prstGeom prst="flowChartDecision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6" name="TextBox 175"/>
              <p:cNvSpPr txBox="1"/>
              <p:nvPr/>
            </p:nvSpPr>
            <p:spPr>
              <a:xfrm>
                <a:off x="2357422" y="4286256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3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172" name="组合 95"/>
            <p:cNvGrpSpPr/>
            <p:nvPr/>
          </p:nvGrpSpPr>
          <p:grpSpPr>
            <a:xfrm>
              <a:off x="5072066" y="4000504"/>
              <a:ext cx="428628" cy="523220"/>
              <a:chOff x="6500826" y="2571744"/>
              <a:chExt cx="428628" cy="523220"/>
            </a:xfrm>
          </p:grpSpPr>
          <p:sp>
            <p:nvSpPr>
              <p:cNvPr id="173" name="流程图: 联系 172"/>
              <p:cNvSpPr/>
              <p:nvPr/>
            </p:nvSpPr>
            <p:spPr>
              <a:xfrm>
                <a:off x="6500826" y="2571744"/>
                <a:ext cx="428628" cy="428628"/>
              </a:xfrm>
              <a:prstGeom prst="flowChartConnector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4" name="TextBox 173"/>
              <p:cNvSpPr txBox="1"/>
              <p:nvPr/>
            </p:nvSpPr>
            <p:spPr>
              <a:xfrm>
                <a:off x="6500826" y="2571744"/>
                <a:ext cx="42862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4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</p:grpSp>
      <p:grpSp>
        <p:nvGrpSpPr>
          <p:cNvPr id="223" name="组合 222"/>
          <p:cNvGrpSpPr/>
          <p:nvPr/>
        </p:nvGrpSpPr>
        <p:grpSpPr>
          <a:xfrm>
            <a:off x="5000628" y="4071942"/>
            <a:ext cx="2928958" cy="523220"/>
            <a:chOff x="5072066" y="4714884"/>
            <a:chExt cx="2928958" cy="523220"/>
          </a:xfrm>
        </p:grpSpPr>
        <p:grpSp>
          <p:nvGrpSpPr>
            <p:cNvPr id="182" name="组合 98"/>
            <p:cNvGrpSpPr/>
            <p:nvPr/>
          </p:nvGrpSpPr>
          <p:grpSpPr>
            <a:xfrm>
              <a:off x="6643702" y="4714884"/>
              <a:ext cx="428628" cy="523220"/>
              <a:chOff x="2357422" y="2500306"/>
              <a:chExt cx="428628" cy="523220"/>
            </a:xfrm>
          </p:grpSpPr>
          <p:sp>
            <p:nvSpPr>
              <p:cNvPr id="192" name="流程图: 联系 191"/>
              <p:cNvSpPr/>
              <p:nvPr/>
            </p:nvSpPr>
            <p:spPr>
              <a:xfrm>
                <a:off x="2357422" y="2571744"/>
                <a:ext cx="428628" cy="428628"/>
              </a:xfrm>
              <a:prstGeom prst="flowChartConnector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3" name="TextBox 192"/>
              <p:cNvSpPr txBox="1"/>
              <p:nvPr/>
            </p:nvSpPr>
            <p:spPr>
              <a:xfrm>
                <a:off x="2357422" y="2500306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1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183" name="组合 101"/>
            <p:cNvGrpSpPr/>
            <p:nvPr/>
          </p:nvGrpSpPr>
          <p:grpSpPr>
            <a:xfrm>
              <a:off x="7500958" y="4714884"/>
              <a:ext cx="500066" cy="523220"/>
              <a:chOff x="3857620" y="3500438"/>
              <a:chExt cx="500066" cy="523220"/>
            </a:xfrm>
          </p:grpSpPr>
          <p:sp>
            <p:nvSpPr>
              <p:cNvPr id="190" name="等腰三角形 189"/>
              <p:cNvSpPr/>
              <p:nvPr/>
            </p:nvSpPr>
            <p:spPr>
              <a:xfrm>
                <a:off x="3857620" y="3500438"/>
                <a:ext cx="500066" cy="428628"/>
              </a:xfrm>
              <a:prstGeom prst="triangle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1" name="TextBox 190"/>
              <p:cNvSpPr txBox="1"/>
              <p:nvPr/>
            </p:nvSpPr>
            <p:spPr>
              <a:xfrm>
                <a:off x="3929058" y="3500438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2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184" name="组合 104"/>
            <p:cNvGrpSpPr/>
            <p:nvPr/>
          </p:nvGrpSpPr>
          <p:grpSpPr>
            <a:xfrm>
              <a:off x="5786446" y="4714884"/>
              <a:ext cx="642942" cy="523220"/>
              <a:chOff x="2214546" y="4286256"/>
              <a:chExt cx="642942" cy="523220"/>
            </a:xfrm>
          </p:grpSpPr>
          <p:sp>
            <p:nvSpPr>
              <p:cNvPr id="188" name="流程图: 决策 187"/>
              <p:cNvSpPr/>
              <p:nvPr/>
            </p:nvSpPr>
            <p:spPr>
              <a:xfrm>
                <a:off x="2214546" y="4357694"/>
                <a:ext cx="642942" cy="357190"/>
              </a:xfrm>
              <a:prstGeom prst="flowChartDecision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9" name="TextBox 188"/>
              <p:cNvSpPr txBox="1"/>
              <p:nvPr/>
            </p:nvSpPr>
            <p:spPr>
              <a:xfrm>
                <a:off x="2357422" y="4286256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3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185" name="组合 107"/>
            <p:cNvGrpSpPr/>
            <p:nvPr/>
          </p:nvGrpSpPr>
          <p:grpSpPr>
            <a:xfrm>
              <a:off x="5072066" y="4714884"/>
              <a:ext cx="428628" cy="523220"/>
              <a:chOff x="6500826" y="2571744"/>
              <a:chExt cx="428628" cy="523220"/>
            </a:xfrm>
          </p:grpSpPr>
          <p:sp>
            <p:nvSpPr>
              <p:cNvPr id="186" name="流程图: 联系 185"/>
              <p:cNvSpPr/>
              <p:nvPr/>
            </p:nvSpPr>
            <p:spPr>
              <a:xfrm>
                <a:off x="6500826" y="2571744"/>
                <a:ext cx="428628" cy="428628"/>
              </a:xfrm>
              <a:prstGeom prst="flowChartConnector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7" name="TextBox 186"/>
              <p:cNvSpPr txBox="1"/>
              <p:nvPr/>
            </p:nvSpPr>
            <p:spPr>
              <a:xfrm>
                <a:off x="6500826" y="2571744"/>
                <a:ext cx="42862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4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</p:grpSp>
      <p:grpSp>
        <p:nvGrpSpPr>
          <p:cNvPr id="224" name="组合 223"/>
          <p:cNvGrpSpPr/>
          <p:nvPr/>
        </p:nvGrpSpPr>
        <p:grpSpPr>
          <a:xfrm>
            <a:off x="5000628" y="4714884"/>
            <a:ext cx="2928958" cy="594658"/>
            <a:chOff x="5072066" y="5357826"/>
            <a:chExt cx="2928958" cy="594658"/>
          </a:xfrm>
        </p:grpSpPr>
        <p:grpSp>
          <p:nvGrpSpPr>
            <p:cNvPr id="195" name="组合 110"/>
            <p:cNvGrpSpPr/>
            <p:nvPr/>
          </p:nvGrpSpPr>
          <p:grpSpPr>
            <a:xfrm>
              <a:off x="7572396" y="5357826"/>
              <a:ext cx="428628" cy="523220"/>
              <a:chOff x="2357422" y="2500306"/>
              <a:chExt cx="428628" cy="523220"/>
            </a:xfrm>
          </p:grpSpPr>
          <p:sp>
            <p:nvSpPr>
              <p:cNvPr id="205" name="流程图: 联系 204"/>
              <p:cNvSpPr/>
              <p:nvPr/>
            </p:nvSpPr>
            <p:spPr>
              <a:xfrm>
                <a:off x="2357422" y="2571744"/>
                <a:ext cx="428628" cy="428628"/>
              </a:xfrm>
              <a:prstGeom prst="flowChartConnector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6" name="TextBox 205"/>
              <p:cNvSpPr txBox="1"/>
              <p:nvPr/>
            </p:nvSpPr>
            <p:spPr>
              <a:xfrm>
                <a:off x="2357422" y="2500306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1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196" name="组合 113"/>
            <p:cNvGrpSpPr/>
            <p:nvPr/>
          </p:nvGrpSpPr>
          <p:grpSpPr>
            <a:xfrm>
              <a:off x="6572264" y="5429264"/>
              <a:ext cx="500066" cy="523220"/>
              <a:chOff x="3857620" y="3500438"/>
              <a:chExt cx="500066" cy="523220"/>
            </a:xfrm>
          </p:grpSpPr>
          <p:sp>
            <p:nvSpPr>
              <p:cNvPr id="203" name="等腰三角形 202"/>
              <p:cNvSpPr/>
              <p:nvPr/>
            </p:nvSpPr>
            <p:spPr>
              <a:xfrm>
                <a:off x="3857620" y="3500438"/>
                <a:ext cx="500066" cy="428628"/>
              </a:xfrm>
              <a:prstGeom prst="triangle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4" name="TextBox 203"/>
              <p:cNvSpPr txBox="1"/>
              <p:nvPr/>
            </p:nvSpPr>
            <p:spPr>
              <a:xfrm>
                <a:off x="3929058" y="3500438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2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197" name="组合 116"/>
            <p:cNvGrpSpPr/>
            <p:nvPr/>
          </p:nvGrpSpPr>
          <p:grpSpPr>
            <a:xfrm>
              <a:off x="5786446" y="5429264"/>
              <a:ext cx="642942" cy="523220"/>
              <a:chOff x="2214546" y="4286256"/>
              <a:chExt cx="642942" cy="523220"/>
            </a:xfrm>
          </p:grpSpPr>
          <p:sp>
            <p:nvSpPr>
              <p:cNvPr id="201" name="流程图: 决策 200"/>
              <p:cNvSpPr/>
              <p:nvPr/>
            </p:nvSpPr>
            <p:spPr>
              <a:xfrm>
                <a:off x="2214546" y="4357694"/>
                <a:ext cx="642942" cy="357190"/>
              </a:xfrm>
              <a:prstGeom prst="flowChartDecision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2" name="TextBox 201"/>
              <p:cNvSpPr txBox="1"/>
              <p:nvPr/>
            </p:nvSpPr>
            <p:spPr>
              <a:xfrm>
                <a:off x="2357422" y="4286256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3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  <p:grpSp>
          <p:nvGrpSpPr>
            <p:cNvPr id="198" name="组合 119"/>
            <p:cNvGrpSpPr/>
            <p:nvPr/>
          </p:nvGrpSpPr>
          <p:grpSpPr>
            <a:xfrm>
              <a:off x="5072066" y="5429264"/>
              <a:ext cx="428628" cy="523220"/>
              <a:chOff x="6500826" y="2571744"/>
              <a:chExt cx="428628" cy="523220"/>
            </a:xfrm>
          </p:grpSpPr>
          <p:sp>
            <p:nvSpPr>
              <p:cNvPr id="199" name="流程图: 联系 198"/>
              <p:cNvSpPr/>
              <p:nvPr/>
            </p:nvSpPr>
            <p:spPr>
              <a:xfrm>
                <a:off x="6500826" y="2571744"/>
                <a:ext cx="428628" cy="428628"/>
              </a:xfrm>
              <a:prstGeom prst="flowChartConnector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0" name="TextBox 199"/>
              <p:cNvSpPr txBox="1"/>
              <p:nvPr/>
            </p:nvSpPr>
            <p:spPr>
              <a:xfrm>
                <a:off x="6500826" y="2571744"/>
                <a:ext cx="42862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ea typeface="楷体_GB2312"/>
                  </a:rPr>
                  <a:t>4</a:t>
                </a:r>
                <a:endParaRPr lang="zh-CN" altLang="en-US" sz="2800" dirty="0">
                  <a:ea typeface="楷体_GB2312"/>
                </a:endParaRPr>
              </a:p>
            </p:txBody>
          </p:sp>
        </p:grpSp>
      </p:grpSp>
      <p:sp>
        <p:nvSpPr>
          <p:cNvPr id="225" name="TextBox 224"/>
          <p:cNvSpPr txBox="1"/>
          <p:nvPr/>
        </p:nvSpPr>
        <p:spPr>
          <a:xfrm>
            <a:off x="500034" y="5429264"/>
            <a:ext cx="8001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4×6=24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（种）答：一共有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24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种不同的坐法。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0" dur="80"/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1" dur="80"/>
                                        <p:tgtEl>
                                          <p:spTgt spid="2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80"/>
                                        <p:tgtEl>
                                          <p:spTgt spid="2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190508xo4fcwycmccqq2m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6024" y="548680"/>
            <a:ext cx="8604448" cy="571335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36712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2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1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6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pic>
        <p:nvPicPr>
          <p:cNvPr id="19" name="图片 18" descr="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7290" y="500043"/>
            <a:ext cx="2571768" cy="3357586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4214810" y="1428736"/>
            <a:ext cx="500066" cy="64294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1</a:t>
            </a:r>
            <a:endParaRPr lang="zh-CN" altLang="en-US" sz="3200" dirty="0"/>
          </a:p>
        </p:txBody>
      </p:sp>
      <p:sp>
        <p:nvSpPr>
          <p:cNvPr id="21" name="矩形 20"/>
          <p:cNvSpPr/>
          <p:nvPr/>
        </p:nvSpPr>
        <p:spPr>
          <a:xfrm>
            <a:off x="5214942" y="1571612"/>
            <a:ext cx="500066" cy="64294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3</a:t>
            </a:r>
            <a:endParaRPr lang="zh-CN" altLang="en-US" sz="3200" dirty="0"/>
          </a:p>
        </p:txBody>
      </p:sp>
      <p:sp>
        <p:nvSpPr>
          <p:cNvPr id="22" name="矩形 21"/>
          <p:cNvSpPr/>
          <p:nvPr/>
        </p:nvSpPr>
        <p:spPr>
          <a:xfrm>
            <a:off x="6215074" y="1714488"/>
            <a:ext cx="500066" cy="64294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5</a:t>
            </a:r>
            <a:endParaRPr lang="zh-CN" altLang="en-US" sz="3200" dirty="0"/>
          </a:p>
        </p:txBody>
      </p:sp>
      <p:sp>
        <p:nvSpPr>
          <p:cNvPr id="24" name="矩形 23"/>
          <p:cNvSpPr/>
          <p:nvPr/>
        </p:nvSpPr>
        <p:spPr>
          <a:xfrm>
            <a:off x="1285852" y="3714752"/>
            <a:ext cx="18277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　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十　 个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571868" y="3643314"/>
            <a:ext cx="18277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　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十　 个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072198" y="3643314"/>
            <a:ext cx="18277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　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十　 个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643042" y="4357694"/>
            <a:ext cx="500066" cy="64294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1</a:t>
            </a:r>
            <a:endParaRPr lang="zh-CN" altLang="en-US" sz="3200" dirty="0"/>
          </a:p>
        </p:txBody>
      </p:sp>
      <p:sp>
        <p:nvSpPr>
          <p:cNvPr id="28" name="矩形 27"/>
          <p:cNvSpPr/>
          <p:nvPr/>
        </p:nvSpPr>
        <p:spPr>
          <a:xfrm>
            <a:off x="2500298" y="4357694"/>
            <a:ext cx="500066" cy="64294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3</a:t>
            </a:r>
            <a:endParaRPr lang="zh-CN" altLang="en-US" sz="3200" dirty="0"/>
          </a:p>
        </p:txBody>
      </p:sp>
      <p:sp>
        <p:nvSpPr>
          <p:cNvPr id="29" name="矩形 28"/>
          <p:cNvSpPr/>
          <p:nvPr/>
        </p:nvSpPr>
        <p:spPr>
          <a:xfrm>
            <a:off x="3929058" y="4357694"/>
            <a:ext cx="500066" cy="64294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3</a:t>
            </a:r>
            <a:endParaRPr lang="zh-CN" altLang="en-US" sz="3200" dirty="0"/>
          </a:p>
        </p:txBody>
      </p:sp>
      <p:sp>
        <p:nvSpPr>
          <p:cNvPr id="30" name="矩形 29"/>
          <p:cNvSpPr/>
          <p:nvPr/>
        </p:nvSpPr>
        <p:spPr>
          <a:xfrm>
            <a:off x="3929058" y="5286388"/>
            <a:ext cx="500066" cy="64294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3</a:t>
            </a:r>
            <a:endParaRPr lang="zh-CN" altLang="en-US" sz="3200" dirty="0"/>
          </a:p>
        </p:txBody>
      </p:sp>
      <p:sp>
        <p:nvSpPr>
          <p:cNvPr id="31" name="矩形 30"/>
          <p:cNvSpPr/>
          <p:nvPr/>
        </p:nvSpPr>
        <p:spPr>
          <a:xfrm>
            <a:off x="7358082" y="5214950"/>
            <a:ext cx="500066" cy="64294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3</a:t>
            </a:r>
            <a:endParaRPr lang="zh-CN" altLang="en-US" sz="3200" dirty="0"/>
          </a:p>
        </p:txBody>
      </p:sp>
      <p:sp>
        <p:nvSpPr>
          <p:cNvPr id="32" name="矩形 31"/>
          <p:cNvSpPr/>
          <p:nvPr/>
        </p:nvSpPr>
        <p:spPr>
          <a:xfrm>
            <a:off x="1643042" y="5357826"/>
            <a:ext cx="500066" cy="64294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1</a:t>
            </a:r>
            <a:endParaRPr lang="zh-CN" altLang="en-US" sz="3200" dirty="0"/>
          </a:p>
        </p:txBody>
      </p:sp>
      <p:sp>
        <p:nvSpPr>
          <p:cNvPr id="34" name="矩形 33"/>
          <p:cNvSpPr/>
          <p:nvPr/>
        </p:nvSpPr>
        <p:spPr>
          <a:xfrm>
            <a:off x="4857752" y="4357694"/>
            <a:ext cx="500066" cy="64294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1</a:t>
            </a:r>
            <a:endParaRPr lang="zh-CN" altLang="en-US" sz="3200" dirty="0"/>
          </a:p>
        </p:txBody>
      </p:sp>
      <p:sp>
        <p:nvSpPr>
          <p:cNvPr id="35" name="矩形 34"/>
          <p:cNvSpPr/>
          <p:nvPr/>
        </p:nvSpPr>
        <p:spPr>
          <a:xfrm>
            <a:off x="7358082" y="4357694"/>
            <a:ext cx="500066" cy="64294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1</a:t>
            </a:r>
            <a:endParaRPr lang="zh-CN" altLang="en-US" sz="3200" dirty="0"/>
          </a:p>
        </p:txBody>
      </p:sp>
      <p:sp>
        <p:nvSpPr>
          <p:cNvPr id="36" name="矩形 35"/>
          <p:cNvSpPr/>
          <p:nvPr/>
        </p:nvSpPr>
        <p:spPr>
          <a:xfrm>
            <a:off x="6429388" y="4357694"/>
            <a:ext cx="500066" cy="64294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5</a:t>
            </a:r>
            <a:endParaRPr lang="zh-CN" altLang="en-US" sz="3200" dirty="0"/>
          </a:p>
        </p:txBody>
      </p:sp>
      <p:sp>
        <p:nvSpPr>
          <p:cNvPr id="37" name="矩形 36"/>
          <p:cNvSpPr/>
          <p:nvPr/>
        </p:nvSpPr>
        <p:spPr>
          <a:xfrm>
            <a:off x="6429388" y="5214950"/>
            <a:ext cx="500066" cy="64294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5</a:t>
            </a:r>
            <a:endParaRPr lang="zh-CN" altLang="en-US" sz="3200" dirty="0"/>
          </a:p>
        </p:txBody>
      </p:sp>
      <p:sp>
        <p:nvSpPr>
          <p:cNvPr id="38" name="矩形 37"/>
          <p:cNvSpPr/>
          <p:nvPr/>
        </p:nvSpPr>
        <p:spPr>
          <a:xfrm>
            <a:off x="4857752" y="5286388"/>
            <a:ext cx="500066" cy="64294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5</a:t>
            </a:r>
            <a:endParaRPr lang="zh-CN" altLang="en-US" sz="3200" dirty="0"/>
          </a:p>
        </p:txBody>
      </p:sp>
      <p:sp>
        <p:nvSpPr>
          <p:cNvPr id="39" name="矩形 38"/>
          <p:cNvSpPr/>
          <p:nvPr/>
        </p:nvSpPr>
        <p:spPr>
          <a:xfrm>
            <a:off x="2500298" y="5357826"/>
            <a:ext cx="500066" cy="64294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5</a:t>
            </a:r>
            <a:endParaRPr lang="zh-CN" altLang="en-US" sz="3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4" grpId="0"/>
      <p:bldP spid="25" grpId="0"/>
      <p:bldP spid="26" grpId="0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14348" y="714356"/>
            <a:ext cx="8001000" cy="1077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用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能组成多少个没有重复数字的两位数？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785787" y="2285992"/>
            <a:ext cx="2500341" cy="3143274"/>
            <a:chOff x="785787" y="2285992"/>
            <a:chExt cx="2500341" cy="3143274"/>
          </a:xfrm>
        </p:grpSpPr>
        <p:grpSp>
          <p:nvGrpSpPr>
            <p:cNvPr id="3" name="组合 30"/>
            <p:cNvGrpSpPr/>
            <p:nvPr/>
          </p:nvGrpSpPr>
          <p:grpSpPr bwMode="auto">
            <a:xfrm>
              <a:off x="785787" y="2285992"/>
              <a:ext cx="2500341" cy="3143274"/>
              <a:chOff x="785760" y="2285984"/>
              <a:chExt cx="2500359" cy="3143295"/>
            </a:xfrm>
          </p:grpSpPr>
          <p:sp>
            <p:nvSpPr>
              <p:cNvPr id="8218" name="圆角矩形标注 27"/>
              <p:cNvSpPr>
                <a:spLocks noChangeArrowheads="1"/>
              </p:cNvSpPr>
              <p:nvPr/>
            </p:nvSpPr>
            <p:spPr bwMode="auto">
              <a:xfrm>
                <a:off x="1000075" y="2285984"/>
                <a:ext cx="2286044" cy="1428770"/>
              </a:xfrm>
              <a:prstGeom prst="wedgeRoundRectCallout">
                <a:avLst>
                  <a:gd name="adj1" fmla="val 2154"/>
                  <a:gd name="adj2" fmla="val 71940"/>
                  <a:gd name="adj3" fmla="val 16667"/>
                </a:avLst>
              </a:prstGeom>
              <a:noFill/>
              <a:ln w="38100" algn="ctr">
                <a:solidFill>
                  <a:srgbClr val="FF9900"/>
                </a:solidFill>
                <a:round/>
                <a:tailEnd type="triangle" w="med" len="med"/>
              </a:ln>
            </p:spPr>
            <p:txBody>
              <a:bodyPr/>
              <a:lstStyle/>
              <a:p>
                <a:r>
                  <a:rPr lang="zh-CN" altLang="en-US" sz="2800" b="1" dirty="0">
                    <a:solidFill>
                      <a:srgbClr val="FF0000"/>
                    </a:solidFill>
                    <a:latin typeface="华文楷体" pitchFamily="2" charset="-122"/>
                    <a:ea typeface="华文楷体" pitchFamily="2" charset="-122"/>
                  </a:rPr>
                  <a:t>按顺序写，就能不重不漏。</a:t>
                </a:r>
              </a:p>
            </p:txBody>
          </p:sp>
          <p:pic>
            <p:nvPicPr>
              <p:cNvPr id="8219" name="Picture 5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DFDFD"/>
                  </a:clrFrom>
                  <a:clrTo>
                    <a:srgbClr val="FDFDFD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785760" y="3929069"/>
                <a:ext cx="1187828" cy="1500210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</p:pic>
        </p:grpSp>
        <p:sp>
          <p:nvSpPr>
            <p:cNvPr id="30" name="矩形 29"/>
            <p:cNvSpPr/>
            <p:nvPr/>
          </p:nvSpPr>
          <p:spPr>
            <a:xfrm>
              <a:off x="1571604" y="3786190"/>
              <a:ext cx="500066" cy="642942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000758" y="2571744"/>
            <a:ext cx="2559079" cy="3000400"/>
            <a:chOff x="6000758" y="2571744"/>
            <a:chExt cx="2559079" cy="3000400"/>
          </a:xfrm>
        </p:grpSpPr>
        <p:grpSp>
          <p:nvGrpSpPr>
            <p:cNvPr id="2" name="组合 31"/>
            <p:cNvGrpSpPr/>
            <p:nvPr/>
          </p:nvGrpSpPr>
          <p:grpSpPr bwMode="auto">
            <a:xfrm>
              <a:off x="6000758" y="2571744"/>
              <a:ext cx="2559079" cy="3000400"/>
              <a:chOff x="6143646" y="2143108"/>
              <a:chExt cx="2559070" cy="3000420"/>
            </a:xfrm>
          </p:grpSpPr>
          <p:sp>
            <p:nvSpPr>
              <p:cNvPr id="8220" name="圆角矩形标注 25"/>
              <p:cNvSpPr>
                <a:spLocks noChangeArrowheads="1"/>
              </p:cNvSpPr>
              <p:nvPr/>
            </p:nvSpPr>
            <p:spPr bwMode="auto">
              <a:xfrm>
                <a:off x="6143646" y="2143108"/>
                <a:ext cx="1928826" cy="1000139"/>
              </a:xfrm>
              <a:prstGeom prst="wedgeRoundRectCallout">
                <a:avLst>
                  <a:gd name="adj1" fmla="val 35522"/>
                  <a:gd name="adj2" fmla="val 87596"/>
                  <a:gd name="adj3" fmla="val 16667"/>
                </a:avLst>
              </a:prstGeom>
              <a:noFill/>
              <a:ln w="38100" algn="ctr">
                <a:solidFill>
                  <a:srgbClr val="FF9900"/>
                </a:solidFill>
                <a:round/>
                <a:tailEnd type="triangle" w="med" len="med"/>
              </a:ln>
            </p:spPr>
            <p:txBody>
              <a:bodyPr/>
              <a:lstStyle/>
              <a:p>
                <a:r>
                  <a:rPr lang="zh-CN" altLang="en-US" sz="2800" dirty="0">
                    <a:solidFill>
                      <a:srgbClr val="FF0000"/>
                    </a:solidFill>
                    <a:latin typeface="华文楷体" pitchFamily="2" charset="-122"/>
                    <a:ea typeface="华文楷体" pitchFamily="2" charset="-122"/>
                  </a:rPr>
                  <a:t>十位上不能是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华文楷体" pitchFamily="2" charset="-122"/>
                    <a:ea typeface="华文楷体" pitchFamily="2" charset="-122"/>
                  </a:rPr>
                  <a:t>0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华文楷体" pitchFamily="2" charset="-122"/>
                    <a:ea typeface="华文楷体" pitchFamily="2" charset="-122"/>
                  </a:rPr>
                  <a:t>。</a:t>
                </a:r>
              </a:p>
            </p:txBody>
          </p:sp>
          <p:pic>
            <p:nvPicPr>
              <p:cNvPr id="8221" name="Picture 4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DFDFD"/>
                  </a:clrFrom>
                  <a:clrTo>
                    <a:srgbClr val="FDFDFD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 flipH="1">
                <a:off x="7429526" y="3786193"/>
                <a:ext cx="1273190" cy="1357335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</p:pic>
        </p:grpSp>
        <p:sp>
          <p:nvSpPr>
            <p:cNvPr id="31" name="矩形 30"/>
            <p:cNvSpPr/>
            <p:nvPr/>
          </p:nvSpPr>
          <p:spPr>
            <a:xfrm>
              <a:off x="7072330" y="4000504"/>
              <a:ext cx="571504" cy="642942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3571875" y="1785938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十位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4714875" y="1785938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个位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3571875" y="2243138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endParaRPr lang="zh-CN" altLang="en-US" sz="2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4714875" y="2243138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0</a:t>
            </a:r>
            <a:endParaRPr lang="zh-CN" altLang="en-US" sz="2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3571875" y="2706688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endParaRPr lang="zh-CN" altLang="en-US" sz="2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4714875" y="2706688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0</a:t>
            </a:r>
            <a:endParaRPr lang="zh-CN" altLang="en-US" sz="2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3571875" y="3171825"/>
            <a:ext cx="11430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endParaRPr lang="zh-CN" altLang="en-US" sz="2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4714875" y="3171825"/>
            <a:ext cx="11430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0</a:t>
            </a:r>
            <a:endParaRPr lang="zh-CN" altLang="en-US" sz="2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3571875" y="3629025"/>
            <a:ext cx="11430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endParaRPr lang="zh-CN" altLang="en-US" sz="2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4714875" y="3629025"/>
            <a:ext cx="11430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endParaRPr lang="zh-CN" altLang="en-US" sz="2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3571875" y="4086225"/>
            <a:ext cx="11430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endParaRPr lang="zh-CN" altLang="en-US" sz="2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4714875" y="4086225"/>
            <a:ext cx="11430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endParaRPr lang="zh-CN" altLang="en-US" sz="2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3571875" y="4543425"/>
            <a:ext cx="11430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endParaRPr lang="zh-CN" altLang="en-US" sz="2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4714875" y="4543425"/>
            <a:ext cx="11430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endParaRPr lang="zh-CN" altLang="en-US" sz="2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3571875" y="5000625"/>
            <a:ext cx="11430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endParaRPr lang="zh-CN" altLang="en-US" sz="2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4714875" y="5000625"/>
            <a:ext cx="11430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endParaRPr lang="zh-CN" altLang="en-US" sz="2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3571875" y="5457825"/>
            <a:ext cx="11430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endParaRPr lang="zh-CN" altLang="en-US" sz="2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4714875" y="5457825"/>
            <a:ext cx="11430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endParaRPr lang="zh-CN" altLang="en-US" sz="2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3571875" y="5915025"/>
            <a:ext cx="11430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endParaRPr lang="zh-CN" altLang="en-US" sz="2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4714875" y="5915025"/>
            <a:ext cx="11430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endParaRPr lang="zh-CN" altLang="en-US" sz="2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4"/>
          <p:cNvSpPr txBox="1">
            <a:spLocks noChangeArrowheads="1"/>
          </p:cNvSpPr>
          <p:nvPr/>
        </p:nvSpPr>
        <p:spPr bwMode="auto">
          <a:xfrm>
            <a:off x="642910" y="642918"/>
            <a:ext cx="8001000" cy="1077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用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能组成多少个没有重复数字的两位数？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500063" y="2428875"/>
            <a:ext cx="2714625" cy="3214688"/>
            <a:chOff x="500063" y="2428875"/>
            <a:chExt cx="2714625" cy="3214688"/>
          </a:xfrm>
        </p:grpSpPr>
        <p:grpSp>
          <p:nvGrpSpPr>
            <p:cNvPr id="2" name="组合 30"/>
            <p:cNvGrpSpPr/>
            <p:nvPr/>
          </p:nvGrpSpPr>
          <p:grpSpPr bwMode="auto">
            <a:xfrm>
              <a:off x="500063" y="2428875"/>
              <a:ext cx="2714625" cy="3214688"/>
              <a:chOff x="500034" y="2428868"/>
              <a:chExt cx="2714644" cy="3214710"/>
            </a:xfrm>
          </p:grpSpPr>
          <p:sp>
            <p:nvSpPr>
              <p:cNvPr id="9241" name="圆角矩形标注 27"/>
              <p:cNvSpPr>
                <a:spLocks noChangeArrowheads="1"/>
              </p:cNvSpPr>
              <p:nvPr/>
            </p:nvSpPr>
            <p:spPr bwMode="auto">
              <a:xfrm>
                <a:off x="1285852" y="2428868"/>
                <a:ext cx="1928826" cy="1000132"/>
              </a:xfrm>
              <a:prstGeom prst="wedgeRoundRectCallout">
                <a:avLst>
                  <a:gd name="adj1" fmla="val -38363"/>
                  <a:gd name="adj2" fmla="val 75488"/>
                  <a:gd name="adj3" fmla="val 16667"/>
                </a:avLst>
              </a:prstGeom>
              <a:noFill/>
              <a:ln w="38100" algn="ctr">
                <a:solidFill>
                  <a:srgbClr val="FF9900"/>
                </a:solidFill>
                <a:round/>
                <a:tailEnd type="triangle" w="med" len="med"/>
              </a:ln>
            </p:spPr>
            <p:txBody>
              <a:bodyPr/>
              <a:lstStyle/>
              <a:p>
                <a:r>
                  <a:rPr lang="zh-CN" altLang="en-US" b="1" dirty="0">
                    <a:solidFill>
                      <a:srgbClr val="FF0000"/>
                    </a:solidFill>
                    <a:latin typeface="华文楷体" pitchFamily="2" charset="-122"/>
                    <a:ea typeface="华文楷体" pitchFamily="2" charset="-122"/>
                  </a:rPr>
                  <a:t>也可以按这样的顺序写。</a:t>
                </a:r>
              </a:p>
            </p:txBody>
          </p:sp>
          <p:pic>
            <p:nvPicPr>
              <p:cNvPr id="9242" name="Picture 5"/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FDFDFD"/>
                  </a:clrFrom>
                  <a:clrTo>
                    <a:srgbClr val="FDFDFD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500034" y="3714752"/>
                <a:ext cx="1527194" cy="1928826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</p:pic>
        </p:grpSp>
        <p:sp>
          <p:nvSpPr>
            <p:cNvPr id="27" name="矩形 26"/>
            <p:cNvSpPr/>
            <p:nvPr/>
          </p:nvSpPr>
          <p:spPr>
            <a:xfrm>
              <a:off x="1571604" y="3786190"/>
              <a:ext cx="500066" cy="642942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云形 29"/>
          <p:cNvSpPr/>
          <p:nvPr/>
        </p:nvSpPr>
        <p:spPr>
          <a:xfrm>
            <a:off x="6143636" y="2357430"/>
            <a:ext cx="2428892" cy="1428760"/>
          </a:xfrm>
          <a:prstGeom prst="cloud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首位固  定法。</a:t>
            </a:r>
            <a:endParaRPr lang="zh-CN" altLang="en-US" sz="32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3571868" y="1624032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十位</a:t>
            </a: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4714868" y="1624032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个位</a:t>
            </a: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3571868" y="2081232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endParaRPr lang="zh-CN" altLang="en-US" sz="2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4714868" y="2081232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0</a:t>
            </a:r>
            <a:endParaRPr lang="zh-CN" altLang="en-US" sz="2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3571868" y="2544782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4714868" y="2544782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endParaRPr lang="zh-CN" altLang="en-US" sz="2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3571868" y="3009919"/>
            <a:ext cx="11430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endParaRPr lang="zh-CN" altLang="en-US" sz="2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4714868" y="3009919"/>
            <a:ext cx="11430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endParaRPr lang="zh-CN" altLang="en-US" sz="2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3571868" y="3467119"/>
            <a:ext cx="11430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endParaRPr lang="zh-CN" altLang="en-US" sz="2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4714868" y="3467119"/>
            <a:ext cx="11430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0</a:t>
            </a:r>
            <a:endParaRPr lang="zh-CN" altLang="en-US" sz="2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3571868" y="3924319"/>
            <a:ext cx="11430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endParaRPr lang="zh-CN" altLang="en-US" sz="2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4714868" y="3924319"/>
            <a:ext cx="11430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endParaRPr lang="zh-CN" altLang="en-US" sz="2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3571868" y="4381519"/>
            <a:ext cx="11430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endParaRPr lang="zh-CN" altLang="en-US" sz="2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4714868" y="4381519"/>
            <a:ext cx="11430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endParaRPr lang="zh-CN" altLang="en-US" sz="2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3571868" y="4838719"/>
            <a:ext cx="11430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endParaRPr lang="zh-CN" altLang="en-US" sz="2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4714868" y="4838719"/>
            <a:ext cx="11430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0</a:t>
            </a:r>
            <a:endParaRPr lang="zh-CN" altLang="en-US" sz="2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3571868" y="5295919"/>
            <a:ext cx="11430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endParaRPr lang="zh-CN" altLang="en-US" sz="2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4714868" y="5295919"/>
            <a:ext cx="11430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endParaRPr lang="zh-CN" altLang="en-US" sz="2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3571868" y="5753119"/>
            <a:ext cx="11430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endParaRPr lang="zh-CN" altLang="en-US" sz="2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4714868" y="5753119"/>
            <a:ext cx="11430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endParaRPr lang="zh-CN" altLang="en-US" sz="2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9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2000232" y="1785926"/>
            <a:ext cx="4857784" cy="584775"/>
            <a:chOff x="2000232" y="1785926"/>
            <a:chExt cx="4857784" cy="584775"/>
          </a:xfrm>
        </p:grpSpPr>
        <p:sp>
          <p:nvSpPr>
            <p:cNvPr id="43" name="TextBox 42"/>
            <p:cNvSpPr txBox="1"/>
            <p:nvPr/>
          </p:nvSpPr>
          <p:spPr>
            <a:xfrm>
              <a:off x="4929190" y="1785926"/>
              <a:ext cx="6429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ea typeface="楷体_GB2312"/>
                </a:rPr>
                <a:t>3</a:t>
              </a:r>
              <a:endParaRPr lang="zh-CN" altLang="en-US" sz="3200" dirty="0">
                <a:ea typeface="楷体_GB2312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3500430" y="1785926"/>
              <a:ext cx="6429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ea typeface="楷体_GB2312"/>
                </a:rPr>
                <a:t>1</a:t>
              </a:r>
              <a:endParaRPr lang="zh-CN" altLang="en-US" sz="3200" dirty="0">
                <a:ea typeface="楷体_GB2312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2000232" y="1785926"/>
              <a:ext cx="6429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ea typeface="楷体_GB2312"/>
                </a:rPr>
                <a:t>0</a:t>
              </a:r>
              <a:endParaRPr lang="zh-CN" altLang="en-US" sz="3200" dirty="0">
                <a:ea typeface="楷体_GB2312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6215074" y="1785926"/>
              <a:ext cx="6429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ea typeface="楷体_GB2312"/>
                </a:rPr>
                <a:t>5</a:t>
              </a:r>
              <a:endParaRPr lang="zh-CN" altLang="en-US" sz="3200" dirty="0">
                <a:ea typeface="楷体_GB2312"/>
              </a:endParaRPr>
            </a:p>
          </p:txBody>
        </p:sp>
      </p:grpSp>
      <p:pic>
        <p:nvPicPr>
          <p:cNvPr id="48" name="图片 47" descr="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08" y="1357298"/>
            <a:ext cx="1571636" cy="581025"/>
          </a:xfrm>
          <a:prstGeom prst="rect">
            <a:avLst/>
          </a:prstGeom>
        </p:spPr>
      </p:pic>
      <p:grpSp>
        <p:nvGrpSpPr>
          <p:cNvPr id="67" name="组合 66"/>
          <p:cNvGrpSpPr/>
          <p:nvPr/>
        </p:nvGrpSpPr>
        <p:grpSpPr>
          <a:xfrm>
            <a:off x="2071670" y="3357562"/>
            <a:ext cx="4857784" cy="584775"/>
            <a:chOff x="2071670" y="3357562"/>
            <a:chExt cx="4857784" cy="584775"/>
          </a:xfrm>
        </p:grpSpPr>
        <p:sp>
          <p:nvSpPr>
            <p:cNvPr id="49" name="TextBox 48"/>
            <p:cNvSpPr txBox="1"/>
            <p:nvPr/>
          </p:nvSpPr>
          <p:spPr>
            <a:xfrm>
              <a:off x="5000628" y="3357562"/>
              <a:ext cx="6429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ea typeface="楷体_GB2312"/>
                </a:rPr>
                <a:t>3</a:t>
              </a:r>
              <a:endParaRPr lang="zh-CN" altLang="en-US" sz="3200" dirty="0">
                <a:ea typeface="楷体_GB2312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3571868" y="3357562"/>
              <a:ext cx="6429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ea typeface="楷体_GB2312"/>
                </a:rPr>
                <a:t>1</a:t>
              </a:r>
              <a:endParaRPr lang="zh-CN" altLang="en-US" sz="3200" dirty="0">
                <a:ea typeface="楷体_GB2312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2071670" y="3357562"/>
              <a:ext cx="6429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ea typeface="楷体_GB2312"/>
                </a:rPr>
                <a:t>0</a:t>
              </a:r>
              <a:endParaRPr lang="zh-CN" altLang="en-US" sz="3200" dirty="0">
                <a:ea typeface="楷体_GB2312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6286512" y="3357562"/>
              <a:ext cx="6429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ea typeface="楷体_GB2312"/>
                </a:rPr>
                <a:t>5</a:t>
              </a:r>
              <a:endParaRPr lang="zh-CN" altLang="en-US" sz="3200" dirty="0">
                <a:ea typeface="楷体_GB231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2000232" y="4786322"/>
            <a:ext cx="4857784" cy="584775"/>
            <a:chOff x="2000232" y="4786322"/>
            <a:chExt cx="4857784" cy="584775"/>
          </a:xfrm>
        </p:grpSpPr>
        <p:sp>
          <p:nvSpPr>
            <p:cNvPr id="53" name="TextBox 52"/>
            <p:cNvSpPr txBox="1"/>
            <p:nvPr/>
          </p:nvSpPr>
          <p:spPr>
            <a:xfrm>
              <a:off x="4929190" y="4786322"/>
              <a:ext cx="6429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ea typeface="楷体_GB2312"/>
                </a:rPr>
                <a:t>3</a:t>
              </a:r>
              <a:endParaRPr lang="zh-CN" altLang="en-US" sz="3200" dirty="0">
                <a:ea typeface="楷体_GB2312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3500430" y="4786322"/>
              <a:ext cx="6429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ea typeface="楷体_GB2312"/>
                </a:rPr>
                <a:t>1</a:t>
              </a:r>
              <a:endParaRPr lang="zh-CN" altLang="en-US" sz="3200" dirty="0">
                <a:ea typeface="楷体_GB2312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2000232" y="4786322"/>
              <a:ext cx="6429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ea typeface="楷体_GB2312"/>
                </a:rPr>
                <a:t>0</a:t>
              </a:r>
              <a:endParaRPr lang="zh-CN" altLang="en-US" sz="3200" dirty="0">
                <a:ea typeface="楷体_GB2312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6215074" y="4786322"/>
              <a:ext cx="6429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ea typeface="楷体_GB2312"/>
                </a:rPr>
                <a:t>5</a:t>
              </a:r>
              <a:endParaRPr lang="zh-CN" altLang="en-US" sz="3200" dirty="0">
                <a:ea typeface="楷体_GB2312"/>
              </a:endParaRPr>
            </a:p>
          </p:txBody>
        </p:sp>
      </p:grpSp>
      <p:pic>
        <p:nvPicPr>
          <p:cNvPr id="57" name="图片 56" descr="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 flipV="1">
            <a:off x="3786181" y="1214422"/>
            <a:ext cx="1243065" cy="673868"/>
          </a:xfrm>
          <a:prstGeom prst="rect">
            <a:avLst/>
          </a:prstGeom>
        </p:spPr>
      </p:pic>
      <p:pic>
        <p:nvPicPr>
          <p:cNvPr id="59" name="图片 58" descr="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3306" y="1000108"/>
            <a:ext cx="2709061" cy="928694"/>
          </a:xfrm>
          <a:prstGeom prst="rect">
            <a:avLst/>
          </a:prstGeom>
        </p:spPr>
      </p:pic>
      <p:pic>
        <p:nvPicPr>
          <p:cNvPr id="60" name="图片 59" descr="1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5984" y="3000372"/>
            <a:ext cx="2928958" cy="657225"/>
          </a:xfrm>
          <a:prstGeom prst="rect">
            <a:avLst/>
          </a:prstGeom>
        </p:spPr>
      </p:pic>
      <p:pic>
        <p:nvPicPr>
          <p:cNvPr id="61" name="图片 60" descr="1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1868" y="2928934"/>
            <a:ext cx="1566863" cy="600075"/>
          </a:xfrm>
          <a:prstGeom prst="rect">
            <a:avLst/>
          </a:prstGeom>
        </p:spPr>
      </p:pic>
      <p:pic>
        <p:nvPicPr>
          <p:cNvPr id="62" name="图片 61" descr="1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43504" y="2928934"/>
            <a:ext cx="1533525" cy="704850"/>
          </a:xfrm>
          <a:prstGeom prst="rect">
            <a:avLst/>
          </a:prstGeom>
        </p:spPr>
      </p:pic>
      <p:pic>
        <p:nvPicPr>
          <p:cNvPr id="63" name="图片 62" descr="1.g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43108" y="4143380"/>
            <a:ext cx="4333875" cy="1019175"/>
          </a:xfrm>
          <a:prstGeom prst="rect">
            <a:avLst/>
          </a:prstGeom>
        </p:spPr>
      </p:pic>
      <p:pic>
        <p:nvPicPr>
          <p:cNvPr id="65" name="图片 64" descr="1.gi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00430" y="4286256"/>
            <a:ext cx="3028950" cy="790575"/>
          </a:xfrm>
          <a:prstGeom prst="rect">
            <a:avLst/>
          </a:prstGeom>
        </p:spPr>
      </p:pic>
      <p:pic>
        <p:nvPicPr>
          <p:cNvPr id="66" name="图片 65" descr="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8" y="4357694"/>
            <a:ext cx="1428760" cy="581025"/>
          </a:xfrm>
          <a:prstGeom prst="rect">
            <a:avLst/>
          </a:prstGeom>
        </p:spPr>
      </p:pic>
      <p:sp>
        <p:nvSpPr>
          <p:cNvPr id="70" name="云形 69"/>
          <p:cNvSpPr/>
          <p:nvPr/>
        </p:nvSpPr>
        <p:spPr>
          <a:xfrm>
            <a:off x="6715108" y="2000240"/>
            <a:ext cx="2214610" cy="1428760"/>
          </a:xfrm>
          <a:prstGeom prst="cloud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连线法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800" decel="100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0" decel="100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横卷形 14"/>
          <p:cNvSpPr/>
          <p:nvPr/>
        </p:nvSpPr>
        <p:spPr>
          <a:xfrm>
            <a:off x="1000100" y="571480"/>
            <a:ext cx="2000264" cy="642942"/>
          </a:xfrm>
          <a:prstGeom prst="horizontalScroll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巩固练习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214678" y="571480"/>
            <a:ext cx="50577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101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页做一做第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71538" y="1142984"/>
            <a:ext cx="6929486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1 .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用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可以组成多少个没有重复数字的两位数？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429264" y="1714488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十位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6572264" y="1714488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个位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429264" y="2171688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572264" y="2171688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0</a:t>
            </a:r>
            <a:endParaRPr lang="zh-CN" altLang="en-US" sz="2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5429264" y="2635238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6572264" y="2635238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5429264" y="3100375"/>
            <a:ext cx="11430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6572264" y="3100375"/>
            <a:ext cx="11430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6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5429264" y="3557575"/>
            <a:ext cx="11430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6572264" y="3557575"/>
            <a:ext cx="11430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0</a:t>
            </a:r>
            <a:endParaRPr lang="zh-CN" altLang="en-US" sz="2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5429264" y="4014775"/>
            <a:ext cx="11430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6572264" y="4014775"/>
            <a:ext cx="11430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5429264" y="4471975"/>
            <a:ext cx="11430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6572264" y="4471975"/>
            <a:ext cx="11430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6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5429264" y="4929175"/>
            <a:ext cx="11430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6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6572264" y="4929175"/>
            <a:ext cx="11430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0</a:t>
            </a:r>
            <a:endParaRPr lang="zh-CN" altLang="en-US" sz="2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5429264" y="5386375"/>
            <a:ext cx="11430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6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6572264" y="5386375"/>
            <a:ext cx="11430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5429264" y="5843575"/>
            <a:ext cx="11430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6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6572264" y="5843575"/>
            <a:ext cx="11430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285852" y="3000372"/>
            <a:ext cx="2928958" cy="128588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答：可以组成</a:t>
            </a:r>
            <a:r>
              <a:rPr lang="en-US" altLang="zh-CN" sz="28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28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个没有重复数字的两位数。</a:t>
            </a:r>
            <a:endParaRPr lang="zh-CN" altLang="en-US" sz="28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98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45" grpId="0" animBg="1"/>
      <p:bldP spid="46" grpId="0" animBg="1"/>
      <p:bldP spid="4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3636" y="5786454"/>
            <a:ext cx="1655763" cy="876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7" name="Text Box 18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6143636" y="6143644"/>
            <a:ext cx="1612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横卷形 14"/>
          <p:cNvSpPr/>
          <p:nvPr/>
        </p:nvSpPr>
        <p:spPr>
          <a:xfrm>
            <a:off x="1000100" y="642918"/>
            <a:ext cx="2000264" cy="642942"/>
          </a:xfrm>
          <a:prstGeom prst="horizontalScroll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巩固练习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286116" y="642918"/>
            <a:ext cx="50577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101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页做一做第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85786" y="1285860"/>
            <a:ext cx="785818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2 .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  把</a:t>
            </a:r>
            <a:r>
              <a:rPr lang="en-US" altLang="zh-CN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块巧克力全部分给小丽、小明、</a:t>
            </a:r>
            <a:endParaRPr lang="en-US" altLang="zh-CN" sz="3200" dirty="0" smtClean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小红，每人至少分</a:t>
            </a:r>
            <a:r>
              <a:rPr lang="en-US" altLang="zh-CN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块。有多少种分法？</a:t>
            </a:r>
            <a:endParaRPr lang="zh-CN" altLang="en-US" sz="32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643182" y="2266950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7030A0"/>
                </a:solidFill>
                <a:latin typeface="宋体" panose="02010600030101010101" pitchFamily="2" charset="-122"/>
              </a:rPr>
              <a:t>小丽</a:t>
            </a:r>
            <a:endParaRPr lang="zh-CN" altLang="en-US" sz="2400" b="1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786182" y="2266950"/>
            <a:ext cx="1143000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7030A0"/>
                </a:solidFill>
                <a:latin typeface="宋体" panose="02010600030101010101" pitchFamily="2" charset="-122"/>
              </a:rPr>
              <a:t>小明</a:t>
            </a:r>
            <a:endParaRPr lang="zh-CN" altLang="en-US" sz="2400" b="1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643182" y="2724150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786182" y="2724150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643182" y="3187700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786182" y="3187700"/>
            <a:ext cx="1143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643182" y="3652837"/>
            <a:ext cx="11430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786182" y="3652837"/>
            <a:ext cx="11430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2643182" y="4110037"/>
            <a:ext cx="11430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3786182" y="4110037"/>
            <a:ext cx="11430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2643182" y="4567237"/>
            <a:ext cx="11430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3786182" y="4567237"/>
            <a:ext cx="11430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643182" y="5024437"/>
            <a:ext cx="11430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3786182" y="5024437"/>
            <a:ext cx="11430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4929190" y="2252955"/>
            <a:ext cx="1143000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7030A0"/>
                </a:solidFill>
                <a:latin typeface="宋体" panose="02010600030101010101" pitchFamily="2" charset="-122"/>
              </a:rPr>
              <a:t>小红</a:t>
            </a:r>
            <a:endParaRPr lang="zh-CN" altLang="en-US" sz="2400" b="1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4929190" y="2714620"/>
            <a:ext cx="1143000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929190" y="3214686"/>
            <a:ext cx="1143000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4929190" y="3643314"/>
            <a:ext cx="1143000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4929190" y="4143380"/>
            <a:ext cx="1143000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4929190" y="4572008"/>
            <a:ext cx="1143000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4929190" y="5000636"/>
            <a:ext cx="1143000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643174" y="5572140"/>
            <a:ext cx="33575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答：有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种分法。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800" decel="100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8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8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8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857224" y="491900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 smtClean="0"/>
              <a:t>　　　　　</a:t>
            </a:r>
          </a:p>
          <a:p>
            <a:r>
              <a:rPr lang="en-US" dirty="0" smtClean="0"/>
              <a:t>		</a:t>
            </a:r>
            <a:endParaRPr lang="zh-CN" altLang="en-US" dirty="0" smtClean="0"/>
          </a:p>
          <a:p>
            <a:r>
              <a:rPr lang="en-US" dirty="0" smtClean="0"/>
              <a:t>	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1285852" y="4643446"/>
            <a:ext cx="707236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答：有</a:t>
            </a:r>
            <a:r>
              <a:rPr lang="en-US" sz="3200" dirty="0" smtClean="0">
                <a:latin typeface="宋体" panose="02010600030101010101" pitchFamily="2" charset="-122"/>
              </a:rPr>
              <a:t>9</a:t>
            </a:r>
            <a:r>
              <a:rPr lang="zh-CN" altLang="en-US" sz="3200" dirty="0" smtClean="0">
                <a:latin typeface="宋体" panose="02010600030101010101" pitchFamily="2" charset="-122"/>
              </a:rPr>
              <a:t>个：</a:t>
            </a:r>
            <a:r>
              <a:rPr lang="en-US" sz="3200" dirty="0" smtClean="0">
                <a:latin typeface="宋体" panose="02010600030101010101" pitchFamily="2" charset="-122"/>
              </a:rPr>
              <a:t>30,36,38</a:t>
            </a:r>
            <a:r>
              <a:rPr lang="zh-CN" altLang="en-US" sz="3200" dirty="0" smtClean="0">
                <a:latin typeface="宋体" panose="02010600030101010101" pitchFamily="2" charset="-122"/>
              </a:rPr>
              <a:t>；</a:t>
            </a:r>
            <a:r>
              <a:rPr lang="en-US" sz="3200" dirty="0" smtClean="0">
                <a:latin typeface="宋体" panose="02010600030101010101" pitchFamily="2" charset="-122"/>
              </a:rPr>
              <a:t>60,63,68</a:t>
            </a:r>
            <a:r>
              <a:rPr lang="zh-CN" altLang="en-US" sz="3200" dirty="0" smtClean="0">
                <a:latin typeface="宋体" panose="02010600030101010101" pitchFamily="2" charset="-122"/>
              </a:rPr>
              <a:t>；</a:t>
            </a:r>
            <a:endParaRPr lang="en-US" altLang="zh-CN" sz="3200" dirty="0" smtClean="0">
              <a:latin typeface="宋体" panose="02010600030101010101" pitchFamily="2" charset="-122"/>
            </a:endParaRPr>
          </a:p>
          <a:p>
            <a:r>
              <a:rPr lang="zh-CN" altLang="en-US" sz="3200" dirty="0" smtClean="0">
                <a:latin typeface="宋体" panose="02010600030101010101" pitchFamily="2" charset="-122"/>
              </a:rPr>
              <a:t>    </a:t>
            </a:r>
            <a:r>
              <a:rPr lang="en-US" sz="3200" dirty="0" smtClean="0">
                <a:latin typeface="宋体" panose="02010600030101010101" pitchFamily="2" charset="-122"/>
              </a:rPr>
              <a:t>80,83,86</a:t>
            </a:r>
            <a:r>
              <a:rPr lang="zh-CN" altLang="en-US" sz="3200" dirty="0" smtClean="0">
                <a:latin typeface="宋体" panose="02010600030101010101" pitchFamily="2" charset="-122"/>
              </a:rPr>
              <a:t>。</a:t>
            </a:r>
          </a:p>
        </p:txBody>
      </p:sp>
      <p:sp>
        <p:nvSpPr>
          <p:cNvPr id="24" name="矩形 23"/>
          <p:cNvSpPr/>
          <p:nvPr/>
        </p:nvSpPr>
        <p:spPr>
          <a:xfrm>
            <a:off x="571472" y="571480"/>
            <a:ext cx="778674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>
              <a:buAutoNum type="arabicPeriod"/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用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三个数字能组成哪些没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marL="514350" lvl="0" indent="-514350"/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有重复数字的两位数？</a:t>
            </a:r>
          </a:p>
        </p:txBody>
      </p:sp>
      <p:sp>
        <p:nvSpPr>
          <p:cNvPr id="25" name="矩形 24"/>
          <p:cNvSpPr/>
          <p:nvPr/>
        </p:nvSpPr>
        <p:spPr>
          <a:xfrm>
            <a:off x="571472" y="3286124"/>
            <a:ext cx="82868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>
              <a:buAutoNum type="arabicPeriod" startAt="2"/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用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能组成多少个没有重复数字的两位数？写写看。</a:t>
            </a:r>
          </a:p>
        </p:txBody>
      </p:sp>
      <p:sp>
        <p:nvSpPr>
          <p:cNvPr id="26" name="矩形 25"/>
          <p:cNvSpPr/>
          <p:nvPr/>
        </p:nvSpPr>
        <p:spPr>
          <a:xfrm>
            <a:off x="1214414" y="2214554"/>
            <a:ext cx="64294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</a:t>
            </a:r>
            <a:r>
              <a:rPr lang="en-US" sz="3200" dirty="0" smtClean="0">
                <a:latin typeface="宋体" panose="02010600030101010101" pitchFamily="2" charset="-122"/>
              </a:rPr>
              <a:t>16,19,61,69,91,96</a:t>
            </a:r>
            <a:r>
              <a:rPr lang="zh-CN" altLang="en-US" sz="3200" dirty="0" smtClean="0">
                <a:latin typeface="宋体" panose="02010600030101010101" pitchFamily="2" charset="-122"/>
              </a:rPr>
              <a:t>。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grpSp>
        <p:nvGrpSpPr>
          <p:cNvPr id="28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29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演示文稿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1338</Words>
  <Application>WPS 演示</Application>
  <PresentationFormat>全屏显示(4:3)</PresentationFormat>
  <Paragraphs>563</Paragraphs>
  <Slides>22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Office 主题</vt:lpstr>
      <vt:lpstr>演示文稿1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人教版数学三年级下册第8单元</dc:title>
  <dc:creator>吉林梓翰教育图书有限公司</dc:creator>
  <cp:lastModifiedBy>lenovop</cp:lastModifiedBy>
  <cp:revision>1300</cp:revision>
  <dcterms:created xsi:type="dcterms:W3CDTF">2015-11-21T07:20:00Z</dcterms:created>
  <dcterms:modified xsi:type="dcterms:W3CDTF">2021-11-01T03:07:16Z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