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Default Extension="gif" ContentType="image/gif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416" r:id="rId2"/>
    <p:sldId id="697" r:id="rId3"/>
    <p:sldId id="482" r:id="rId4"/>
    <p:sldId id="698" r:id="rId5"/>
    <p:sldId id="545" r:id="rId6"/>
    <p:sldId id="699" r:id="rId7"/>
    <p:sldId id="701" r:id="rId8"/>
    <p:sldId id="702" r:id="rId9"/>
    <p:sldId id="703" r:id="rId10"/>
    <p:sldId id="704" r:id="rId11"/>
    <p:sldId id="705" r:id="rId12"/>
    <p:sldId id="706" r:id="rId13"/>
    <p:sldId id="707" r:id="rId14"/>
    <p:sldId id="708" r:id="rId15"/>
    <p:sldId id="633" r:id="rId16"/>
    <p:sldId id="485" r:id="rId17"/>
    <p:sldId id="486" r:id="rId18"/>
    <p:sldId id="487" r:id="rId19"/>
    <p:sldId id="488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672" y="-116"/>
      </p:cViewPr>
      <p:guideLst>
        <p:guide orient="horz" pos="2195"/>
        <p:guide pos="38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43" y="1122565"/>
            <a:ext cx="9144249" cy="238802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43" y="3602687"/>
            <a:ext cx="9144249" cy="165606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83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223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635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0.tiff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38.png"/><Relationship Id="rId3" Type="http://schemas.openxmlformats.org/officeDocument/2006/relationships/image" Target="../media/image32.gif"/><Relationship Id="rId7" Type="http://schemas.openxmlformats.org/officeDocument/2006/relationships/image" Target="../media/image36.gif"/><Relationship Id="rId12" Type="http://schemas.openxmlformats.org/officeDocument/2006/relationships/image" Target="../media/image37.tif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5.gif"/><Relationship Id="rId11" Type="http://schemas.openxmlformats.org/officeDocument/2006/relationships/image" Target="../media/image30.tiff"/><Relationship Id="rId5" Type="http://schemas.openxmlformats.org/officeDocument/2006/relationships/image" Target="../media/image34.gif"/><Relationship Id="rId10" Type="http://schemas.openxmlformats.org/officeDocument/2006/relationships/image" Target="../media/image29.png"/><Relationship Id="rId4" Type="http://schemas.openxmlformats.org/officeDocument/2006/relationships/image" Target="../media/image33.gif"/><Relationship Id="rId9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0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41.tiff"/><Relationship Id="rId5" Type="http://schemas.openxmlformats.org/officeDocument/2006/relationships/image" Target="../media/image40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tiff"/><Relationship Id="rId5" Type="http://schemas.openxmlformats.org/officeDocument/2006/relationships/image" Target="../media/image44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tags" Target="../tags/tag12.xml"/><Relationship Id="rId7" Type="http://schemas.openxmlformats.org/officeDocument/2006/relationships/image" Target="../media/image46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6.png"/><Relationship Id="rId5" Type="http://schemas.openxmlformats.org/officeDocument/2006/relationships/tags" Target="../tags/tag14.xml"/><Relationship Id="rId10" Type="http://schemas.openxmlformats.org/officeDocument/2006/relationships/image" Target="../media/image55.png"/><Relationship Id="rId4" Type="http://schemas.openxmlformats.org/officeDocument/2006/relationships/tags" Target="../tags/tag13.xml"/><Relationship Id="rId9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7.tiff"/><Relationship Id="rId10" Type="http://schemas.openxmlformats.org/officeDocument/2006/relationships/image" Target="../media/image3.sv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2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5.jpeg"/><Relationship Id="rId5" Type="http://schemas.openxmlformats.org/officeDocument/2006/relationships/image" Target="../media/image11.tiff"/><Relationship Id="rId10" Type="http://schemas.openxmlformats.org/officeDocument/2006/relationships/image" Target="../media/image6.svg"/><Relationship Id="rId4" Type="http://schemas.openxmlformats.org/officeDocument/2006/relationships/image" Target="../media/image10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openxmlformats.org/officeDocument/2006/relationships/image" Target="../media/image20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5.png"/><Relationship Id="rId4" Type="http://schemas.openxmlformats.org/officeDocument/2006/relationships/image" Target="../media/image12.png"/><Relationship Id="rId9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　搭配问题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517969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第8单元　数学广角</a:t>
            </a:r>
            <a:r>
              <a:rPr 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搭配（二）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2"/>
          <p:cNvGrpSpPr/>
          <p:nvPr/>
        </p:nvGrpSpPr>
        <p:grpSpPr bwMode="auto">
          <a:xfrm>
            <a:off x="5864207" y="3078733"/>
            <a:ext cx="1685789" cy="1770232"/>
            <a:chOff x="2971" y="1750"/>
            <a:chExt cx="1098" cy="1153"/>
          </a:xfrm>
        </p:grpSpPr>
        <p:grpSp>
          <p:nvGrpSpPr>
            <p:cNvPr id="18" name="Group 21"/>
            <p:cNvGrpSpPr/>
            <p:nvPr/>
          </p:nvGrpSpPr>
          <p:grpSpPr bwMode="auto">
            <a:xfrm>
              <a:off x="2971" y="1750"/>
              <a:ext cx="685" cy="1153"/>
              <a:chOff x="2971" y="1750"/>
              <a:chExt cx="685" cy="1153"/>
            </a:xfrm>
          </p:grpSpPr>
          <p:sp>
            <p:nvSpPr>
              <p:cNvPr id="20" name="椭圆 1"/>
              <p:cNvSpPr>
                <a:spLocks noChangeArrowheads="1"/>
              </p:cNvSpPr>
              <p:nvPr/>
            </p:nvSpPr>
            <p:spPr bwMode="auto">
              <a:xfrm>
                <a:off x="3384" y="1750"/>
                <a:ext cx="272" cy="272"/>
              </a:xfrm>
              <a:prstGeom prst="ellipse">
                <a:avLst/>
              </a:prstGeom>
              <a:solidFill>
                <a:srgbClr val="CCCC00"/>
              </a:solidFill>
              <a:ln w="190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1935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1" name="矩形 2"/>
              <p:cNvSpPr>
                <a:spLocks noChangeArrowheads="1"/>
              </p:cNvSpPr>
              <p:nvPr/>
            </p:nvSpPr>
            <p:spPr bwMode="auto">
              <a:xfrm>
                <a:off x="2971" y="2631"/>
                <a:ext cx="272" cy="272"/>
              </a:xfrm>
              <a:prstGeom prst="rect">
                <a:avLst/>
              </a:prstGeom>
              <a:solidFill>
                <a:srgbClr val="EB695B"/>
              </a:solidFill>
              <a:ln w="190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1935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2" name="矩形 20"/>
              <p:cNvSpPr>
                <a:spLocks noChangeArrowheads="1"/>
              </p:cNvSpPr>
              <p:nvPr/>
            </p:nvSpPr>
            <p:spPr bwMode="auto">
              <a:xfrm>
                <a:off x="3384" y="2631"/>
                <a:ext cx="272" cy="272"/>
              </a:xfrm>
              <a:prstGeom prst="rect">
                <a:avLst/>
              </a:prstGeom>
              <a:solidFill>
                <a:srgbClr val="3FA3A3"/>
              </a:solidFill>
              <a:ln w="190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1935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19" name="矩形 21"/>
            <p:cNvSpPr>
              <a:spLocks noChangeArrowheads="1"/>
            </p:cNvSpPr>
            <p:nvPr/>
          </p:nvSpPr>
          <p:spPr bwMode="auto">
            <a:xfrm>
              <a:off x="3797" y="2631"/>
              <a:ext cx="272" cy="272"/>
            </a:xfrm>
            <a:prstGeom prst="rect">
              <a:avLst/>
            </a:prstGeom>
            <a:solidFill>
              <a:srgbClr val="FFCD3F"/>
            </a:solidFill>
            <a:ln w="1905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1935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5" name="Line 11"/>
          <p:cNvSpPr>
            <a:spLocks noChangeShapeType="1"/>
          </p:cNvSpPr>
          <p:nvPr/>
        </p:nvSpPr>
        <p:spPr bwMode="auto">
          <a:xfrm flipH="1">
            <a:off x="6073010" y="3496342"/>
            <a:ext cx="634092" cy="935014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>
            <a:off x="6707100" y="3499412"/>
            <a:ext cx="1" cy="931944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7" name="Line 11"/>
          <p:cNvSpPr>
            <a:spLocks noChangeShapeType="1"/>
          </p:cNvSpPr>
          <p:nvPr/>
        </p:nvSpPr>
        <p:spPr bwMode="auto">
          <a:xfrm>
            <a:off x="6707102" y="3496342"/>
            <a:ext cx="634091" cy="931944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grpSp>
        <p:nvGrpSpPr>
          <p:cNvPr id="24" name="Group 22"/>
          <p:cNvGrpSpPr/>
          <p:nvPr/>
        </p:nvGrpSpPr>
        <p:grpSpPr bwMode="auto">
          <a:xfrm>
            <a:off x="7872415" y="3078733"/>
            <a:ext cx="1685789" cy="1770232"/>
            <a:chOff x="2971" y="1750"/>
            <a:chExt cx="1098" cy="1153"/>
          </a:xfrm>
        </p:grpSpPr>
        <p:grpSp>
          <p:nvGrpSpPr>
            <p:cNvPr id="28" name="Group 21"/>
            <p:cNvGrpSpPr/>
            <p:nvPr/>
          </p:nvGrpSpPr>
          <p:grpSpPr bwMode="auto">
            <a:xfrm>
              <a:off x="2971" y="1750"/>
              <a:ext cx="685" cy="1153"/>
              <a:chOff x="2971" y="1750"/>
              <a:chExt cx="685" cy="1153"/>
            </a:xfrm>
          </p:grpSpPr>
          <p:sp>
            <p:nvSpPr>
              <p:cNvPr id="30" name="椭圆 1"/>
              <p:cNvSpPr>
                <a:spLocks noChangeArrowheads="1"/>
              </p:cNvSpPr>
              <p:nvPr/>
            </p:nvSpPr>
            <p:spPr bwMode="auto">
              <a:xfrm>
                <a:off x="3384" y="1750"/>
                <a:ext cx="272" cy="272"/>
              </a:xfrm>
              <a:prstGeom prst="ellipse">
                <a:avLst/>
              </a:prstGeom>
              <a:solidFill>
                <a:srgbClr val="9F70DE"/>
              </a:solidFill>
              <a:ln w="190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1935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31" name="矩形 2"/>
              <p:cNvSpPr>
                <a:spLocks noChangeArrowheads="1"/>
              </p:cNvSpPr>
              <p:nvPr/>
            </p:nvSpPr>
            <p:spPr bwMode="auto">
              <a:xfrm>
                <a:off x="2971" y="2631"/>
                <a:ext cx="272" cy="272"/>
              </a:xfrm>
              <a:prstGeom prst="rect">
                <a:avLst/>
              </a:prstGeom>
              <a:solidFill>
                <a:srgbClr val="EB695B"/>
              </a:solidFill>
              <a:ln w="190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1935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32" name="矩形 20"/>
              <p:cNvSpPr>
                <a:spLocks noChangeArrowheads="1"/>
              </p:cNvSpPr>
              <p:nvPr/>
            </p:nvSpPr>
            <p:spPr bwMode="auto">
              <a:xfrm>
                <a:off x="3384" y="2631"/>
                <a:ext cx="272" cy="272"/>
              </a:xfrm>
              <a:prstGeom prst="rect">
                <a:avLst/>
              </a:prstGeom>
              <a:solidFill>
                <a:srgbClr val="3FA3A3"/>
              </a:solidFill>
              <a:ln w="190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1935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29" name="矩形 21"/>
            <p:cNvSpPr>
              <a:spLocks noChangeArrowheads="1"/>
            </p:cNvSpPr>
            <p:nvPr/>
          </p:nvSpPr>
          <p:spPr bwMode="auto">
            <a:xfrm>
              <a:off x="3797" y="2631"/>
              <a:ext cx="272" cy="272"/>
            </a:xfrm>
            <a:prstGeom prst="rect">
              <a:avLst/>
            </a:prstGeom>
            <a:solidFill>
              <a:srgbClr val="FFCD3F"/>
            </a:solidFill>
            <a:ln w="1905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1935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5" name="Line 11"/>
          <p:cNvSpPr>
            <a:spLocks noChangeShapeType="1"/>
          </p:cNvSpPr>
          <p:nvPr/>
        </p:nvSpPr>
        <p:spPr bwMode="auto">
          <a:xfrm flipH="1">
            <a:off x="8081218" y="3496342"/>
            <a:ext cx="634092" cy="935014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6" name="Line 11"/>
          <p:cNvSpPr>
            <a:spLocks noChangeShapeType="1"/>
          </p:cNvSpPr>
          <p:nvPr/>
        </p:nvSpPr>
        <p:spPr bwMode="auto">
          <a:xfrm>
            <a:off x="8715309" y="3499412"/>
            <a:ext cx="1" cy="931944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7" name="Line 11"/>
          <p:cNvSpPr>
            <a:spLocks noChangeShapeType="1"/>
          </p:cNvSpPr>
          <p:nvPr/>
        </p:nvSpPr>
        <p:spPr bwMode="auto">
          <a:xfrm>
            <a:off x="8715310" y="3496342"/>
            <a:ext cx="634091" cy="931944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6853" r="73651" b="16142"/>
          <a:stretch>
            <a:fillRect/>
          </a:stretch>
        </p:blipFill>
        <p:spPr>
          <a:xfrm>
            <a:off x="2574925" y="2680335"/>
            <a:ext cx="1590675" cy="1254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8979" t="33901" r="33491" b="10259"/>
          <a:stretch>
            <a:fillRect/>
          </a:stretch>
        </p:blipFill>
        <p:spPr>
          <a:xfrm>
            <a:off x="2394585" y="3935095"/>
            <a:ext cx="2265680" cy="1384935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12438" y="815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" name="组合 2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9" name="图片 3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1374775" y="1214120"/>
            <a:ext cx="7473950" cy="1953260"/>
            <a:chOff x="2165" y="1912"/>
            <a:chExt cx="11770" cy="3076"/>
          </a:xfrm>
        </p:grpSpPr>
        <p:grpSp>
          <p:nvGrpSpPr>
            <p:cNvPr id="33" name="组合 32"/>
            <p:cNvGrpSpPr/>
            <p:nvPr/>
          </p:nvGrpSpPr>
          <p:grpSpPr bwMode="auto">
            <a:xfrm>
              <a:off x="4877" y="2633"/>
              <a:ext cx="9058" cy="886"/>
              <a:chOff x="2368550" y="1728788"/>
              <a:chExt cx="5946649" cy="581787"/>
            </a:xfrm>
          </p:grpSpPr>
          <p:sp>
            <p:nvSpPr>
              <p:cNvPr id="35" name="AutoShape 27"/>
              <p:cNvSpPr>
                <a:spLocks noChangeArrowheads="1"/>
              </p:cNvSpPr>
              <p:nvPr/>
            </p:nvSpPr>
            <p:spPr bwMode="auto">
              <a:xfrm>
                <a:off x="2368550" y="1728788"/>
                <a:ext cx="5946649" cy="581787"/>
              </a:xfrm>
              <a:prstGeom prst="wedgeRoundRectCallout">
                <a:avLst>
                  <a:gd name="adj1" fmla="val -53995"/>
                  <a:gd name="adj2" fmla="val -3722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710" dirty="0">
                    <a:latin typeface="楷体" panose="02010609060101010101" charset="-122"/>
                    <a:ea typeface="楷体" panose="02010609060101010101" charset="-122"/>
                  </a:rPr>
                  <a:t>我用   </a:t>
                </a:r>
                <a:r>
                  <a:rPr lang="zh-CN" altLang="en-US" sz="2710" dirty="0" smtClean="0">
                    <a:latin typeface="楷体" panose="02010609060101010101" charset="-122"/>
                    <a:ea typeface="楷体" panose="02010609060101010101" charset="-122"/>
                  </a:rPr>
                  <a:t>表示上装，  表示</a:t>
                </a:r>
                <a:r>
                  <a:rPr lang="zh-CN" altLang="en-US" sz="2710" dirty="0">
                    <a:latin typeface="楷体" panose="02010609060101010101" charset="-122"/>
                    <a:ea typeface="楷体" panose="02010609060101010101" charset="-122"/>
                  </a:rPr>
                  <a:t>下装。</a:t>
                </a:r>
                <a:endParaRPr lang="en-US" altLang="zh-CN" sz="271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" name="椭圆 1"/>
              <p:cNvSpPr>
                <a:spLocks noChangeArrowheads="1"/>
              </p:cNvSpPr>
              <p:nvPr/>
            </p:nvSpPr>
            <p:spPr bwMode="auto">
              <a:xfrm>
                <a:off x="3296636" y="1855162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1935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37" name="矩形 2"/>
              <p:cNvSpPr>
                <a:spLocks noChangeArrowheads="1"/>
              </p:cNvSpPr>
              <p:nvPr/>
            </p:nvSpPr>
            <p:spPr bwMode="auto">
              <a:xfrm>
                <a:off x="5412884" y="1847542"/>
                <a:ext cx="360000" cy="36000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1935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165" y="1912"/>
              <a:ext cx="2357" cy="3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" name="组合 50"/>
          <p:cNvGrpSpPr/>
          <p:nvPr/>
        </p:nvGrpSpPr>
        <p:grpSpPr>
          <a:xfrm>
            <a:off x="4164965" y="5498465"/>
            <a:ext cx="3707130" cy="754380"/>
            <a:chOff x="6559" y="8659"/>
            <a:chExt cx="5838" cy="1188"/>
          </a:xfrm>
        </p:grpSpPr>
        <p:grpSp>
          <p:nvGrpSpPr>
            <p:cNvPr id="41" name="组合 40"/>
            <p:cNvGrpSpPr/>
            <p:nvPr/>
          </p:nvGrpSpPr>
          <p:grpSpPr>
            <a:xfrm>
              <a:off x="6559" y="8659"/>
              <a:ext cx="5644" cy="1188"/>
              <a:chOff x="5369" y="3509"/>
              <a:chExt cx="8462" cy="3781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5370" y="3510"/>
                <a:ext cx="8461" cy="3780"/>
              </a:xfrm>
              <a:prstGeom prst="roundRect">
                <a:avLst>
                  <a:gd name="adj" fmla="val 8267"/>
                </a:avLst>
              </a:prstGeom>
              <a:pattFill prst="smCheck">
                <a:fgClr>
                  <a:srgbClr val="8293D3"/>
                </a:fgClr>
                <a:bgClr>
                  <a:srgbClr val="7A88D0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5689" y="3829"/>
                <a:ext cx="7822" cy="3143"/>
              </a:xfrm>
              <a:prstGeom prst="roundRect">
                <a:avLst>
                  <a:gd name="adj" fmla="val 588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6211" y="4051"/>
                <a:ext cx="6778" cy="78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</a:pPr>
                <a:endPara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5369" y="3509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5400000">
                <a:off x="13081" y="3530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16200000">
                <a:off x="5349" y="6541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rot="10800000">
                <a:off x="13061" y="6561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6889" y="8795"/>
              <a:ext cx="550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</a:rPr>
                <a:t>一共有</a:t>
              </a:r>
              <a:r>
                <a:rPr lang="en-US" altLang="zh-CN" sz="3200" b="1">
                  <a:solidFill>
                    <a:srgbClr val="FF0000"/>
                  </a:solidFill>
                </a:rPr>
                <a:t>6</a:t>
              </a:r>
              <a:r>
                <a:rPr lang="zh-CN" altLang="en-US" sz="3200" b="1">
                  <a:solidFill>
                    <a:srgbClr val="FF0000"/>
                  </a:solidFill>
                </a:rPr>
                <a:t>种穿法。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7"/>
          <p:cNvSpPr>
            <a:spLocks noChangeArrowheads="1"/>
          </p:cNvSpPr>
          <p:nvPr/>
        </p:nvSpPr>
        <p:spPr bwMode="auto">
          <a:xfrm>
            <a:off x="2947035" y="1426845"/>
            <a:ext cx="5026025" cy="567356"/>
          </a:xfrm>
          <a:prstGeom prst="wedgeRoundRectCallout">
            <a:avLst>
              <a:gd name="adj1" fmla="val 54144"/>
              <a:gd name="adj2" fmla="val -26032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710" dirty="0">
                <a:latin typeface="楷体" panose="02010609060101010101" charset="-122"/>
                <a:ea typeface="楷体" panose="02010609060101010101" charset="-122"/>
              </a:rPr>
              <a:t>我用</a:t>
            </a:r>
            <a:r>
              <a:rPr lang="en-US" altLang="zh-CN" sz="2710" dirty="0"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2710" dirty="0">
                <a:latin typeface="楷体" panose="02010609060101010101" charset="-122"/>
                <a:ea typeface="楷体" panose="02010609060101010101" charset="-122"/>
              </a:rPr>
              <a:t>表示上装，</a:t>
            </a:r>
            <a:r>
              <a:rPr lang="en-US" altLang="zh-CN" sz="2710" dirty="0"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2710" dirty="0">
                <a:latin typeface="楷体" panose="02010609060101010101" charset="-122"/>
                <a:ea typeface="楷体" panose="02010609060101010101" charset="-122"/>
              </a:rPr>
              <a:t>表示下装。</a:t>
            </a:r>
            <a:endParaRPr lang="en-US" altLang="zh-CN" sz="271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 flipH="1">
            <a:off x="5932316" y="2989493"/>
            <a:ext cx="721604" cy="1240544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4" name="Line 12"/>
          <p:cNvSpPr>
            <a:spLocks noChangeShapeType="1"/>
          </p:cNvSpPr>
          <p:nvPr/>
        </p:nvSpPr>
        <p:spPr bwMode="auto">
          <a:xfrm>
            <a:off x="6653920" y="2977210"/>
            <a:ext cx="540435" cy="1252827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5" name="Line 13"/>
          <p:cNvSpPr>
            <a:spLocks noChangeShapeType="1"/>
          </p:cNvSpPr>
          <p:nvPr/>
        </p:nvSpPr>
        <p:spPr bwMode="auto">
          <a:xfrm>
            <a:off x="6653920" y="2977210"/>
            <a:ext cx="1748738" cy="1252827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 flipH="1">
            <a:off x="5932316" y="2977210"/>
            <a:ext cx="1822434" cy="125282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 flipH="1">
            <a:off x="7194355" y="2977210"/>
            <a:ext cx="560395" cy="125282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8" name="Line 16"/>
          <p:cNvSpPr>
            <a:spLocks noChangeShapeType="1"/>
          </p:cNvSpPr>
          <p:nvPr/>
        </p:nvSpPr>
        <p:spPr bwMode="auto">
          <a:xfrm>
            <a:off x="7754750" y="2989493"/>
            <a:ext cx="647908" cy="1240544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grpSp>
        <p:nvGrpSpPr>
          <p:cNvPr id="17" name="组合 40"/>
          <p:cNvGrpSpPr/>
          <p:nvPr/>
        </p:nvGrpSpPr>
        <p:grpSpPr bwMode="auto">
          <a:xfrm>
            <a:off x="5542343" y="2505864"/>
            <a:ext cx="3482122" cy="2180165"/>
            <a:chOff x="4807744" y="3249613"/>
            <a:chExt cx="3600450" cy="2254250"/>
          </a:xfrm>
        </p:grpSpPr>
        <p:sp>
          <p:nvSpPr>
            <p:cNvPr id="18" name="矩形 56"/>
            <p:cNvSpPr>
              <a:spLocks noChangeArrowheads="1"/>
            </p:cNvSpPr>
            <p:nvPr/>
          </p:nvSpPr>
          <p:spPr bwMode="auto">
            <a:xfrm>
              <a:off x="4959351" y="3249613"/>
              <a:ext cx="3240087" cy="500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95" b="1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r>
                <a:rPr lang="en-US" altLang="zh-CN" sz="3095" baseline="-25000">
                  <a:ea typeface="黑体" panose="02010609060101010101" charset="-122"/>
                </a:rPr>
                <a:t>1</a:t>
              </a:r>
              <a:r>
                <a:rPr lang="en-US" altLang="zh-CN" sz="3095">
                  <a:latin typeface="Times New Roman" panose="02020603050405020304" pitchFamily="18" charset="0"/>
                  <a:ea typeface="黑体" panose="02010609060101010101" charset="-122"/>
                </a:rPr>
                <a:t>       </a:t>
              </a:r>
              <a:r>
                <a:rPr lang="en-US" altLang="zh-CN" sz="3095" b="1">
                  <a:latin typeface="Times New Roman" panose="02020603050405020304" pitchFamily="18" charset="0"/>
                  <a:ea typeface="黑体" panose="02010609060101010101" charset="-122"/>
                </a:rPr>
                <a:t> A</a:t>
              </a:r>
              <a:r>
                <a:rPr lang="en-US" altLang="zh-CN" sz="3095" baseline="-25000">
                  <a:ea typeface="黑体" panose="02010609060101010101" charset="-122"/>
                </a:rPr>
                <a:t>2</a:t>
              </a:r>
            </a:p>
          </p:txBody>
        </p:sp>
        <p:sp>
          <p:nvSpPr>
            <p:cNvPr id="19" name="矩形 56"/>
            <p:cNvSpPr>
              <a:spLocks noChangeArrowheads="1"/>
            </p:cNvSpPr>
            <p:nvPr/>
          </p:nvSpPr>
          <p:spPr bwMode="auto">
            <a:xfrm>
              <a:off x="4807744" y="5003800"/>
              <a:ext cx="3600450" cy="500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95" b="1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r>
                <a:rPr lang="en-US" altLang="zh-CN" sz="3095" baseline="-25000">
                  <a:ea typeface="黑体" panose="02010609060101010101" charset="-122"/>
                </a:rPr>
                <a:t>1</a:t>
              </a:r>
              <a:r>
                <a:rPr lang="en-US" altLang="zh-CN" sz="3095">
                  <a:latin typeface="Times New Roman" panose="02020603050405020304" pitchFamily="18" charset="0"/>
                  <a:ea typeface="黑体" panose="02010609060101010101" charset="-122"/>
                </a:rPr>
                <a:t>         </a:t>
              </a:r>
              <a:r>
                <a:rPr lang="en-US" altLang="zh-CN" sz="3095" b="1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r>
                <a:rPr lang="en-US" altLang="zh-CN" sz="3095" baseline="-25000">
                  <a:ea typeface="黑体" panose="02010609060101010101" charset="-122"/>
                </a:rPr>
                <a:t>2</a:t>
              </a:r>
              <a:r>
                <a:rPr lang="en-US" altLang="zh-CN" sz="3095">
                  <a:latin typeface="Times New Roman" panose="02020603050405020304" pitchFamily="18" charset="0"/>
                  <a:ea typeface="黑体" panose="02010609060101010101" charset="-122"/>
                </a:rPr>
                <a:t>         </a:t>
              </a:r>
              <a:r>
                <a:rPr lang="en-US" altLang="zh-CN" sz="3095" b="1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r>
                <a:rPr lang="en-US" altLang="zh-CN" sz="3095" baseline="-25000">
                  <a:ea typeface="黑体" panose="02010609060101010101" charset="-122"/>
                </a:rPr>
                <a:t>3</a:t>
              </a:r>
              <a:r>
                <a:rPr lang="en-US" altLang="zh-CN" sz="3095">
                  <a:latin typeface="Times New Roman" panose="02020603050405020304" pitchFamily="18" charset="0"/>
                  <a:ea typeface="黑体" panose="02010609060101010101" charset="-122"/>
                </a:rPr>
                <a:t>        </a:t>
              </a:r>
            </a:p>
          </p:txBody>
        </p:sp>
      </p:grpSp>
      <p:pic>
        <p:nvPicPr>
          <p:cNvPr id="21" name="Picture 13" descr="3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8244915" y="1092594"/>
            <a:ext cx="1559099" cy="165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6853" r="73651" b="16142"/>
          <a:stretch>
            <a:fillRect/>
          </a:stretch>
        </p:blipFill>
        <p:spPr>
          <a:xfrm>
            <a:off x="2574925" y="2680335"/>
            <a:ext cx="1590675" cy="12547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8979" t="33901" r="33491" b="10259"/>
          <a:stretch>
            <a:fillRect/>
          </a:stretch>
        </p:blipFill>
        <p:spPr>
          <a:xfrm>
            <a:off x="2394585" y="3935095"/>
            <a:ext cx="2265680" cy="1384935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5297170" y="5354320"/>
            <a:ext cx="3707130" cy="754380"/>
            <a:chOff x="6559" y="8659"/>
            <a:chExt cx="5838" cy="1188"/>
          </a:xfrm>
        </p:grpSpPr>
        <p:grpSp>
          <p:nvGrpSpPr>
            <p:cNvPr id="41" name="组合 40"/>
            <p:cNvGrpSpPr/>
            <p:nvPr/>
          </p:nvGrpSpPr>
          <p:grpSpPr>
            <a:xfrm>
              <a:off x="6559" y="8659"/>
              <a:ext cx="5644" cy="1188"/>
              <a:chOff x="5369" y="3509"/>
              <a:chExt cx="8462" cy="3781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5370" y="3510"/>
                <a:ext cx="8461" cy="3780"/>
              </a:xfrm>
              <a:prstGeom prst="roundRect">
                <a:avLst>
                  <a:gd name="adj" fmla="val 8267"/>
                </a:avLst>
              </a:prstGeom>
              <a:pattFill prst="smCheck">
                <a:fgClr>
                  <a:srgbClr val="8293D3"/>
                </a:fgClr>
                <a:bgClr>
                  <a:srgbClr val="7A88D0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5689" y="3829"/>
                <a:ext cx="7822" cy="3143"/>
              </a:xfrm>
              <a:prstGeom prst="roundRect">
                <a:avLst>
                  <a:gd name="adj" fmla="val 588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6211" y="4051"/>
                <a:ext cx="6778" cy="78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</a:pPr>
                <a:endPara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5369" y="3509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5400000">
                <a:off x="13081" y="3530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16200000">
                <a:off x="5349" y="6541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rot="10800000">
                <a:off x="13061" y="6561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6889" y="8795"/>
              <a:ext cx="550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</a:rPr>
                <a:t>一共有</a:t>
              </a:r>
              <a:r>
                <a:rPr lang="en-US" altLang="zh-CN" sz="3200" b="1">
                  <a:solidFill>
                    <a:srgbClr val="FF0000"/>
                  </a:solidFill>
                </a:rPr>
                <a:t>6</a:t>
              </a:r>
              <a:r>
                <a:rPr lang="zh-CN" altLang="en-US" sz="3200" b="1">
                  <a:solidFill>
                    <a:srgbClr val="FF0000"/>
                  </a:solidFill>
                </a:rPr>
                <a:t>种穿法。</a:t>
              </a:r>
            </a:p>
          </p:txBody>
        </p:sp>
      </p:grpSp>
      <p:pic>
        <p:nvPicPr>
          <p:cNvPr id="2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12438" y="815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" name="组合 2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9" name="图片 38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p112"/>
          <p:cNvPicPr>
            <a:picLocks noChangeAspect="1" noChangeArrowheads="1"/>
          </p:cNvPicPr>
          <p:nvPr/>
        </p:nvPicPr>
        <p:blipFill>
          <a:blip r:embed="rId2" cstate="print"/>
          <a:srcRect r="81642" b="36627"/>
          <a:stretch>
            <a:fillRect/>
          </a:stretch>
        </p:blipFill>
        <p:spPr bwMode="auto">
          <a:xfrm>
            <a:off x="3595670" y="2285992"/>
            <a:ext cx="1214979" cy="8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 descr="p112"/>
          <p:cNvPicPr>
            <a:picLocks noChangeAspect="1" noChangeArrowheads="1"/>
          </p:cNvPicPr>
          <p:nvPr/>
        </p:nvPicPr>
        <p:blipFill>
          <a:blip r:embed="rId2" cstate="print"/>
          <a:srcRect l="42857" t="-4091" r="36737" b="22554"/>
          <a:stretch>
            <a:fillRect/>
          </a:stretch>
        </p:blipFill>
        <p:spPr bwMode="auto">
          <a:xfrm>
            <a:off x="6310314" y="2143116"/>
            <a:ext cx="1351962" cy="1081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4" descr="p112"/>
          <p:cNvPicPr>
            <a:picLocks noChangeAspect="1" noChangeArrowheads="1"/>
          </p:cNvPicPr>
          <p:nvPr/>
        </p:nvPicPr>
        <p:blipFill>
          <a:blip r:embed="rId2" cstate="print"/>
          <a:srcRect l="64296" t="-13173" r="17346"/>
          <a:stretch>
            <a:fillRect/>
          </a:stretch>
        </p:blipFill>
        <p:spPr bwMode="auto">
          <a:xfrm>
            <a:off x="7810512" y="2071678"/>
            <a:ext cx="1214979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5" descr="p112"/>
          <p:cNvPicPr>
            <a:picLocks noChangeAspect="1" noChangeArrowheads="1"/>
          </p:cNvPicPr>
          <p:nvPr/>
        </p:nvPicPr>
        <p:blipFill>
          <a:blip r:embed="rId2" cstate="print"/>
          <a:srcRect l="87761" t="-13173"/>
          <a:stretch>
            <a:fillRect/>
          </a:stretch>
        </p:blipFill>
        <p:spPr bwMode="auto">
          <a:xfrm>
            <a:off x="9096396" y="2000240"/>
            <a:ext cx="80998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6" descr="p112"/>
          <p:cNvPicPr>
            <a:picLocks noChangeAspect="1" noChangeArrowheads="1"/>
          </p:cNvPicPr>
          <p:nvPr/>
        </p:nvPicPr>
        <p:blipFill>
          <a:blip r:embed="rId2" cstate="print"/>
          <a:srcRect l="20427" t="-4591" r="59167" b="27644"/>
          <a:stretch>
            <a:fillRect/>
          </a:stretch>
        </p:blipFill>
        <p:spPr bwMode="auto">
          <a:xfrm>
            <a:off x="4810116" y="2143116"/>
            <a:ext cx="1350473" cy="1020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52662" y="2214554"/>
            <a:ext cx="902007" cy="1000132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1952596" y="3143248"/>
            <a:ext cx="5739208" cy="2867174"/>
            <a:chOff x="1357290" y="3357562"/>
            <a:chExt cx="5739208" cy="2867174"/>
          </a:xfrm>
        </p:grpSpPr>
        <p:pic>
          <p:nvPicPr>
            <p:cNvPr id="40" name="Picture 2" descr="p112"/>
            <p:cNvPicPr>
              <a:picLocks noChangeAspect="1" noChangeArrowheads="1"/>
            </p:cNvPicPr>
            <p:nvPr/>
          </p:nvPicPr>
          <p:blipFill>
            <a:blip r:embed="rId2" cstate="print"/>
            <a:srcRect r="81642" b="36627"/>
            <a:stretch>
              <a:fillRect/>
            </a:stretch>
          </p:blipFill>
          <p:spPr bwMode="auto">
            <a:xfrm>
              <a:off x="4000496" y="3500438"/>
              <a:ext cx="1214979" cy="84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3" descr="p112"/>
            <p:cNvPicPr>
              <a:picLocks noChangeAspect="1" noChangeArrowheads="1"/>
            </p:cNvPicPr>
            <p:nvPr/>
          </p:nvPicPr>
          <p:blipFill>
            <a:blip r:embed="rId2" cstate="print"/>
            <a:srcRect l="42857" t="-4091" r="36737" b="22554"/>
            <a:stretch>
              <a:fillRect/>
            </a:stretch>
          </p:blipFill>
          <p:spPr bwMode="auto">
            <a:xfrm>
              <a:off x="1357290" y="5143512"/>
              <a:ext cx="1351962" cy="108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4" descr="p112"/>
            <p:cNvPicPr>
              <a:picLocks noChangeAspect="1" noChangeArrowheads="1"/>
            </p:cNvPicPr>
            <p:nvPr/>
          </p:nvPicPr>
          <p:blipFill>
            <a:blip r:embed="rId2" cstate="print"/>
            <a:srcRect l="64296" t="-13173" r="17346"/>
            <a:stretch>
              <a:fillRect/>
            </a:stretch>
          </p:blipFill>
          <p:spPr bwMode="auto">
            <a:xfrm>
              <a:off x="3786182" y="5072074"/>
              <a:ext cx="1214979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Picture 5" descr="p112"/>
            <p:cNvPicPr>
              <a:picLocks noChangeAspect="1" noChangeArrowheads="1"/>
            </p:cNvPicPr>
            <p:nvPr/>
          </p:nvPicPr>
          <p:blipFill>
            <a:blip r:embed="rId2" cstate="print"/>
            <a:srcRect l="87761" t="-13173"/>
            <a:stretch>
              <a:fillRect/>
            </a:stretch>
          </p:blipFill>
          <p:spPr bwMode="auto">
            <a:xfrm>
              <a:off x="6286512" y="5072074"/>
              <a:ext cx="809986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6" descr="p112"/>
            <p:cNvPicPr>
              <a:picLocks noChangeAspect="1" noChangeArrowheads="1"/>
            </p:cNvPicPr>
            <p:nvPr/>
          </p:nvPicPr>
          <p:blipFill>
            <a:blip r:embed="rId2" cstate="print"/>
            <a:srcRect l="20427" t="-4591" r="59167" b="27644"/>
            <a:stretch>
              <a:fillRect/>
            </a:stretch>
          </p:blipFill>
          <p:spPr bwMode="auto">
            <a:xfrm>
              <a:off x="5572132" y="3357562"/>
              <a:ext cx="1350473" cy="10203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图片 44" descr="1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85984" y="3429000"/>
              <a:ext cx="902007" cy="1000132"/>
            </a:xfrm>
            <a:prstGeom prst="rect">
              <a:avLst/>
            </a:prstGeom>
          </p:spPr>
        </p:pic>
      </p:grpSp>
      <p:cxnSp>
        <p:nvCxnSpPr>
          <p:cNvPr id="46" name="直接连接符 45"/>
          <p:cNvCxnSpPr/>
          <p:nvPr/>
        </p:nvCxnSpPr>
        <p:spPr>
          <a:xfrm rot="5400000">
            <a:off x="2559819" y="4179099"/>
            <a:ext cx="1000132" cy="78581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452794" y="4143380"/>
            <a:ext cx="1571636" cy="8572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452794" y="4143380"/>
            <a:ext cx="3929090" cy="8572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rot="10800000" flipV="1">
            <a:off x="2666976" y="4000504"/>
            <a:ext cx="2428892" cy="107157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rot="5400000">
            <a:off x="4560083" y="4464851"/>
            <a:ext cx="1000132" cy="71438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095868" y="4000504"/>
            <a:ext cx="2286016" cy="1000132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rot="10800000" flipV="1">
            <a:off x="2738414" y="4000504"/>
            <a:ext cx="4000528" cy="107157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rot="10800000" flipV="1">
            <a:off x="5024430" y="4000504"/>
            <a:ext cx="1714512" cy="100013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16200000" flipH="1">
            <a:off x="6560347" y="4179099"/>
            <a:ext cx="1000132" cy="64294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4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12438" y="815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" name="组合 2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" name="图片 1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" name="图片 2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67" name="组合 66"/>
          <p:cNvGrpSpPr/>
          <p:nvPr/>
        </p:nvGrpSpPr>
        <p:grpSpPr>
          <a:xfrm>
            <a:off x="8710930" y="5089525"/>
            <a:ext cx="2626995" cy="642620"/>
            <a:chOff x="5370" y="3510"/>
            <a:chExt cx="8747" cy="3780"/>
          </a:xfrm>
        </p:grpSpPr>
        <p:sp>
          <p:nvSpPr>
            <p:cNvPr id="68" name="圆角矩形 67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/>
            </a:prstGeom>
            <a:pattFill prst="lgGrid">
              <a:fgClr>
                <a:srgbClr val="D9E4FD"/>
              </a:fgClr>
              <a:bgClr>
                <a:srgbClr val="C5DAFB"/>
              </a:bgClr>
            </a:pattFill>
            <a:ln w="19050">
              <a:solidFill>
                <a:srgbClr val="68A4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5625" y="3510"/>
              <a:ext cx="7950" cy="3780"/>
            </a:xfrm>
            <a:prstGeom prst="roundRect">
              <a:avLst>
                <a:gd name="adj" fmla="val 13902"/>
              </a:avLst>
            </a:prstGeom>
            <a:solidFill>
              <a:schemeClr val="bg1"/>
            </a:solidFill>
            <a:ln w="19050">
              <a:solidFill>
                <a:srgbClr val="68A4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627" y="3512"/>
              <a:ext cx="8490" cy="35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3×3=9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（种）</a:t>
              </a:r>
              <a:endParaRPr lang="zh-CN" altLang="en-US" sz="28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75690" y="1179195"/>
            <a:ext cx="9681210" cy="654685"/>
            <a:chOff x="5369" y="3510"/>
            <a:chExt cx="8461" cy="3781"/>
          </a:xfrm>
        </p:grpSpPr>
        <p:sp>
          <p:nvSpPr>
            <p:cNvPr id="21" name="对角圆角矩形 20"/>
            <p:cNvSpPr/>
            <p:nvPr/>
          </p:nvSpPr>
          <p:spPr>
            <a:xfrm>
              <a:off x="5369" y="3511"/>
              <a:ext cx="8461" cy="3780"/>
            </a:xfrm>
            <a:prstGeom prst="round2DiagRect">
              <a:avLst>
                <a:gd name="adj1" fmla="val 13492"/>
                <a:gd name="adj2" fmla="val 29761"/>
              </a:avLst>
            </a:prstGeom>
            <a:solidFill>
              <a:srgbClr val="8BD8DB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对角圆角矩形 21"/>
            <p:cNvSpPr/>
            <p:nvPr/>
          </p:nvSpPr>
          <p:spPr>
            <a:xfrm>
              <a:off x="5560" y="3712"/>
              <a:ext cx="8079" cy="3377"/>
            </a:xfrm>
            <a:prstGeom prst="round2DiagRect">
              <a:avLst>
                <a:gd name="adj1" fmla="val 0"/>
                <a:gd name="adj2" fmla="val 28309"/>
              </a:avLst>
            </a:prstGeom>
            <a:solidFill>
              <a:srgbClr val="EDF9FA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369" y="3510"/>
              <a:ext cx="454" cy="454"/>
            </a:xfrm>
            <a:prstGeom prst="ellipse">
              <a:avLst/>
            </a:prstGeom>
            <a:solidFill>
              <a:srgbClr val="5FCACD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910" y="3721"/>
              <a:ext cx="7382" cy="35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有</a:t>
              </a:r>
              <a:r>
                <a:rPr lang="en-US" sz="28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3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件上装和</a:t>
              </a:r>
              <a:r>
                <a:rPr lang="en-US" sz="28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3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件下装，连一连，共有多少种搭配方式？</a:t>
              </a:r>
              <a:endParaRPr lang="zh-CN" altLang="en-US" sz="2800" b="1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3376" y="6837"/>
              <a:ext cx="454" cy="454"/>
            </a:xfrm>
            <a:prstGeom prst="ellipse">
              <a:avLst/>
            </a:prstGeom>
            <a:solidFill>
              <a:srgbClr val="5FCACD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381224" y="5058708"/>
            <a:ext cx="4572000" cy="9220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　　　</a:t>
            </a:r>
          </a:p>
          <a:p>
            <a:r>
              <a:rPr lang="en-US" dirty="0" smtClean="0"/>
              <a:t>		</a:t>
            </a:r>
            <a:endParaRPr lang="zh-CN" altLang="en-US" dirty="0" smtClean="0"/>
          </a:p>
          <a:p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227320" y="511810"/>
            <a:ext cx="52260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102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页做一做第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833879" y="1338580"/>
            <a:ext cx="9774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拉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动纸条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看看可以组成哪些两位数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记录下来。</a:t>
            </a:r>
          </a:p>
        </p:txBody>
      </p:sp>
      <p:pic>
        <p:nvPicPr>
          <p:cNvPr id="25" name="图片 24" descr="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0380" y="1782750"/>
            <a:ext cx="2966362" cy="1928826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3452794" y="2782882"/>
            <a:ext cx="2500330" cy="500066"/>
            <a:chOff x="1428728" y="3000372"/>
            <a:chExt cx="2500330" cy="500066"/>
          </a:xfrm>
        </p:grpSpPr>
        <p:sp>
          <p:nvSpPr>
            <p:cNvPr id="26" name="矩形 25"/>
            <p:cNvSpPr/>
            <p:nvPr/>
          </p:nvSpPr>
          <p:spPr>
            <a:xfrm>
              <a:off x="1428728" y="3000372"/>
              <a:ext cx="500066" cy="50006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357422" y="3000372"/>
              <a:ext cx="500066" cy="50006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28992" y="3000372"/>
              <a:ext cx="500066" cy="50006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9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881290" y="4640270"/>
            <a:ext cx="3429024" cy="500066"/>
            <a:chOff x="1428728" y="4286256"/>
            <a:chExt cx="2500330" cy="500066"/>
          </a:xfrm>
        </p:grpSpPr>
        <p:sp>
          <p:nvSpPr>
            <p:cNvPr id="29" name="矩形 28"/>
            <p:cNvSpPr/>
            <p:nvPr/>
          </p:nvSpPr>
          <p:spPr>
            <a:xfrm>
              <a:off x="1428728" y="4286256"/>
              <a:ext cx="500066" cy="50006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428860" y="4286256"/>
              <a:ext cx="500066" cy="50006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endPara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428992" y="4286256"/>
              <a:ext cx="500066" cy="50006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 rot="5400000">
            <a:off x="2774134" y="3733008"/>
            <a:ext cx="1357322" cy="45720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16200000" flipH="1">
            <a:off x="3470654" y="3515121"/>
            <a:ext cx="1357322" cy="89297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16200000" flipH="1">
            <a:off x="4156458" y="2829316"/>
            <a:ext cx="1357322" cy="226458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rot="10800000" flipV="1">
            <a:off x="3224194" y="3282948"/>
            <a:ext cx="1400185" cy="135732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5400000">
            <a:off x="3931431" y="3947322"/>
            <a:ext cx="1357321" cy="285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rot="16200000" flipH="1">
            <a:off x="4617235" y="3290092"/>
            <a:ext cx="1357321" cy="13430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10800000" flipV="1">
            <a:off x="3224194" y="3282948"/>
            <a:ext cx="2471755" cy="135732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rot="5400000">
            <a:off x="4467216" y="3411537"/>
            <a:ext cx="1357321" cy="11001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rot="16200000" flipH="1">
            <a:off x="5153020" y="3825877"/>
            <a:ext cx="1357321" cy="2714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2309786" y="5627131"/>
            <a:ext cx="814393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23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26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28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43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48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93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96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98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5121910" y="472440"/>
            <a:ext cx="54203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页做一做第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452662" y="1335071"/>
            <a:ext cx="8048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 </a:t>
            </a:r>
            <a:r>
              <a:rPr lang="zh-CN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下面的早餐有多少种不同的搭配？</a:t>
            </a:r>
          </a:p>
        </p:txBody>
      </p:sp>
      <p:grpSp>
        <p:nvGrpSpPr>
          <p:cNvPr id="117" name="组合 116"/>
          <p:cNvGrpSpPr/>
          <p:nvPr/>
        </p:nvGrpSpPr>
        <p:grpSpPr>
          <a:xfrm>
            <a:off x="3095604" y="4592008"/>
            <a:ext cx="5553109" cy="1819283"/>
            <a:chOff x="1571604" y="4214818"/>
            <a:chExt cx="5553109" cy="1819283"/>
          </a:xfrm>
        </p:grpSpPr>
        <p:pic>
          <p:nvPicPr>
            <p:cNvPr id="111" name="图片 110" descr="23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86050" y="4214818"/>
              <a:ext cx="835120" cy="714380"/>
            </a:xfrm>
            <a:prstGeom prst="rect">
              <a:avLst/>
            </a:prstGeom>
          </p:spPr>
        </p:pic>
        <p:pic>
          <p:nvPicPr>
            <p:cNvPr id="112" name="图片 111" descr="3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29124" y="4214818"/>
              <a:ext cx="590550" cy="714380"/>
            </a:xfrm>
            <a:prstGeom prst="rect">
              <a:avLst/>
            </a:prstGeom>
          </p:spPr>
        </p:pic>
        <p:pic>
          <p:nvPicPr>
            <p:cNvPr id="113" name="图片 112" descr="2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71604" y="5357826"/>
              <a:ext cx="1009650" cy="676275"/>
            </a:xfrm>
            <a:prstGeom prst="rect">
              <a:avLst/>
            </a:prstGeom>
          </p:spPr>
        </p:pic>
        <p:pic>
          <p:nvPicPr>
            <p:cNvPr id="114" name="图片 113" descr="2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00364" y="5357826"/>
              <a:ext cx="1019175" cy="619125"/>
            </a:xfrm>
            <a:prstGeom prst="rect">
              <a:avLst/>
            </a:prstGeom>
          </p:spPr>
        </p:pic>
        <p:pic>
          <p:nvPicPr>
            <p:cNvPr id="115" name="图片 114" descr="2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14876" y="5429264"/>
              <a:ext cx="828675" cy="514350"/>
            </a:xfrm>
            <a:prstGeom prst="rect">
              <a:avLst/>
            </a:prstGeom>
          </p:spPr>
        </p:pic>
        <p:pic>
          <p:nvPicPr>
            <p:cNvPr id="116" name="图片 115" descr="2.gif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43636" y="5357826"/>
              <a:ext cx="981077" cy="600075"/>
            </a:xfrm>
            <a:prstGeom prst="rect">
              <a:avLst/>
            </a:prstGeom>
          </p:spPr>
        </p:pic>
      </p:grpSp>
      <p:cxnSp>
        <p:nvCxnSpPr>
          <p:cNvPr id="118" name="直接连接符 117"/>
          <p:cNvCxnSpPr/>
          <p:nvPr/>
        </p:nvCxnSpPr>
        <p:spPr>
          <a:xfrm rot="10800000" flipV="1">
            <a:off x="3881422" y="5163512"/>
            <a:ext cx="857256" cy="71438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rot="16200000" flipH="1">
            <a:off x="4595802" y="5306388"/>
            <a:ext cx="714380" cy="42862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738678" y="5163512"/>
            <a:ext cx="1857388" cy="71438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>
            <a:off x="4738678" y="5163512"/>
            <a:ext cx="3357586" cy="64294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 rot="5400000">
            <a:off x="4743438" y="4372934"/>
            <a:ext cx="642944" cy="236697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 rot="10800000" flipV="1">
            <a:off x="5167306" y="5234950"/>
            <a:ext cx="1071570" cy="64294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rot="16200000" flipH="1">
            <a:off x="6096000" y="5377826"/>
            <a:ext cx="642942" cy="35719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6238876" y="5234950"/>
            <a:ext cx="1785950" cy="57150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25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750300" y="2362835"/>
            <a:ext cx="179197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lenovop\Desktop\图片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12415" y="1918335"/>
            <a:ext cx="6871335" cy="2673350"/>
          </a:xfrm>
          <a:prstGeom prst="rect">
            <a:avLst/>
          </a:prstGeom>
          <a:noFill/>
        </p:spPr>
      </p:pic>
      <p:grpSp>
        <p:nvGrpSpPr>
          <p:cNvPr id="67" name="组合 66"/>
          <p:cNvGrpSpPr/>
          <p:nvPr/>
        </p:nvGrpSpPr>
        <p:grpSpPr>
          <a:xfrm>
            <a:off x="8898890" y="5126990"/>
            <a:ext cx="2626995" cy="642620"/>
            <a:chOff x="5370" y="3510"/>
            <a:chExt cx="8747" cy="3780"/>
          </a:xfrm>
        </p:grpSpPr>
        <p:sp>
          <p:nvSpPr>
            <p:cNvPr id="68" name="圆角矩形 67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/>
            </a:prstGeom>
            <a:pattFill prst="lgGrid">
              <a:fgClr>
                <a:srgbClr val="D9E4FD"/>
              </a:fgClr>
              <a:bgClr>
                <a:srgbClr val="C5DAFB"/>
              </a:bgClr>
            </a:pattFill>
            <a:ln w="19050">
              <a:solidFill>
                <a:srgbClr val="68A4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5625" y="3510"/>
              <a:ext cx="7950" cy="3780"/>
            </a:xfrm>
            <a:prstGeom prst="roundRect">
              <a:avLst>
                <a:gd name="adj" fmla="val 13902"/>
              </a:avLst>
            </a:prstGeom>
            <a:solidFill>
              <a:schemeClr val="bg1"/>
            </a:solidFill>
            <a:ln w="19050">
              <a:solidFill>
                <a:srgbClr val="68A4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627" y="3512"/>
              <a:ext cx="8490" cy="35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2×4=8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（种）</a:t>
              </a:r>
              <a:endParaRPr lang="zh-CN" altLang="en-US" sz="28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1218887" y="2206089"/>
            <a:ext cx="7943716" cy="1141336"/>
            <a:chOff x="4205" y="4319"/>
            <a:chExt cx="10838" cy="2039"/>
          </a:xfrm>
        </p:grpSpPr>
        <p:sp>
          <p:nvSpPr>
            <p:cNvPr id="15" name="文本框 26"/>
            <p:cNvSpPr txBox="1"/>
            <p:nvPr/>
          </p:nvSpPr>
          <p:spPr>
            <a:xfrm>
              <a:off x="4271" y="4320"/>
              <a:ext cx="10654" cy="1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这节课我们研究了搭配的问题,要想做到不重复、不遗漏,最重要的是“有序思考”。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205" y="4319"/>
              <a:ext cx="10838" cy="20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50935" y="3566523"/>
            <a:ext cx="7945182" cy="1571226"/>
            <a:chOff x="4179" y="4383"/>
            <a:chExt cx="10840" cy="2807"/>
          </a:xfrm>
        </p:grpSpPr>
        <p:sp>
          <p:nvSpPr>
            <p:cNvPr id="18" name="文本框 26"/>
            <p:cNvSpPr txBox="1"/>
            <p:nvPr/>
          </p:nvSpPr>
          <p:spPr>
            <a:xfrm>
              <a:off x="4365" y="4553"/>
              <a:ext cx="10654" cy="1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这节课我们研究了搭配的问题,要想做到不重复、不遗漏,最重要的是“有序思考”。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" y="4383"/>
              <a:ext cx="10838" cy="2807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97613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685" y="1892935"/>
            <a:ext cx="665289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教材第104页练习二十二第5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,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6题。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69818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9" name="图片 8" descr="图片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0" name="图片 9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" name="组合 38"/>
          <p:cNvGrpSpPr/>
          <p:nvPr/>
        </p:nvGrpSpPr>
        <p:grpSpPr>
          <a:xfrm>
            <a:off x="3101975" y="368300"/>
            <a:ext cx="7124065" cy="721360"/>
            <a:chOff x="5236" y="3419"/>
            <a:chExt cx="8636" cy="3959"/>
          </a:xfrm>
        </p:grpSpPr>
        <p:grpSp>
          <p:nvGrpSpPr>
            <p:cNvPr id="45" name="组合 44"/>
            <p:cNvGrpSpPr/>
            <p:nvPr/>
          </p:nvGrpSpPr>
          <p:grpSpPr>
            <a:xfrm>
              <a:off x="5236" y="3419"/>
              <a:ext cx="8636" cy="3959"/>
              <a:chOff x="6387921" y="1083204"/>
              <a:chExt cx="5483934" cy="2514081"/>
            </a:xfrm>
          </p:grpSpPr>
          <p:sp>
            <p:nvSpPr>
              <p:cNvPr id="40" name="矩形 39"/>
              <p:cNvSpPr>
                <a:spLocks noChangeAspect="1"/>
              </p:cNvSpPr>
              <p:nvPr/>
            </p:nvSpPr>
            <p:spPr>
              <a:xfrm>
                <a:off x="6387921" y="1083204"/>
                <a:ext cx="5483934" cy="2514081"/>
              </a:xfrm>
              <a:prstGeom prst="rect">
                <a:avLst/>
              </a:prstGeom>
              <a:solidFill>
                <a:srgbClr val="E269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1" name="直角三角形 40"/>
              <p:cNvSpPr/>
              <p:nvPr/>
            </p:nvSpPr>
            <p:spPr>
              <a:xfrm>
                <a:off x="6387921" y="2287194"/>
                <a:ext cx="1892479" cy="1310091"/>
              </a:xfrm>
              <a:prstGeom prst="rtTriangle">
                <a:avLst/>
              </a:prstGeom>
              <a:solidFill>
                <a:srgbClr val="FFF4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2" name="直角三角形 41"/>
              <p:cNvSpPr/>
              <p:nvPr/>
            </p:nvSpPr>
            <p:spPr>
              <a:xfrm rot="10800000">
                <a:off x="9979376" y="1083204"/>
                <a:ext cx="1892479" cy="1310091"/>
              </a:xfrm>
              <a:prstGeom prst="rtTriangle">
                <a:avLst/>
              </a:prstGeom>
              <a:solidFill>
                <a:srgbClr val="FFF4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766560" y="1409718"/>
                <a:ext cx="4927600" cy="1967154"/>
              </a:xfrm>
              <a:prstGeom prst="rect">
                <a:avLst/>
              </a:prstGeom>
              <a:solidFill>
                <a:srgbClr val="DC4C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695440" y="1346468"/>
                <a:ext cx="4927600" cy="19671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5833" y="4068"/>
              <a:ext cx="7876" cy="2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排一排，</a:t>
              </a:r>
              <a:r>
                <a:rPr lang="zh-CN" altLang="en-US" sz="280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有哪些不同的读法？再读一读。</a:t>
              </a:r>
              <a:endParaRPr lang="zh-CN" altLang="en-US" sz="2800" b="1">
                <a:solidFill>
                  <a:srgbClr val="D2BC00"/>
                </a:solidFill>
                <a:latin typeface="汉仪中黑简" panose="02010600000101010101" charset="-122"/>
                <a:ea typeface="汉仪中黑简" panose="02010600000101010101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881245" y="1221105"/>
            <a:ext cx="923937" cy="1080770"/>
            <a:chOff x="4885" y="2040"/>
            <a:chExt cx="1609" cy="1939"/>
          </a:xfrm>
        </p:grpSpPr>
        <p:pic>
          <p:nvPicPr>
            <p:cNvPr id="52" name="图形 3" descr="H:\稻壳儿相关资料\稻壳儿非模板资源\扁平\扁平设计22-20.svg扁平设计22-20"/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36561" t="462" r="37428"/>
            <a:stretch>
              <a:fillRect/>
            </a:stretch>
          </p:blipFill>
          <p:spPr>
            <a:xfrm>
              <a:off x="4885" y="2040"/>
              <a:ext cx="1315" cy="1939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4965" y="2684"/>
              <a:ext cx="1529" cy="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</a:rPr>
                <a:t>不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202045" y="1221105"/>
            <a:ext cx="923937" cy="1080770"/>
            <a:chOff x="4885" y="2040"/>
            <a:chExt cx="1609" cy="1939"/>
          </a:xfrm>
        </p:grpSpPr>
        <p:pic>
          <p:nvPicPr>
            <p:cNvPr id="60" name="图形 3" descr="H:\稻壳儿相关资料\稻壳儿非模板资源\扁平\扁平设计22-20.svg扁平设计22-20"/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36561" t="462" r="37428"/>
            <a:stretch>
              <a:fillRect/>
            </a:stretch>
          </p:blipFill>
          <p:spPr>
            <a:xfrm>
              <a:off x="4885" y="2040"/>
              <a:ext cx="1315" cy="1939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4965" y="2684"/>
              <a:ext cx="1529" cy="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</a:rPr>
                <a:t>怕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514590" y="1208405"/>
            <a:ext cx="923937" cy="1080770"/>
            <a:chOff x="4885" y="2040"/>
            <a:chExt cx="1609" cy="1939"/>
          </a:xfrm>
        </p:grpSpPr>
        <p:pic>
          <p:nvPicPr>
            <p:cNvPr id="89" name="图形 3" descr="H:\稻壳儿相关资料\稻壳儿非模板资源\扁平\扁平设计22-20.svg扁平设计22-20"/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36561" t="462" r="37428"/>
            <a:stretch>
              <a:fillRect/>
            </a:stretch>
          </p:blipFill>
          <p:spPr>
            <a:xfrm>
              <a:off x="4885" y="2040"/>
              <a:ext cx="1315" cy="1939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4965" y="2684"/>
              <a:ext cx="1529" cy="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</a:rPr>
                <a:t>辣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96545" y="3378200"/>
            <a:ext cx="923937" cy="1080770"/>
            <a:chOff x="4885" y="2040"/>
            <a:chExt cx="1609" cy="1939"/>
          </a:xfrm>
        </p:grpSpPr>
        <p:pic>
          <p:nvPicPr>
            <p:cNvPr id="57" name="图形 3" descr="H:\稻壳儿相关资料\稻壳儿非模板资源\扁平\扁平设计22-20.svg扁平设计22-20"/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36561" t="462" r="37428"/>
            <a:stretch>
              <a:fillRect/>
            </a:stretch>
          </p:blipFill>
          <p:spPr>
            <a:xfrm>
              <a:off x="4885" y="2040"/>
              <a:ext cx="1315" cy="1939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4965" y="2684"/>
              <a:ext cx="1529" cy="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</a:rPr>
                <a:t>不</a:t>
              </a:r>
            </a:p>
          </p:txBody>
        </p:sp>
      </p:grpSp>
      <p:sp>
        <p:nvSpPr>
          <p:cNvPr id="62" name="左大括号 61"/>
          <p:cNvSpPr/>
          <p:nvPr/>
        </p:nvSpPr>
        <p:spPr>
          <a:xfrm>
            <a:off x="1406525" y="3235325"/>
            <a:ext cx="243840" cy="1648460"/>
          </a:xfrm>
          <a:prstGeom prst="leftBrac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标签框"/>
          <p:cNvGrpSpPr/>
          <p:nvPr/>
        </p:nvGrpSpPr>
        <p:grpSpPr>
          <a:xfrm>
            <a:off x="1561465" y="2682875"/>
            <a:ext cx="2819400" cy="1303552"/>
            <a:chOff x="6589" y="3698"/>
            <a:chExt cx="6022" cy="3402"/>
          </a:xfrm>
        </p:grpSpPr>
        <p:pic>
          <p:nvPicPr>
            <p:cNvPr id="64" name="图片 63" descr="F:\稻壳-阿源设计\H活动供稿\2020-01-07-文本框\SVG-横着\横着_商务 3.svg横着_商务 3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6589" y="3698"/>
              <a:ext cx="6022" cy="3402"/>
            </a:xfrm>
            <a:prstGeom prst="rect">
              <a:avLst/>
            </a:prstGeom>
          </p:spPr>
        </p:pic>
        <p:sp>
          <p:nvSpPr>
            <p:cNvPr id="65" name="文字"/>
            <p:cNvSpPr txBox="1"/>
            <p:nvPr/>
          </p:nvSpPr>
          <p:spPr>
            <a:xfrm>
              <a:off x="7482" y="4633"/>
              <a:ext cx="3806" cy="1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4000">
                  <a:solidFill>
                    <a:schemeClr val="bg1"/>
                  </a:solidFill>
                  <a:latin typeface="汉仪汉黑W" panose="00020600040101010101" charset="-122"/>
                  <a:ea typeface="汉仪汉黑W" panose="00020600040101010101" charset="-122"/>
                  <a:cs typeface="新宋体" panose="02010609030101010101" charset="-122"/>
                </a:rPr>
                <a:t>不怕辣</a:t>
              </a:r>
            </a:p>
          </p:txBody>
        </p:sp>
        <p:sp>
          <p:nvSpPr>
            <p:cNvPr id="66" name="文字"/>
            <p:cNvSpPr txBox="1"/>
            <p:nvPr/>
          </p:nvSpPr>
          <p:spPr>
            <a:xfrm>
              <a:off x="7000" y="4004"/>
              <a:ext cx="12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000">
                <a:solidFill>
                  <a:schemeClr val="bg1"/>
                </a:solidFill>
                <a:latin typeface="汉仪汉黑W" panose="00020600040101010101" charset="-122"/>
                <a:ea typeface="汉仪汉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67" name="标签框"/>
          <p:cNvGrpSpPr/>
          <p:nvPr/>
        </p:nvGrpSpPr>
        <p:grpSpPr>
          <a:xfrm>
            <a:off x="1510030" y="4241800"/>
            <a:ext cx="2870200" cy="1303552"/>
            <a:chOff x="6589" y="3698"/>
            <a:chExt cx="6022" cy="3402"/>
          </a:xfrm>
        </p:grpSpPr>
        <p:pic>
          <p:nvPicPr>
            <p:cNvPr id="68" name="图片 67" descr="F:\稻壳-阿源设计\H活动供稿\2020-01-07-文本框\SVG-横着\横着_商务 3.svg横着_商务 3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6589" y="3698"/>
              <a:ext cx="6022" cy="3402"/>
            </a:xfrm>
            <a:prstGeom prst="rect">
              <a:avLst/>
            </a:prstGeom>
          </p:spPr>
        </p:pic>
        <p:sp>
          <p:nvSpPr>
            <p:cNvPr id="69" name="文字"/>
            <p:cNvSpPr txBox="1"/>
            <p:nvPr/>
          </p:nvSpPr>
          <p:spPr>
            <a:xfrm>
              <a:off x="7563" y="4633"/>
              <a:ext cx="3806" cy="1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4000">
                  <a:solidFill>
                    <a:schemeClr val="bg1"/>
                  </a:solidFill>
                  <a:latin typeface="汉仪汉黑W" panose="00020600040101010101" charset="-122"/>
                  <a:ea typeface="汉仪汉黑W" panose="00020600040101010101" charset="-122"/>
                  <a:cs typeface="新宋体" panose="02010609030101010101" charset="-122"/>
                </a:rPr>
                <a:t>不辣怕</a:t>
              </a:r>
            </a:p>
          </p:txBody>
        </p:sp>
        <p:sp>
          <p:nvSpPr>
            <p:cNvPr id="70" name="文字"/>
            <p:cNvSpPr txBox="1"/>
            <p:nvPr/>
          </p:nvSpPr>
          <p:spPr>
            <a:xfrm>
              <a:off x="7000" y="4004"/>
              <a:ext cx="12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000">
                <a:solidFill>
                  <a:schemeClr val="bg1"/>
                </a:solidFill>
                <a:latin typeface="汉仪汉黑W" panose="00020600040101010101" charset="-122"/>
                <a:ea typeface="汉仪汉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170045" y="3472180"/>
            <a:ext cx="923937" cy="1080770"/>
            <a:chOff x="4885" y="2040"/>
            <a:chExt cx="1609" cy="1939"/>
          </a:xfrm>
        </p:grpSpPr>
        <p:pic>
          <p:nvPicPr>
            <p:cNvPr id="72" name="图形 3" descr="H:\稻壳儿相关资料\稻壳儿非模板资源\扁平\扁平设计22-20.svg扁平设计22-20"/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36561" t="462" r="37428"/>
            <a:stretch>
              <a:fillRect/>
            </a:stretch>
          </p:blipFill>
          <p:spPr>
            <a:xfrm>
              <a:off x="4885" y="2040"/>
              <a:ext cx="1315" cy="1939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4965" y="2684"/>
              <a:ext cx="1529" cy="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</a:rPr>
                <a:t>怕</a:t>
              </a:r>
            </a:p>
          </p:txBody>
        </p:sp>
      </p:grpSp>
      <p:sp>
        <p:nvSpPr>
          <p:cNvPr id="74" name="左大括号 73"/>
          <p:cNvSpPr/>
          <p:nvPr/>
        </p:nvSpPr>
        <p:spPr>
          <a:xfrm>
            <a:off x="5280025" y="3329305"/>
            <a:ext cx="216535" cy="1648460"/>
          </a:xfrm>
          <a:prstGeom prst="leftBrac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标签框"/>
          <p:cNvGrpSpPr/>
          <p:nvPr/>
        </p:nvGrpSpPr>
        <p:grpSpPr>
          <a:xfrm>
            <a:off x="5462905" y="2776855"/>
            <a:ext cx="2870200" cy="1303552"/>
            <a:chOff x="6589" y="3698"/>
            <a:chExt cx="6022" cy="3402"/>
          </a:xfrm>
        </p:grpSpPr>
        <p:pic>
          <p:nvPicPr>
            <p:cNvPr id="76" name="图片 75" descr="F:\稻壳-阿源设计\H活动供稿\2020-01-07-文本框\SVG-横着\横着_商务 3.svg横着_商务 3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6589" y="3698"/>
              <a:ext cx="6022" cy="3402"/>
            </a:xfrm>
            <a:prstGeom prst="rect">
              <a:avLst/>
            </a:prstGeom>
          </p:spPr>
        </p:pic>
        <p:sp>
          <p:nvSpPr>
            <p:cNvPr id="77" name="文字"/>
            <p:cNvSpPr txBox="1"/>
            <p:nvPr/>
          </p:nvSpPr>
          <p:spPr>
            <a:xfrm>
              <a:off x="7482" y="4633"/>
              <a:ext cx="3806" cy="1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4000">
                  <a:solidFill>
                    <a:schemeClr val="bg1"/>
                  </a:solidFill>
                  <a:latin typeface="汉仪汉黑W" panose="00020600040101010101" charset="-122"/>
                  <a:ea typeface="汉仪汉黑W" panose="00020600040101010101" charset="-122"/>
                  <a:cs typeface="新宋体" panose="02010609030101010101" charset="-122"/>
                </a:rPr>
                <a:t>怕不辣</a:t>
              </a:r>
            </a:p>
          </p:txBody>
        </p:sp>
        <p:sp>
          <p:nvSpPr>
            <p:cNvPr id="78" name="文字"/>
            <p:cNvSpPr txBox="1"/>
            <p:nvPr/>
          </p:nvSpPr>
          <p:spPr>
            <a:xfrm>
              <a:off x="7000" y="4004"/>
              <a:ext cx="12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000">
                <a:solidFill>
                  <a:schemeClr val="bg1"/>
                </a:solidFill>
                <a:latin typeface="汉仪汉黑W" panose="00020600040101010101" charset="-122"/>
                <a:ea typeface="汉仪汉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79" name="标签框"/>
          <p:cNvGrpSpPr/>
          <p:nvPr/>
        </p:nvGrpSpPr>
        <p:grpSpPr>
          <a:xfrm>
            <a:off x="5467350" y="4335780"/>
            <a:ext cx="2870200" cy="1303552"/>
            <a:chOff x="6589" y="3698"/>
            <a:chExt cx="6022" cy="3402"/>
          </a:xfrm>
        </p:grpSpPr>
        <p:pic>
          <p:nvPicPr>
            <p:cNvPr id="80" name="图片 79" descr="F:\稻壳-阿源设计\H活动供稿\2020-01-07-文本框\SVG-横着\横着_商务 3.svg横着_商务 3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6589" y="3698"/>
              <a:ext cx="6022" cy="3402"/>
            </a:xfrm>
            <a:prstGeom prst="rect">
              <a:avLst/>
            </a:prstGeom>
          </p:spPr>
        </p:pic>
        <p:sp>
          <p:nvSpPr>
            <p:cNvPr id="81" name="文字"/>
            <p:cNvSpPr txBox="1"/>
            <p:nvPr/>
          </p:nvSpPr>
          <p:spPr>
            <a:xfrm>
              <a:off x="7563" y="4633"/>
              <a:ext cx="3806" cy="1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4000">
                  <a:solidFill>
                    <a:schemeClr val="bg1"/>
                  </a:solidFill>
                  <a:latin typeface="汉仪汉黑W" panose="00020600040101010101" charset="-122"/>
                  <a:ea typeface="汉仪汉黑W" panose="00020600040101010101" charset="-122"/>
                  <a:cs typeface="新宋体" panose="02010609030101010101" charset="-122"/>
                </a:rPr>
                <a:t>怕辣不</a:t>
              </a:r>
            </a:p>
          </p:txBody>
        </p:sp>
        <p:sp>
          <p:nvSpPr>
            <p:cNvPr id="82" name="文字"/>
            <p:cNvSpPr txBox="1"/>
            <p:nvPr/>
          </p:nvSpPr>
          <p:spPr>
            <a:xfrm>
              <a:off x="7000" y="4004"/>
              <a:ext cx="12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000">
                <a:solidFill>
                  <a:schemeClr val="bg1"/>
                </a:solidFill>
                <a:latin typeface="汉仪汉黑W" panose="00020600040101010101" charset="-122"/>
                <a:ea typeface="汉仪汉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119110" y="3495675"/>
            <a:ext cx="923937" cy="1080770"/>
            <a:chOff x="4885" y="2040"/>
            <a:chExt cx="1609" cy="1939"/>
          </a:xfrm>
        </p:grpSpPr>
        <p:pic>
          <p:nvPicPr>
            <p:cNvPr id="84" name="图形 3" descr="H:\稻壳儿相关资料\稻壳儿非模板资源\扁平\扁平设计22-20.svg扁平设计22-20"/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36561" t="462" r="37428"/>
            <a:stretch>
              <a:fillRect/>
            </a:stretch>
          </p:blipFill>
          <p:spPr>
            <a:xfrm>
              <a:off x="4885" y="2040"/>
              <a:ext cx="1315" cy="1939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4965" y="2684"/>
              <a:ext cx="1529" cy="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</a:rPr>
                <a:t>辣</a:t>
              </a:r>
            </a:p>
          </p:txBody>
        </p:sp>
      </p:grpSp>
      <p:sp>
        <p:nvSpPr>
          <p:cNvPr id="86" name="左大括号 85"/>
          <p:cNvSpPr/>
          <p:nvPr/>
        </p:nvSpPr>
        <p:spPr>
          <a:xfrm>
            <a:off x="9201785" y="3352800"/>
            <a:ext cx="242570" cy="1648460"/>
          </a:xfrm>
          <a:prstGeom prst="leftBrac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标签框"/>
          <p:cNvGrpSpPr/>
          <p:nvPr/>
        </p:nvGrpSpPr>
        <p:grpSpPr>
          <a:xfrm>
            <a:off x="9384665" y="2800350"/>
            <a:ext cx="2870200" cy="1303552"/>
            <a:chOff x="6589" y="3698"/>
            <a:chExt cx="6022" cy="3402"/>
          </a:xfrm>
        </p:grpSpPr>
        <p:pic>
          <p:nvPicPr>
            <p:cNvPr id="91" name="图片 90" descr="F:\稻壳-阿源设计\H活动供稿\2020-01-07-文本框\SVG-横着\横着_商务 3.svg横着_商务 3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6589" y="3698"/>
              <a:ext cx="6022" cy="3402"/>
            </a:xfrm>
            <a:prstGeom prst="rect">
              <a:avLst/>
            </a:prstGeom>
          </p:spPr>
        </p:pic>
        <p:sp>
          <p:nvSpPr>
            <p:cNvPr id="92" name="文字"/>
            <p:cNvSpPr txBox="1"/>
            <p:nvPr/>
          </p:nvSpPr>
          <p:spPr>
            <a:xfrm>
              <a:off x="7482" y="4633"/>
              <a:ext cx="3806" cy="1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4000">
                  <a:solidFill>
                    <a:schemeClr val="bg1"/>
                  </a:solidFill>
                  <a:latin typeface="汉仪汉黑W" panose="00020600040101010101" charset="-122"/>
                  <a:ea typeface="汉仪汉黑W" panose="00020600040101010101" charset="-122"/>
                  <a:cs typeface="新宋体" panose="02010609030101010101" charset="-122"/>
                </a:rPr>
                <a:t>辣怕不</a:t>
              </a:r>
            </a:p>
          </p:txBody>
        </p:sp>
        <p:sp>
          <p:nvSpPr>
            <p:cNvPr id="93" name="文字"/>
            <p:cNvSpPr txBox="1"/>
            <p:nvPr/>
          </p:nvSpPr>
          <p:spPr>
            <a:xfrm>
              <a:off x="7000" y="4004"/>
              <a:ext cx="12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000">
                <a:solidFill>
                  <a:schemeClr val="bg1"/>
                </a:solidFill>
                <a:latin typeface="汉仪汉黑W" panose="00020600040101010101" charset="-122"/>
                <a:ea typeface="汉仪汉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94" name="标签框"/>
          <p:cNvGrpSpPr/>
          <p:nvPr/>
        </p:nvGrpSpPr>
        <p:grpSpPr>
          <a:xfrm>
            <a:off x="9403080" y="4359275"/>
            <a:ext cx="2870200" cy="1303552"/>
            <a:chOff x="6589" y="3698"/>
            <a:chExt cx="6022" cy="3402"/>
          </a:xfrm>
        </p:grpSpPr>
        <p:pic>
          <p:nvPicPr>
            <p:cNvPr id="95" name="图片 94" descr="F:\稻壳-阿源设计\H活动供稿\2020-01-07-文本框\SVG-横着\横着_商务 3.svg横着_商务 3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6589" y="3698"/>
              <a:ext cx="6022" cy="3402"/>
            </a:xfrm>
            <a:prstGeom prst="rect">
              <a:avLst/>
            </a:prstGeom>
          </p:spPr>
        </p:pic>
        <p:sp>
          <p:nvSpPr>
            <p:cNvPr id="96" name="文字"/>
            <p:cNvSpPr txBox="1"/>
            <p:nvPr/>
          </p:nvSpPr>
          <p:spPr>
            <a:xfrm>
              <a:off x="7563" y="4633"/>
              <a:ext cx="3806" cy="1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4000">
                  <a:solidFill>
                    <a:schemeClr val="bg1"/>
                  </a:solidFill>
                  <a:latin typeface="汉仪汉黑W" panose="00020600040101010101" charset="-122"/>
                  <a:ea typeface="汉仪汉黑W" panose="00020600040101010101" charset="-122"/>
                  <a:cs typeface="新宋体" panose="02010609030101010101" charset="-122"/>
                </a:rPr>
                <a:t>辣不怕</a:t>
              </a:r>
            </a:p>
          </p:txBody>
        </p:sp>
        <p:sp>
          <p:nvSpPr>
            <p:cNvPr id="97" name="文字"/>
            <p:cNvSpPr txBox="1"/>
            <p:nvPr/>
          </p:nvSpPr>
          <p:spPr>
            <a:xfrm>
              <a:off x="7000" y="4004"/>
              <a:ext cx="12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000">
                <a:solidFill>
                  <a:schemeClr val="bg1"/>
                </a:solidFill>
                <a:latin typeface="汉仪汉黑W" panose="00020600040101010101" charset="-122"/>
                <a:ea typeface="汉仪汉黑W" panose="00020600040101010101" charset="-122"/>
                <a:cs typeface="新宋体" panose="0201060903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ldLvl="0" animBg="1"/>
      <p:bldP spid="74" grpId="0" bldLvl="0" animBg="1"/>
      <p:bldP spid="8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8145" y="2009775"/>
            <a:ext cx="9547860" cy="294640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6" name="图片 5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7" name="图片 6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4010660" y="650240"/>
            <a:ext cx="4441190" cy="1359535"/>
            <a:chOff x="3145366" y="1981201"/>
            <a:chExt cx="4891968" cy="2396071"/>
          </a:xfrm>
        </p:grpSpPr>
        <p:pic>
          <p:nvPicPr>
            <p:cNvPr id="8" name="图形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145366" y="1981201"/>
              <a:ext cx="4891968" cy="239607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816141" y="2793688"/>
              <a:ext cx="3684714" cy="1137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  <a:latin typeface="汉仪糯米团W" panose="00020600040101010101" pitchFamily="18" charset="-122"/>
                  <a:ea typeface="汉仪糯米团W" panose="00020600040101010101" pitchFamily="18" charset="-122"/>
                </a:rPr>
                <a:t>主持人选拔赛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68284" y="5132705"/>
            <a:ext cx="6526236" cy="1115209"/>
            <a:chOff x="6184" y="3420"/>
            <a:chExt cx="7811" cy="321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84" y="3420"/>
              <a:ext cx="7811" cy="321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7739" y="4096"/>
              <a:ext cx="6115" cy="1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600" b="1">
                  <a:solidFill>
                    <a:srgbClr val="FE486A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你会建议她怎么穿？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994" y="5916"/>
              <a:ext cx="5098" cy="0"/>
              <a:chOff x="7871" y="5840"/>
              <a:chExt cx="5098" cy="0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7871" y="5840"/>
                <a:ext cx="1910" cy="0"/>
              </a:xfrm>
              <a:prstGeom prst="line">
                <a:avLst/>
              </a:prstGeom>
              <a:ln>
                <a:solidFill>
                  <a:srgbClr val="FF789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1059" y="5840"/>
                <a:ext cx="1910" cy="0"/>
              </a:xfrm>
              <a:prstGeom prst="line">
                <a:avLst/>
              </a:prstGeom>
              <a:ln>
                <a:solidFill>
                  <a:srgbClr val="FF789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任意多边形: 形状 133"/>
            <p:cNvSpPr/>
            <p:nvPr/>
          </p:nvSpPr>
          <p:spPr>
            <a:xfrm>
              <a:off x="10354" y="5775"/>
              <a:ext cx="277" cy="281"/>
            </a:xfrm>
            <a:custGeom>
              <a:avLst/>
              <a:gdLst>
                <a:gd name="connsiteX0" fmla="*/ 55396 w 114870"/>
                <a:gd name="connsiteY0" fmla="*/ 38493 h 116352"/>
                <a:gd name="connsiteX1" fmla="*/ 87198 w 114870"/>
                <a:gd name="connsiteY1" fmla="*/ 116353 h 116352"/>
                <a:gd name="connsiteX2" fmla="*/ 55396 w 114870"/>
                <a:gd name="connsiteY2" fmla="*/ 38493 h 116352"/>
                <a:gd name="connsiteX3" fmla="*/ 55396 w 114870"/>
                <a:gd name="connsiteY3" fmla="*/ 38493 h 116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870" h="116352">
                  <a:moveTo>
                    <a:pt x="55396" y="38493"/>
                  </a:moveTo>
                  <a:cubicBezTo>
                    <a:pt x="52929" y="-31417"/>
                    <a:pt x="165332" y="-6469"/>
                    <a:pt x="87198" y="116353"/>
                  </a:cubicBezTo>
                  <a:cubicBezTo>
                    <a:pt x="-54540" y="83454"/>
                    <a:pt x="8241" y="-13049"/>
                    <a:pt x="55396" y="38493"/>
                  </a:cubicBezTo>
                  <a:lnTo>
                    <a:pt x="55396" y="38493"/>
                  </a:lnTo>
                  <a:close/>
                </a:path>
              </a:pathLst>
            </a:custGeom>
            <a:noFill/>
            <a:ln w="19050" cap="flat">
              <a:solidFill>
                <a:srgbClr val="FF7894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7B8C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6" name="图片 5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7" name="图片 6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3" name="图片 2" descr="153256363BEC6F76F188C9AA78DF710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86205"/>
            <a:ext cx="3709670" cy="3556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709035" y="1144905"/>
            <a:ext cx="4459605" cy="4038600"/>
            <a:chOff x="6859" y="1803"/>
            <a:chExt cx="7412" cy="6360"/>
          </a:xfrm>
        </p:grpSpPr>
        <p:pic>
          <p:nvPicPr>
            <p:cNvPr id="9" name="图片 8" descr="FAA17D7977424FBAE35E9EDA180BBB3E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859" y="1803"/>
              <a:ext cx="7412" cy="636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9586" y="2901"/>
              <a:ext cx="4249" cy="4157"/>
            </a:xfrm>
            <a:prstGeom prst="rect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6853" r="73651" b="16142"/>
          <a:stretch>
            <a:fillRect/>
          </a:stretch>
        </p:blipFill>
        <p:spPr>
          <a:xfrm>
            <a:off x="5746115" y="1856105"/>
            <a:ext cx="1590675" cy="12547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8979" t="33901" r="33491" b="10259"/>
          <a:stretch>
            <a:fillRect/>
          </a:stretch>
        </p:blipFill>
        <p:spPr>
          <a:xfrm>
            <a:off x="5565775" y="3110865"/>
            <a:ext cx="2265680" cy="138493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2630805" y="5471795"/>
            <a:ext cx="7593965" cy="677545"/>
            <a:chOff x="5370" y="3510"/>
            <a:chExt cx="8460" cy="3723"/>
          </a:xfrm>
        </p:grpSpPr>
        <p:sp>
          <p:nvSpPr>
            <p:cNvPr id="46" name="矩形 45"/>
            <p:cNvSpPr/>
            <p:nvPr/>
          </p:nvSpPr>
          <p:spPr>
            <a:xfrm>
              <a:off x="5370" y="3718"/>
              <a:ext cx="8220" cy="3515"/>
            </a:xfrm>
            <a:prstGeom prst="rect">
              <a:avLst/>
            </a:prstGeom>
            <a:pattFill prst="ltUpDiag">
              <a:fgClr>
                <a:srgbClr val="2D4F6D"/>
              </a:fgClr>
              <a:bgClr>
                <a:schemeClr val="bg1"/>
              </a:bgClr>
            </a:pattFill>
            <a:ln w="38100">
              <a:solidFill>
                <a:srgbClr val="2D4F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610" y="3510"/>
              <a:ext cx="8220" cy="351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2D4F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827" y="3690"/>
              <a:ext cx="227" cy="227"/>
            </a:xfrm>
            <a:prstGeom prst="rect">
              <a:avLst/>
            </a:prstGeom>
            <a:solidFill>
              <a:srgbClr val="2D4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5827" y="6615"/>
              <a:ext cx="227" cy="227"/>
            </a:xfrm>
            <a:prstGeom prst="rect">
              <a:avLst/>
            </a:prstGeom>
            <a:solidFill>
              <a:srgbClr val="2D4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3420" y="3718"/>
              <a:ext cx="227" cy="227"/>
            </a:xfrm>
            <a:prstGeom prst="rect">
              <a:avLst/>
            </a:prstGeom>
            <a:solidFill>
              <a:srgbClr val="2D4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13420" y="6615"/>
              <a:ext cx="227" cy="227"/>
            </a:xfrm>
            <a:prstGeom prst="rect">
              <a:avLst/>
            </a:prstGeom>
            <a:solidFill>
              <a:srgbClr val="2D4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249" y="3919"/>
              <a:ext cx="6943" cy="286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800" b="1">
                  <a:ln w="28575">
                    <a:noFill/>
                  </a:ln>
                  <a:solidFill>
                    <a:srgbClr val="FF0000"/>
                  </a:solidFill>
                  <a:effectLst/>
                  <a:latin typeface="汉仪舒圆黑简" panose="00020600040101010101" charset="-122"/>
                  <a:ea typeface="汉仪舒圆黑简" panose="00020600040101010101" charset="-122"/>
                  <a:sym typeface="+mn-ea"/>
                </a:rPr>
                <a:t>小红会搭配哪一套衣服去游乐园呢?</a:t>
              </a:r>
              <a:endParaRPr lang="zh-CN" altLang="en-US" sz="2800" b="1">
                <a:ln w="28575">
                  <a:noFill/>
                </a:ln>
                <a:solidFill>
                  <a:srgbClr val="FF0000"/>
                </a:solidFill>
                <a:effectLst/>
                <a:latin typeface="汉仪舒圆黑简" panose="00020600040101010101" charset="-122"/>
                <a:ea typeface="汉仪舒圆黑简" panose="00020600040101010101" charset="-122"/>
                <a:cs typeface="汉仪晓波折纸体简" panose="0002060004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92160" y="1138555"/>
            <a:ext cx="3800475" cy="4255770"/>
            <a:chOff x="3064623" y="1044467"/>
            <a:chExt cx="6361259" cy="4769066"/>
          </a:xfrm>
        </p:grpSpPr>
        <p:pic>
          <p:nvPicPr>
            <p:cNvPr id="19" name="图形 3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3064623" y="1044467"/>
              <a:ext cx="6361259" cy="4769066"/>
            </a:xfrm>
            <a:prstGeom prst="rect">
              <a:avLst/>
            </a:prstGeom>
          </p:spPr>
        </p:pic>
        <p:sp>
          <p:nvSpPr>
            <p:cNvPr id="20" name="文本框 4"/>
            <p:cNvSpPr txBox="1"/>
            <p:nvPr/>
          </p:nvSpPr>
          <p:spPr>
            <a:xfrm>
              <a:off x="3377992" y="2707540"/>
              <a:ext cx="5248800" cy="9540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小红到底有多少种不同的穿法呢?你们能为她搭配一下吗?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5094106" y="4318161"/>
            <a:ext cx="6038443" cy="1741061"/>
            <a:chOff x="2378081" y="4260029"/>
            <a:chExt cx="6243733" cy="1800225"/>
          </a:xfrm>
        </p:grpSpPr>
        <p:pic>
          <p:nvPicPr>
            <p:cNvPr id="10" name="Picture 12" descr="10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1589" y="4260029"/>
              <a:ext cx="1800225" cy="180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27"/>
            <p:cNvSpPr>
              <a:spLocks noChangeArrowheads="1"/>
            </p:cNvSpPr>
            <p:nvPr/>
          </p:nvSpPr>
          <p:spPr bwMode="auto">
            <a:xfrm>
              <a:off x="2378081" y="4323608"/>
              <a:ext cx="4443510" cy="1329874"/>
            </a:xfrm>
            <a:prstGeom prst="wedgeRoundRectCallout">
              <a:avLst>
                <a:gd name="adj1" fmla="val 64284"/>
                <a:gd name="adj2" fmla="val -4670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320" dirty="0">
                  <a:latin typeface="楷体" panose="02010609060101010101" charset="-122"/>
                  <a:ea typeface="楷体" panose="02010609060101010101" charset="-122"/>
                </a:rPr>
                <a:t>上、下装搭配的每种穿法需要两步来确定，一步是上装的选择，一步是下装的选择。</a:t>
              </a:r>
              <a:endParaRPr lang="en-US" altLang="zh-CN" sz="232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2125" y="1053465"/>
            <a:ext cx="9144000" cy="2600325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12438" y="815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4" name="图片 13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126490" y="4174490"/>
            <a:ext cx="3238500" cy="1732280"/>
            <a:chOff x="5273" y="2963"/>
            <a:chExt cx="7983" cy="4454"/>
          </a:xfrm>
        </p:grpSpPr>
        <p:pic>
          <p:nvPicPr>
            <p:cNvPr id="16" name="图片 15" descr="资源 9"/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5273" y="2963"/>
              <a:ext cx="7983" cy="436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6718" y="3859"/>
              <a:ext cx="4200" cy="3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rgbClr val="FF0000"/>
                  </a:solidFill>
                  <a:latin typeface="+mn-ea"/>
                  <a:sym typeface="+mn-ea"/>
                </a:rPr>
                <a:t>一共有多少种穿法？</a:t>
              </a:r>
              <a:endParaRPr lang="zh-CN" altLang="en-US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n-ea"/>
                <a:ea typeface="+mn-ea"/>
              </a:endParaRPr>
            </a:p>
            <a:p>
              <a:r>
                <a:rPr lang="zh-CN" altLang="en-US" sz="2800" b="1">
                  <a:gradFill>
                    <a:gsLst>
                      <a:gs pos="0">
                        <a:srgbClr val="E30000"/>
                      </a:gs>
                      <a:gs pos="100000">
                        <a:srgbClr val="760303"/>
                      </a:gs>
                    </a:gsLst>
                    <a:lin scaled="0"/>
                  </a:gra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Line 11"/>
          <p:cNvSpPr>
            <a:spLocks noChangeShapeType="1"/>
          </p:cNvSpPr>
          <p:nvPr/>
        </p:nvSpPr>
        <p:spPr bwMode="auto">
          <a:xfrm flipH="1">
            <a:off x="3761488" y="4215242"/>
            <a:ext cx="715463" cy="881278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47" name="Line 12"/>
          <p:cNvSpPr>
            <a:spLocks noChangeShapeType="1"/>
          </p:cNvSpPr>
          <p:nvPr/>
        </p:nvSpPr>
        <p:spPr bwMode="auto">
          <a:xfrm>
            <a:off x="4538363" y="4219847"/>
            <a:ext cx="784553" cy="747705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48" name="Line 13"/>
          <p:cNvSpPr>
            <a:spLocks noChangeShapeType="1"/>
          </p:cNvSpPr>
          <p:nvPr/>
        </p:nvSpPr>
        <p:spPr bwMode="auto">
          <a:xfrm>
            <a:off x="4661189" y="4229059"/>
            <a:ext cx="2318344" cy="816794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49" name="Line 14"/>
          <p:cNvSpPr>
            <a:spLocks noChangeShapeType="1"/>
          </p:cNvSpPr>
          <p:nvPr/>
        </p:nvSpPr>
        <p:spPr bwMode="auto">
          <a:xfrm flipH="1">
            <a:off x="3853607" y="4288938"/>
            <a:ext cx="2017420" cy="79837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50" name="Line 15"/>
          <p:cNvSpPr>
            <a:spLocks noChangeShapeType="1"/>
          </p:cNvSpPr>
          <p:nvPr/>
        </p:nvSpPr>
        <p:spPr bwMode="auto">
          <a:xfrm flipH="1">
            <a:off x="5396612" y="4298150"/>
            <a:ext cx="618736" cy="66940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51" name="Line 16"/>
          <p:cNvSpPr>
            <a:spLocks noChangeShapeType="1"/>
          </p:cNvSpPr>
          <p:nvPr/>
        </p:nvSpPr>
        <p:spPr bwMode="auto">
          <a:xfrm>
            <a:off x="6122821" y="4298150"/>
            <a:ext cx="925803" cy="747704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6853" r="73651" b="16142"/>
          <a:stretch>
            <a:fillRect/>
          </a:stretch>
        </p:blipFill>
        <p:spPr>
          <a:xfrm>
            <a:off x="3567430" y="2153285"/>
            <a:ext cx="1590675" cy="12547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8979" t="33901" r="33491" b="10259"/>
          <a:stretch>
            <a:fillRect/>
          </a:stretch>
        </p:blipFill>
        <p:spPr>
          <a:xfrm>
            <a:off x="5323205" y="2153285"/>
            <a:ext cx="2265680" cy="1384935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12438" y="815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4" name="图片 13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6544" r="87925" b="16142"/>
          <a:stretch>
            <a:fillRect/>
          </a:stretch>
        </p:blipFill>
        <p:spPr>
          <a:xfrm>
            <a:off x="4194810" y="3302000"/>
            <a:ext cx="728980" cy="996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075" t="37924" r="72389" b="16142"/>
          <a:stretch>
            <a:fillRect/>
          </a:stretch>
        </p:blipFill>
        <p:spPr>
          <a:xfrm>
            <a:off x="5532120" y="3359785"/>
            <a:ext cx="852170" cy="880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8148" t="34131" r="55832" b="11437"/>
          <a:stretch>
            <a:fillRect/>
          </a:stretch>
        </p:blipFill>
        <p:spPr>
          <a:xfrm>
            <a:off x="3296285" y="5096510"/>
            <a:ext cx="898525" cy="10471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3978" t="36000" r="45019" b="10259"/>
          <a:stretch>
            <a:fillRect/>
          </a:stretch>
        </p:blipFill>
        <p:spPr>
          <a:xfrm>
            <a:off x="4968875" y="5210810"/>
            <a:ext cx="563245" cy="10737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6695" t="35540" r="33491" b="10259"/>
          <a:stretch>
            <a:fillRect/>
          </a:stretch>
        </p:blipFill>
        <p:spPr>
          <a:xfrm>
            <a:off x="6739255" y="5143500"/>
            <a:ext cx="520700" cy="120840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91780" y="4959350"/>
            <a:ext cx="3707130" cy="754380"/>
            <a:chOff x="6559" y="8659"/>
            <a:chExt cx="5838" cy="118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59" y="8659"/>
              <a:ext cx="5644" cy="1188"/>
              <a:chOff x="5369" y="3509"/>
              <a:chExt cx="8462" cy="3781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5370" y="3510"/>
                <a:ext cx="8461" cy="3780"/>
              </a:xfrm>
              <a:prstGeom prst="roundRect">
                <a:avLst>
                  <a:gd name="adj" fmla="val 8267"/>
                </a:avLst>
              </a:prstGeom>
              <a:pattFill prst="smCheck">
                <a:fgClr>
                  <a:srgbClr val="8293D3"/>
                </a:fgClr>
                <a:bgClr>
                  <a:srgbClr val="7A88D0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5689" y="3829"/>
                <a:ext cx="7822" cy="3143"/>
              </a:xfrm>
              <a:prstGeom prst="roundRect">
                <a:avLst>
                  <a:gd name="adj" fmla="val 588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211" y="4051"/>
                <a:ext cx="6778" cy="78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</a:pPr>
                <a:endPara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369" y="3509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 rot="5400000">
                <a:off x="13081" y="3530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rot="16200000">
                <a:off x="5349" y="6541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rot="10800000">
                <a:off x="13061" y="6561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6889" y="8795"/>
              <a:ext cx="550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</a:rPr>
                <a:t>一共有</a:t>
              </a:r>
              <a:r>
                <a:rPr lang="en-US" altLang="zh-CN" sz="3200" b="1">
                  <a:solidFill>
                    <a:srgbClr val="FF0000"/>
                  </a:solidFill>
                </a:rPr>
                <a:t>6</a:t>
              </a:r>
              <a:r>
                <a:rPr lang="zh-CN" altLang="en-US" sz="3200" b="1">
                  <a:solidFill>
                    <a:srgbClr val="FF0000"/>
                  </a:solidFill>
                </a:rPr>
                <a:t>种穿法。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67660" y="1053465"/>
            <a:ext cx="7275195" cy="1494790"/>
            <a:chOff x="4516" y="1659"/>
            <a:chExt cx="11457" cy="2354"/>
          </a:xfrm>
        </p:grpSpPr>
        <p:sp>
          <p:nvSpPr>
            <p:cNvPr id="53" name="AutoShape 27"/>
            <p:cNvSpPr>
              <a:spLocks noChangeArrowheads="1"/>
            </p:cNvSpPr>
            <p:nvPr/>
          </p:nvSpPr>
          <p:spPr bwMode="auto">
            <a:xfrm>
              <a:off x="4516" y="2184"/>
              <a:ext cx="9157" cy="886"/>
            </a:xfrm>
            <a:prstGeom prst="wedgeRoundRectCallout">
              <a:avLst>
                <a:gd name="adj1" fmla="val 53639"/>
                <a:gd name="adj2" fmla="val 2696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710" dirty="0">
                  <a:latin typeface="楷体" panose="02010609060101010101" charset="-122"/>
                  <a:ea typeface="楷体" panose="02010609060101010101" charset="-122"/>
                </a:rPr>
                <a:t>我先选定上装，再搭配不同的下装。</a:t>
              </a:r>
              <a:endParaRPr lang="en-US" altLang="zh-CN" sz="271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673" y="1659"/>
              <a:ext cx="2300" cy="2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6853" r="73651" b="16142"/>
          <a:stretch>
            <a:fillRect/>
          </a:stretch>
        </p:blipFill>
        <p:spPr>
          <a:xfrm>
            <a:off x="3567430" y="2153285"/>
            <a:ext cx="1590675" cy="12547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8979" t="33901" r="33491" b="10259"/>
          <a:stretch>
            <a:fillRect/>
          </a:stretch>
        </p:blipFill>
        <p:spPr>
          <a:xfrm>
            <a:off x="5323205" y="2153285"/>
            <a:ext cx="2265680" cy="1384935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12438" y="815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4" name="图片 13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6544" r="87925" b="16142"/>
          <a:stretch>
            <a:fillRect/>
          </a:stretch>
        </p:blipFill>
        <p:spPr>
          <a:xfrm>
            <a:off x="4429125" y="3408045"/>
            <a:ext cx="728980" cy="996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075" t="37924" r="72389" b="16142"/>
          <a:stretch>
            <a:fillRect/>
          </a:stretch>
        </p:blipFill>
        <p:spPr>
          <a:xfrm>
            <a:off x="5887085" y="3484880"/>
            <a:ext cx="852170" cy="880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8148" t="34131" r="55832" b="11437"/>
          <a:stretch>
            <a:fillRect/>
          </a:stretch>
        </p:blipFill>
        <p:spPr>
          <a:xfrm>
            <a:off x="3411220" y="5143500"/>
            <a:ext cx="898525" cy="10471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3978" t="36000" r="45019" b="10259"/>
          <a:stretch>
            <a:fillRect/>
          </a:stretch>
        </p:blipFill>
        <p:spPr>
          <a:xfrm>
            <a:off x="5323205" y="5143500"/>
            <a:ext cx="563245" cy="10737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6695" t="35540" r="33491" b="10259"/>
          <a:stretch>
            <a:fillRect/>
          </a:stretch>
        </p:blipFill>
        <p:spPr>
          <a:xfrm>
            <a:off x="7068185" y="5129530"/>
            <a:ext cx="520700" cy="1208405"/>
          </a:xfrm>
          <a:prstGeom prst="rect">
            <a:avLst/>
          </a:prstGeom>
        </p:spPr>
      </p:pic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4710955" y="4356100"/>
            <a:ext cx="811213" cy="773113"/>
          </a:xfrm>
          <a:prstGeom prst="line">
            <a:avLst/>
          </a:prstGeom>
          <a:noFill/>
          <a:ln w="19050">
            <a:solidFill>
              <a:srgbClr val="EF7509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4837955" y="4365625"/>
            <a:ext cx="2397125" cy="844550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H="1">
            <a:off x="4002930" y="4427538"/>
            <a:ext cx="2085975" cy="825500"/>
          </a:xfrm>
          <a:prstGeom prst="line">
            <a:avLst/>
          </a:prstGeom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>
            <a:off x="5598368" y="4437063"/>
            <a:ext cx="639762" cy="692150"/>
          </a:xfrm>
          <a:prstGeom prst="line">
            <a:avLst/>
          </a:prstGeom>
          <a:noFill/>
          <a:ln w="19050">
            <a:solidFill>
              <a:srgbClr val="EF7509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6349255" y="4437063"/>
            <a:ext cx="957263" cy="773112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auto">
          <a:xfrm flipH="1">
            <a:off x="3907680" y="4351338"/>
            <a:ext cx="739775" cy="911225"/>
          </a:xfrm>
          <a:prstGeom prst="line">
            <a:avLst/>
          </a:prstGeom>
          <a:noFill/>
          <a:ln w="1905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710805" y="4351655"/>
            <a:ext cx="3707130" cy="754380"/>
            <a:chOff x="6559" y="8659"/>
            <a:chExt cx="5838" cy="118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59" y="8659"/>
              <a:ext cx="5644" cy="1188"/>
              <a:chOff x="5369" y="3509"/>
              <a:chExt cx="8462" cy="3781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5370" y="3510"/>
                <a:ext cx="8461" cy="3780"/>
              </a:xfrm>
              <a:prstGeom prst="roundRect">
                <a:avLst>
                  <a:gd name="adj" fmla="val 8267"/>
                </a:avLst>
              </a:prstGeom>
              <a:pattFill prst="smCheck">
                <a:fgClr>
                  <a:srgbClr val="8293D3"/>
                </a:fgClr>
                <a:bgClr>
                  <a:srgbClr val="7A88D0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5689" y="3829"/>
                <a:ext cx="7822" cy="3143"/>
              </a:xfrm>
              <a:prstGeom prst="roundRect">
                <a:avLst>
                  <a:gd name="adj" fmla="val 588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211" y="4051"/>
                <a:ext cx="6778" cy="78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</a:pPr>
                <a:endPara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369" y="3509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 rot="5400000">
                <a:off x="13081" y="3530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rot="16200000">
                <a:off x="5349" y="6541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rot="10800000">
                <a:off x="13061" y="6561"/>
                <a:ext cx="769" cy="72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69" h="729">
                    <a:moveTo>
                      <a:pt x="312" y="0"/>
                    </a:moveTo>
                    <a:lnTo>
                      <a:pt x="746" y="0"/>
                    </a:lnTo>
                    <a:lnTo>
                      <a:pt x="752" y="20"/>
                    </a:lnTo>
                    <a:cubicBezTo>
                      <a:pt x="763" y="66"/>
                      <a:pt x="769" y="113"/>
                      <a:pt x="769" y="162"/>
                    </a:cubicBezTo>
                    <a:cubicBezTo>
                      <a:pt x="769" y="475"/>
                      <a:pt x="516" y="729"/>
                      <a:pt x="202" y="729"/>
                    </a:cubicBezTo>
                    <a:cubicBezTo>
                      <a:pt x="134" y="729"/>
                      <a:pt x="68" y="717"/>
                      <a:pt x="7" y="694"/>
                    </a:cubicBezTo>
                    <a:lnTo>
                      <a:pt x="0" y="692"/>
                    </a:lnTo>
                    <a:lnTo>
                      <a:pt x="0" y="312"/>
                    </a:lnTo>
                    <a:cubicBezTo>
                      <a:pt x="0" y="140"/>
                      <a:pt x="140" y="0"/>
                      <a:pt x="312" y="0"/>
                    </a:cubicBezTo>
                    <a:close/>
                  </a:path>
                </a:pathLst>
              </a:custGeom>
              <a:solidFill>
                <a:srgbClr val="7A88D0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6889" y="8795"/>
              <a:ext cx="550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</a:rPr>
                <a:t>一共有</a:t>
              </a:r>
              <a:r>
                <a:rPr lang="en-US" altLang="zh-CN" sz="3200" b="1">
                  <a:solidFill>
                    <a:srgbClr val="FF0000"/>
                  </a:solidFill>
                </a:rPr>
                <a:t>6</a:t>
              </a:r>
              <a:r>
                <a:rPr lang="zh-CN" altLang="en-US" sz="3200" b="1">
                  <a:solidFill>
                    <a:srgbClr val="FF0000"/>
                  </a:solidFill>
                </a:rPr>
                <a:t>种穿法。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867660" y="1053465"/>
            <a:ext cx="7364730" cy="1494790"/>
            <a:chOff x="4516" y="1659"/>
            <a:chExt cx="11598" cy="2354"/>
          </a:xfrm>
        </p:grpSpPr>
        <p:sp>
          <p:nvSpPr>
            <p:cNvPr id="53" name="AutoShape 27"/>
            <p:cNvSpPr>
              <a:spLocks noChangeArrowheads="1"/>
            </p:cNvSpPr>
            <p:nvPr/>
          </p:nvSpPr>
          <p:spPr bwMode="auto">
            <a:xfrm>
              <a:off x="4516" y="2184"/>
              <a:ext cx="9157" cy="955"/>
            </a:xfrm>
            <a:prstGeom prst="wedgeRoundRectCallout">
              <a:avLst>
                <a:gd name="adj1" fmla="val 53639"/>
                <a:gd name="adj2" fmla="val 2696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71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我先选定下装，再搭配不同的上装。</a:t>
              </a:r>
              <a:endParaRPr lang="en-US" altLang="zh-CN" sz="271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814" y="1659"/>
              <a:ext cx="2300" cy="2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3"/>
  <p:tag name="KSO_WM_SLIDE_ANIMATION_ID" val="3167249"/>
  <p:tag name="KSO_WM_SLIDE_ANIMATION_TYPE" val="1_2_2_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540</Words>
  <Application>Microsoft Office PowerPoint</Application>
  <PresentationFormat>自定义</PresentationFormat>
  <Paragraphs>66</Paragraphs>
  <Slides>19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2143</cp:revision>
  <dcterms:created xsi:type="dcterms:W3CDTF">2017-11-13T08:28:00Z</dcterms:created>
  <dcterms:modified xsi:type="dcterms:W3CDTF">2021-12-06T08:45:02Z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A028F6303CCB4721A44AD1E87C98B248</vt:lpwstr>
  </property>
  <property fmtid="{D5CDD505-2E9C-101B-9397-08002B2CF9AE}" pid="4" name="KSOSaveFontToCloudKey">
    <vt:lpwstr>1293758913_embed</vt:lpwstr>
  </property>
</Properties>
</file>