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4"/>
  </p:notesMasterIdLst>
  <p:sldIdLst>
    <p:sldId id="419" r:id="rId3"/>
    <p:sldId id="420" r:id="rId4"/>
    <p:sldId id="498" r:id="rId5"/>
    <p:sldId id="499" r:id="rId6"/>
    <p:sldId id="500" r:id="rId7"/>
    <p:sldId id="507" r:id="rId8"/>
    <p:sldId id="501" r:id="rId9"/>
    <p:sldId id="502" r:id="rId10"/>
    <p:sldId id="427" r:id="rId11"/>
    <p:sldId id="444" r:id="rId12"/>
    <p:sldId id="432" r:id="rId13"/>
    <p:sldId id="433" r:id="rId14"/>
    <p:sldId id="446" r:id="rId15"/>
    <p:sldId id="457" r:id="rId16"/>
    <p:sldId id="436" r:id="rId17"/>
    <p:sldId id="448" r:id="rId18"/>
    <p:sldId id="472" r:id="rId19"/>
    <p:sldId id="438" r:id="rId20"/>
    <p:sldId id="439" r:id="rId21"/>
    <p:sldId id="440" r:id="rId22"/>
    <p:sldId id="416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FF66"/>
    <a:srgbClr val="FF0000"/>
    <a:srgbClr val="FFFF9F"/>
    <a:srgbClr val="E4DF21"/>
    <a:srgbClr val="C8D927"/>
    <a:srgbClr val="FF0066"/>
    <a:srgbClr val="FF6699"/>
    <a:srgbClr val="FF3399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326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11" Type="http://schemas.openxmlformats.org/officeDocument/2006/relationships/image" Target="../media/image9.tiff"/><Relationship Id="rId5" Type="http://schemas.openxmlformats.org/officeDocument/2006/relationships/image" Target="../media/image17.gif"/><Relationship Id="rId10" Type="http://schemas.openxmlformats.org/officeDocument/2006/relationships/image" Target="../media/image3.emf"/><Relationship Id="rId4" Type="http://schemas.openxmlformats.org/officeDocument/2006/relationships/image" Target="../media/image16.gif"/><Relationship Id="rId9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21.jpeg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0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audio" Target="../media/audio1.wav"/><Relationship Id="rId7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0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gif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gif"/><Relationship Id="rId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tif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57190" y="1597871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宋体" panose="02010600030101010101" pitchFamily="2" charset="-122"/>
              </a:rPr>
              <a:t>8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 数学广角</a:t>
            </a:r>
            <a:r>
              <a:rPr lang="en-US" altLang="zh-CN" sz="4800" i="1" dirty="0" smtClean="0"/>
              <a:t>—</a:t>
            </a:r>
            <a:r>
              <a:rPr lang="zh-CN" altLang="en-US" sz="4800" dirty="0" smtClean="0">
                <a:latin typeface="Calibri" panose="020F0502020204030204" pitchFamily="34" charset="0"/>
              </a:rPr>
              <a:t>搭配（二）</a:t>
            </a:r>
            <a:endParaRPr lang="en-US" altLang="zh-CN" sz="48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28604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57224" y="2857496"/>
            <a:ext cx="7215238" cy="92333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54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搭配问题</a:t>
            </a:r>
            <a:endParaRPr lang="zh-CN" altLang="en-US" sz="54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1214414" y="428604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28662" y="1071546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下面的早餐有多少种不同的搭配？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857224" y="1783825"/>
            <a:ext cx="7572428" cy="2288117"/>
            <a:chOff x="714348" y="1571612"/>
            <a:chExt cx="7572428" cy="2905140"/>
          </a:xfrm>
        </p:grpSpPr>
        <p:grpSp>
          <p:nvGrpSpPr>
            <p:cNvPr id="108" name="组合 107"/>
            <p:cNvGrpSpPr/>
            <p:nvPr/>
          </p:nvGrpSpPr>
          <p:grpSpPr>
            <a:xfrm>
              <a:off x="714348" y="1571612"/>
              <a:ext cx="7000924" cy="2905140"/>
              <a:chOff x="642910" y="1928802"/>
              <a:chExt cx="7000924" cy="2905140"/>
            </a:xfrm>
          </p:grpSpPr>
          <p:pic>
            <p:nvPicPr>
              <p:cNvPr id="80" name="图片 79" descr="1.gif"/>
              <p:cNvPicPr>
                <a:picLocks noChangeAspect="1"/>
              </p:cNvPicPr>
              <p:nvPr/>
            </p:nvPicPr>
            <p:blipFill>
              <a:blip r:embed="rId2"/>
              <a:srcRect r="13758"/>
              <a:stretch>
                <a:fillRect/>
              </a:stretch>
            </p:blipFill>
            <p:spPr>
              <a:xfrm>
                <a:off x="642910" y="1928802"/>
                <a:ext cx="7000924" cy="2905140"/>
              </a:xfrm>
              <a:prstGeom prst="rect">
                <a:avLst/>
              </a:prstGeom>
            </p:spPr>
          </p:pic>
          <p:sp>
            <p:nvSpPr>
              <p:cNvPr id="85" name="矩形 84"/>
              <p:cNvSpPr/>
              <p:nvPr/>
            </p:nvSpPr>
            <p:spPr>
              <a:xfrm>
                <a:off x="1785918" y="2786058"/>
                <a:ext cx="714380" cy="35719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豆浆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5072066" y="2786058"/>
                <a:ext cx="714380" cy="35719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牛奶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1214414" y="4286256"/>
                <a:ext cx="714380" cy="35719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蛋糕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3016012" y="4338426"/>
                <a:ext cx="714380" cy="35719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油条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5000628" y="4357694"/>
                <a:ext cx="714380" cy="35719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饼干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6858016" y="4357694"/>
                <a:ext cx="714380" cy="35719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面包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109" name="圆角矩形标注 108"/>
            <p:cNvSpPr/>
            <p:nvPr/>
          </p:nvSpPr>
          <p:spPr>
            <a:xfrm>
              <a:off x="6215074" y="1937088"/>
              <a:ext cx="2071702" cy="873851"/>
            </a:xfrm>
            <a:prstGeom prst="wedgeRoundRectCallout">
              <a:avLst>
                <a:gd name="adj1" fmla="val 39401"/>
                <a:gd name="adj2" fmla="val 93913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饮料和点心只能各选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种。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571604" y="4214818"/>
            <a:ext cx="5553109" cy="1819283"/>
            <a:chOff x="1571604" y="4214818"/>
            <a:chExt cx="5553109" cy="1819283"/>
          </a:xfrm>
        </p:grpSpPr>
        <p:pic>
          <p:nvPicPr>
            <p:cNvPr id="111" name="图片 110" descr="23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6050" y="4214818"/>
              <a:ext cx="835120" cy="714380"/>
            </a:xfrm>
            <a:prstGeom prst="rect">
              <a:avLst/>
            </a:prstGeom>
          </p:spPr>
        </p:pic>
        <p:pic>
          <p:nvPicPr>
            <p:cNvPr id="112" name="图片 111" descr="3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9124" y="4214818"/>
              <a:ext cx="590550" cy="714380"/>
            </a:xfrm>
            <a:prstGeom prst="rect">
              <a:avLst/>
            </a:prstGeom>
          </p:spPr>
        </p:pic>
        <p:pic>
          <p:nvPicPr>
            <p:cNvPr id="113" name="图片 112" descr="2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71604" y="5357826"/>
              <a:ext cx="1009650" cy="676275"/>
            </a:xfrm>
            <a:prstGeom prst="rect">
              <a:avLst/>
            </a:prstGeom>
          </p:spPr>
        </p:pic>
        <p:pic>
          <p:nvPicPr>
            <p:cNvPr id="114" name="图片 113" descr="2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00364" y="5357826"/>
              <a:ext cx="1019175" cy="619125"/>
            </a:xfrm>
            <a:prstGeom prst="rect">
              <a:avLst/>
            </a:prstGeom>
          </p:spPr>
        </p:pic>
        <p:pic>
          <p:nvPicPr>
            <p:cNvPr id="115" name="图片 114" descr="2.gif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14876" y="5429264"/>
              <a:ext cx="828675" cy="514350"/>
            </a:xfrm>
            <a:prstGeom prst="rect">
              <a:avLst/>
            </a:prstGeom>
          </p:spPr>
        </p:pic>
        <p:pic>
          <p:nvPicPr>
            <p:cNvPr id="116" name="图片 115" descr="2.gif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43636" y="5357826"/>
              <a:ext cx="981077" cy="600075"/>
            </a:xfrm>
            <a:prstGeom prst="rect">
              <a:avLst/>
            </a:prstGeom>
          </p:spPr>
        </p:pic>
      </p:grpSp>
      <p:cxnSp>
        <p:nvCxnSpPr>
          <p:cNvPr id="118" name="直接连接符 117"/>
          <p:cNvCxnSpPr/>
          <p:nvPr/>
        </p:nvCxnSpPr>
        <p:spPr>
          <a:xfrm rot="10800000" flipV="1">
            <a:off x="2357422" y="4786322"/>
            <a:ext cx="857256" cy="71438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rot="16200000" flipH="1">
            <a:off x="3071802" y="4929198"/>
            <a:ext cx="714380" cy="42862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3214678" y="4786322"/>
            <a:ext cx="1857388" cy="71438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3214678" y="4786322"/>
            <a:ext cx="3357586" cy="64294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 rot="5400000">
            <a:off x="3219438" y="3995744"/>
            <a:ext cx="642944" cy="236697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rot="10800000" flipV="1">
            <a:off x="3643306" y="4857760"/>
            <a:ext cx="1071570" cy="64294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rot="16200000" flipH="1">
            <a:off x="4572000" y="5000636"/>
            <a:ext cx="642942" cy="35719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4714876" y="4857760"/>
            <a:ext cx="1785950" cy="57150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142" name="组合 9"/>
          <p:cNvGrpSpPr/>
          <p:nvPr/>
        </p:nvGrpSpPr>
        <p:grpSpPr>
          <a:xfrm>
            <a:off x="6000760" y="5980209"/>
            <a:ext cx="1656809" cy="877791"/>
            <a:chOff x="5939527" y="5733256"/>
            <a:chExt cx="1656809" cy="877791"/>
          </a:xfrm>
        </p:grpSpPr>
        <p:pic>
          <p:nvPicPr>
            <p:cNvPr id="143" name="Picture 34">
              <a:hlinkClick r:id="rId9" action="ppaction://hlinksldjump"/>
            </p:cNvPr>
            <p:cNvPicPr>
              <a:picLocks noChangeArrowheads="1"/>
            </p:cNvPicPr>
            <p:nvPr/>
          </p:nvPicPr>
          <p:blipFill>
            <a:blip r:embed="rId10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4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5" name="TextBox 144"/>
          <p:cNvSpPr txBox="1"/>
          <p:nvPr/>
        </p:nvSpPr>
        <p:spPr>
          <a:xfrm>
            <a:off x="6143604" y="4357694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2 ×4=8</a:t>
            </a:r>
            <a:r>
              <a:rPr lang="zh-CN" altLang="en-US" sz="3200" dirty="0" smtClean="0">
                <a:latin typeface="宋体" panose="02010600030101010101" pitchFamily="2" charset="-122"/>
              </a:rPr>
              <a:t>（种）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pic>
        <p:nvPicPr>
          <p:cNvPr id="1026" name="Picture 2" descr="C:\Users\lenovop\Pictures\小天使替换\女.t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1024" y="2857495"/>
            <a:ext cx="928694" cy="87954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71538" y="3071810"/>
            <a:ext cx="6929486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buAutoNum type="arabicPeriod" startAt="2"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我们学会了有序地进行搭配</a:t>
            </a:r>
            <a:r>
              <a:rPr lang="en-US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用适当方式表达出搭配的过程和结果。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142976" y="1285860"/>
            <a:ext cx="6996112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lnSpc>
                <a:spcPct val="15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初步掌握搭配的方法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体会有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0" indent="-742950">
              <a:lnSpc>
                <a:spcPct val="15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序思考的价值。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643306" y="71414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76" name="矩形 75"/>
          <p:cNvSpPr/>
          <p:nvPr/>
        </p:nvSpPr>
        <p:spPr>
          <a:xfrm>
            <a:off x="1142976" y="915399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85786" y="1415465"/>
            <a:ext cx="6500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右图中一共有多少个长方形？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000760" y="2000240"/>
            <a:ext cx="1785950" cy="744679"/>
            <a:chOff x="5572132" y="2000240"/>
            <a:chExt cx="2857520" cy="1214446"/>
          </a:xfrm>
        </p:grpSpPr>
        <p:sp>
          <p:nvSpPr>
            <p:cNvPr id="91" name="矩形 90"/>
            <p:cNvSpPr/>
            <p:nvPr/>
          </p:nvSpPr>
          <p:spPr>
            <a:xfrm>
              <a:off x="5572132" y="2000240"/>
              <a:ext cx="1857388" cy="71438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5572132" y="2714620"/>
              <a:ext cx="1857388" cy="500066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429520" y="2000240"/>
              <a:ext cx="1000132" cy="7143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429520" y="2714620"/>
              <a:ext cx="1000132" cy="500066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357290" y="2071678"/>
            <a:ext cx="1160868" cy="721133"/>
            <a:chOff x="1000100" y="2000240"/>
            <a:chExt cx="1857388" cy="1176045"/>
          </a:xfrm>
        </p:grpSpPr>
        <p:sp>
          <p:nvSpPr>
            <p:cNvPr id="97" name="矩形 96"/>
            <p:cNvSpPr/>
            <p:nvPr/>
          </p:nvSpPr>
          <p:spPr>
            <a:xfrm>
              <a:off x="1000100" y="2000240"/>
              <a:ext cx="1857388" cy="71438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1643042" y="2714620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①</a:t>
              </a:r>
              <a:endParaRPr lang="zh-CN" altLang="en-US" dirty="0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3786182" y="2071678"/>
            <a:ext cx="625083" cy="721133"/>
            <a:chOff x="3571868" y="1785926"/>
            <a:chExt cx="1000132" cy="1176045"/>
          </a:xfrm>
        </p:grpSpPr>
        <p:sp>
          <p:nvSpPr>
            <p:cNvPr id="99" name="矩形 98"/>
            <p:cNvSpPr/>
            <p:nvPr/>
          </p:nvSpPr>
          <p:spPr>
            <a:xfrm>
              <a:off x="3571868" y="1785926"/>
              <a:ext cx="1000132" cy="7143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3857620" y="2500306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②</a:t>
              </a:r>
              <a:endParaRPr lang="zh-CN" altLang="en-US" dirty="0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357290" y="3214686"/>
            <a:ext cx="1160868" cy="589719"/>
            <a:chOff x="1142976" y="2928934"/>
            <a:chExt cx="1857388" cy="961731"/>
          </a:xfrm>
        </p:grpSpPr>
        <p:sp>
          <p:nvSpPr>
            <p:cNvPr id="98" name="矩形 97"/>
            <p:cNvSpPr/>
            <p:nvPr/>
          </p:nvSpPr>
          <p:spPr>
            <a:xfrm>
              <a:off x="1142976" y="2928934"/>
              <a:ext cx="1857388" cy="500066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1785918" y="3429000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③</a:t>
              </a:r>
              <a:endParaRPr lang="zh-CN" altLang="en-US" dirty="0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857620" y="3214687"/>
            <a:ext cx="625083" cy="545914"/>
            <a:chOff x="3643306" y="2928934"/>
            <a:chExt cx="1000132" cy="890293"/>
          </a:xfrm>
        </p:grpSpPr>
        <p:sp>
          <p:nvSpPr>
            <p:cNvPr id="100" name="矩形 99"/>
            <p:cNvSpPr/>
            <p:nvPr/>
          </p:nvSpPr>
          <p:spPr>
            <a:xfrm>
              <a:off x="3643306" y="2928934"/>
              <a:ext cx="1000132" cy="500066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3929058" y="3357562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④</a:t>
              </a:r>
              <a:endParaRPr lang="zh-CN" altLang="en-US" dirty="0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357290" y="4214818"/>
            <a:ext cx="1160868" cy="983961"/>
            <a:chOff x="1142976" y="3929066"/>
            <a:chExt cx="1857388" cy="1604673"/>
          </a:xfrm>
        </p:grpSpPr>
        <p:grpSp>
          <p:nvGrpSpPr>
            <p:cNvPr id="120" name="组合 119"/>
            <p:cNvGrpSpPr/>
            <p:nvPr/>
          </p:nvGrpSpPr>
          <p:grpSpPr>
            <a:xfrm>
              <a:off x="1142976" y="3929066"/>
              <a:ext cx="1857388" cy="1214446"/>
              <a:chOff x="1000100" y="4357694"/>
              <a:chExt cx="1857388" cy="1214446"/>
            </a:xfrm>
          </p:grpSpPr>
          <p:sp>
            <p:nvSpPr>
              <p:cNvPr id="116" name="矩形 115"/>
              <p:cNvSpPr/>
              <p:nvPr/>
            </p:nvSpPr>
            <p:spPr>
              <a:xfrm>
                <a:off x="1000100" y="4357694"/>
                <a:ext cx="1857388" cy="714380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1000100" y="5072074"/>
                <a:ext cx="1857388" cy="500066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7" name="矩形 136"/>
            <p:cNvSpPr/>
            <p:nvPr/>
          </p:nvSpPr>
          <p:spPr>
            <a:xfrm>
              <a:off x="1785918" y="5072074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⑤</a:t>
              </a:r>
              <a:endParaRPr lang="zh-CN" altLang="en-US" dirty="0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857620" y="4143380"/>
            <a:ext cx="625083" cy="1027765"/>
            <a:chOff x="3643306" y="3857628"/>
            <a:chExt cx="1000132" cy="1676111"/>
          </a:xfrm>
        </p:grpSpPr>
        <p:grpSp>
          <p:nvGrpSpPr>
            <p:cNvPr id="121" name="组合 120"/>
            <p:cNvGrpSpPr/>
            <p:nvPr/>
          </p:nvGrpSpPr>
          <p:grpSpPr>
            <a:xfrm>
              <a:off x="3643306" y="3857628"/>
              <a:ext cx="1000132" cy="1214446"/>
              <a:chOff x="3857620" y="4286256"/>
              <a:chExt cx="1000132" cy="1214446"/>
            </a:xfrm>
          </p:grpSpPr>
          <p:sp>
            <p:nvSpPr>
              <p:cNvPr id="118" name="矩形 117"/>
              <p:cNvSpPr/>
              <p:nvPr/>
            </p:nvSpPr>
            <p:spPr>
              <a:xfrm>
                <a:off x="3857620" y="4286256"/>
                <a:ext cx="1000132" cy="71438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3857620" y="5000636"/>
                <a:ext cx="1000132" cy="500066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9" name="矩形 138"/>
            <p:cNvSpPr/>
            <p:nvPr/>
          </p:nvSpPr>
          <p:spPr>
            <a:xfrm>
              <a:off x="3929058" y="5072074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⑥</a:t>
              </a:r>
              <a:endParaRPr lang="zh-CN" altLang="en-US" dirty="0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1357290" y="5572140"/>
            <a:ext cx="2184026" cy="438047"/>
            <a:chOff x="1142976" y="5572140"/>
            <a:chExt cx="3494442" cy="714380"/>
          </a:xfrm>
        </p:grpSpPr>
        <p:grpSp>
          <p:nvGrpSpPr>
            <p:cNvPr id="127" name="组合 126"/>
            <p:cNvGrpSpPr/>
            <p:nvPr/>
          </p:nvGrpSpPr>
          <p:grpSpPr>
            <a:xfrm>
              <a:off x="1142976" y="5572140"/>
              <a:ext cx="2857520" cy="714380"/>
              <a:chOff x="5500694" y="3786190"/>
              <a:chExt cx="2857520" cy="714380"/>
            </a:xfrm>
          </p:grpSpPr>
          <p:sp>
            <p:nvSpPr>
              <p:cNvPr id="123" name="矩形 122"/>
              <p:cNvSpPr/>
              <p:nvPr/>
            </p:nvSpPr>
            <p:spPr>
              <a:xfrm>
                <a:off x="5500694" y="3786190"/>
                <a:ext cx="1857388" cy="714380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7358082" y="3786190"/>
                <a:ext cx="1000132" cy="71438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1" name="矩形 140"/>
            <p:cNvSpPr/>
            <p:nvPr/>
          </p:nvSpPr>
          <p:spPr>
            <a:xfrm>
              <a:off x="4143372" y="5715016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⑦</a:t>
              </a:r>
              <a:endParaRPr lang="zh-CN" altLang="en-US" dirty="0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6000760" y="3714752"/>
            <a:ext cx="1785950" cy="589719"/>
            <a:chOff x="5786446" y="3429000"/>
            <a:chExt cx="2857520" cy="961731"/>
          </a:xfrm>
        </p:grpSpPr>
        <p:grpSp>
          <p:nvGrpSpPr>
            <p:cNvPr id="128" name="组合 127"/>
            <p:cNvGrpSpPr/>
            <p:nvPr/>
          </p:nvGrpSpPr>
          <p:grpSpPr>
            <a:xfrm>
              <a:off x="5786446" y="3429000"/>
              <a:ext cx="2857520" cy="500066"/>
              <a:chOff x="5500694" y="5000636"/>
              <a:chExt cx="2857520" cy="500066"/>
            </a:xfrm>
          </p:grpSpPr>
          <p:sp>
            <p:nvSpPr>
              <p:cNvPr id="124" name="矩形 123"/>
              <p:cNvSpPr/>
              <p:nvPr/>
            </p:nvSpPr>
            <p:spPr>
              <a:xfrm>
                <a:off x="5500694" y="5000636"/>
                <a:ext cx="1857388" cy="500066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7358082" y="5000636"/>
                <a:ext cx="1000132" cy="500066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3" name="矩形 142"/>
            <p:cNvSpPr/>
            <p:nvPr/>
          </p:nvSpPr>
          <p:spPr>
            <a:xfrm>
              <a:off x="6929454" y="3929066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⑧</a:t>
              </a:r>
              <a:endParaRPr lang="zh-CN" altLang="en-US" dirty="0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6000760" y="4786323"/>
            <a:ext cx="1785950" cy="1071570"/>
            <a:chOff x="5786446" y="4500570"/>
            <a:chExt cx="2857520" cy="1747549"/>
          </a:xfrm>
        </p:grpSpPr>
        <p:grpSp>
          <p:nvGrpSpPr>
            <p:cNvPr id="145" name="组合 144"/>
            <p:cNvGrpSpPr/>
            <p:nvPr/>
          </p:nvGrpSpPr>
          <p:grpSpPr>
            <a:xfrm>
              <a:off x="5786446" y="4500570"/>
              <a:ext cx="2857520" cy="1214446"/>
              <a:chOff x="5572132" y="2000240"/>
              <a:chExt cx="2857520" cy="1214446"/>
            </a:xfrm>
          </p:grpSpPr>
          <p:sp>
            <p:nvSpPr>
              <p:cNvPr id="146" name="矩形 145"/>
              <p:cNvSpPr/>
              <p:nvPr/>
            </p:nvSpPr>
            <p:spPr>
              <a:xfrm>
                <a:off x="5572132" y="2000240"/>
                <a:ext cx="1857388" cy="714380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矩形 146"/>
              <p:cNvSpPr/>
              <p:nvPr/>
            </p:nvSpPr>
            <p:spPr>
              <a:xfrm>
                <a:off x="5572132" y="2714620"/>
                <a:ext cx="1857388" cy="500066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7429520" y="2000240"/>
                <a:ext cx="1000132" cy="71438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矩形 148"/>
              <p:cNvSpPr/>
              <p:nvPr/>
            </p:nvSpPr>
            <p:spPr>
              <a:xfrm>
                <a:off x="7429520" y="2714620"/>
                <a:ext cx="1000132" cy="500066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0" name="矩形 149"/>
            <p:cNvSpPr/>
            <p:nvPr/>
          </p:nvSpPr>
          <p:spPr>
            <a:xfrm>
              <a:off x="7000892" y="5786454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⑨</a:t>
              </a:r>
              <a:endParaRPr lang="zh-CN" altLang="en-US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571604" y="571480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14348" y="1142984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从鸟岛到狮虎山，共有多少条路线？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071538" y="1571612"/>
            <a:ext cx="6986617" cy="2857520"/>
            <a:chOff x="1000100" y="1643050"/>
            <a:chExt cx="6986617" cy="2271723"/>
          </a:xfrm>
        </p:grpSpPr>
        <p:pic>
          <p:nvPicPr>
            <p:cNvPr id="80" name="图片 79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0100" y="1643050"/>
              <a:ext cx="6986617" cy="2271723"/>
            </a:xfrm>
            <a:prstGeom prst="rect">
              <a:avLst/>
            </a:prstGeom>
          </p:spPr>
        </p:pic>
        <p:sp>
          <p:nvSpPr>
            <p:cNvPr id="81" name="矩形 80"/>
            <p:cNvSpPr/>
            <p:nvPr/>
          </p:nvSpPr>
          <p:spPr>
            <a:xfrm>
              <a:off x="1285852" y="3429000"/>
              <a:ext cx="642942" cy="28575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鸟岛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714612" y="3429000"/>
              <a:ext cx="642942" cy="28575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猴山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4286248" y="3429000"/>
              <a:ext cx="1000132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大象馆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6072198" y="3429000"/>
              <a:ext cx="928694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狮虎山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2000232" y="4572008"/>
            <a:ext cx="45005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2 ×2 ×2=8(</a:t>
            </a:r>
            <a:r>
              <a:rPr lang="zh-CN" altLang="en-US" sz="3200" dirty="0" smtClean="0">
                <a:latin typeface="宋体" panose="02010600030101010101" pitchFamily="2" charset="-122"/>
              </a:rPr>
              <a:t>条</a:t>
            </a:r>
            <a:r>
              <a:rPr lang="en-US" altLang="zh-CN" sz="3200" dirty="0" smtClean="0">
                <a:latin typeface="宋体" panose="02010600030101010101" pitchFamily="2" charset="-122"/>
              </a:rPr>
              <a:t>)</a:t>
            </a: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altLang="zh-CN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  共有</a:t>
            </a:r>
            <a:r>
              <a:rPr lang="en-US" altLang="zh-CN" sz="3200" dirty="0" smtClean="0"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latin typeface="宋体" panose="02010600030101010101" pitchFamily="2" charset="-122"/>
              </a:rPr>
              <a:t>条路线。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61" name="组合 3"/>
          <p:cNvGrpSpPr/>
          <p:nvPr/>
        </p:nvGrpSpPr>
        <p:grpSpPr>
          <a:xfrm>
            <a:off x="5143504" y="6072206"/>
            <a:ext cx="2376487" cy="523220"/>
            <a:chOff x="5220072" y="5877272"/>
            <a:chExt cx="2376487" cy="877496"/>
          </a:xfrm>
        </p:grpSpPr>
        <p:sp>
          <p:nvSpPr>
            <p:cNvPr id="62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3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704742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荤菜和素菜有多少种不同</a:t>
            </a:r>
            <a:endParaRPr lang="en-US" altLang="zh-CN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的搭配？连一连。 　</a:t>
            </a:r>
          </a:p>
        </p:txBody>
      </p:sp>
      <p:sp>
        <p:nvSpPr>
          <p:cNvPr id="22" name="矩形 21"/>
          <p:cNvSpPr/>
          <p:nvPr/>
        </p:nvSpPr>
        <p:spPr>
          <a:xfrm>
            <a:off x="857224" y="1714488"/>
            <a:ext cx="4143404" cy="17859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星期一        菜谱</a:t>
            </a:r>
            <a:endParaRPr lang="en-US" altLang="zh-CN" sz="2800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荤菜：粉皮炖肉、炸虾仁</a:t>
            </a:r>
            <a:endParaRPr lang="en-US" altLang="zh-CN" sz="2800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素菜：白菜豆腐 、蘑菇   </a:t>
            </a:r>
            <a:endParaRPr lang="en-US" altLang="zh-CN" sz="2800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  油菜、炒豆芽</a:t>
            </a:r>
            <a:endParaRPr lang="en-US" altLang="zh-CN" sz="2800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dirty="0">
              <a:solidFill>
                <a:srgbClr val="002060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143504" y="1714488"/>
            <a:ext cx="3143272" cy="1928826"/>
            <a:chOff x="5143504" y="1714488"/>
            <a:chExt cx="3143272" cy="1928826"/>
          </a:xfrm>
        </p:grpSpPr>
        <p:pic>
          <p:nvPicPr>
            <p:cNvPr id="23" name="图片 22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72330" y="2714620"/>
              <a:ext cx="1214446" cy="928694"/>
            </a:xfrm>
            <a:prstGeom prst="rect">
              <a:avLst/>
            </a:prstGeom>
          </p:spPr>
        </p:pic>
        <p:sp>
          <p:nvSpPr>
            <p:cNvPr id="27" name="圆角矩形标注 26"/>
            <p:cNvSpPr/>
            <p:nvPr/>
          </p:nvSpPr>
          <p:spPr>
            <a:xfrm>
              <a:off x="5143504" y="1714488"/>
              <a:ext cx="3071834" cy="785818"/>
            </a:xfrm>
            <a:prstGeom prst="wedgeRoundRectCallout">
              <a:avLst>
                <a:gd name="adj1" fmla="val 21398"/>
                <a:gd name="adj2" fmla="val 99441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每人一份米饭、荤菜、素菜只能各选一份。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2910" y="3929066"/>
            <a:ext cx="7215238" cy="2084973"/>
            <a:chOff x="928662" y="3929066"/>
            <a:chExt cx="7215238" cy="2084973"/>
          </a:xfrm>
        </p:grpSpPr>
        <p:sp>
          <p:nvSpPr>
            <p:cNvPr id="29" name="TextBox 28"/>
            <p:cNvSpPr txBox="1"/>
            <p:nvPr/>
          </p:nvSpPr>
          <p:spPr>
            <a:xfrm>
              <a:off x="2143108" y="3929066"/>
              <a:ext cx="2000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粉皮炖肉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929190" y="3929066"/>
              <a:ext cx="2000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炸虾仁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28662" y="5429264"/>
              <a:ext cx="2000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白菜豆腐</a:t>
              </a:r>
              <a:endParaRPr lang="zh-CN" altLang="en-US" sz="32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500430" y="5429264"/>
              <a:ext cx="2000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蘑菇油菜</a:t>
              </a:r>
              <a:endParaRPr lang="zh-CN" altLang="en-US" sz="32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43636" y="5429264"/>
              <a:ext cx="2000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0070C0"/>
                  </a:solidFill>
                  <a:latin typeface="华文楷体" pitchFamily="2" charset="-122"/>
                  <a:ea typeface="华文楷体" pitchFamily="2" charset="-122"/>
                </a:rPr>
                <a:t>炒豆芽</a:t>
              </a:r>
              <a:endParaRPr lang="zh-CN" altLang="en-US" sz="3200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rot="10800000" flipV="1">
            <a:off x="1571604" y="4429132"/>
            <a:ext cx="1214446" cy="114300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786050" y="4429132"/>
            <a:ext cx="1285884" cy="114300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786051" y="4429133"/>
            <a:ext cx="3929091" cy="1143007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0800000" flipV="1">
            <a:off x="1571604" y="4357694"/>
            <a:ext cx="3714776" cy="121444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rot="10800000" flipV="1">
            <a:off x="4000496" y="4357694"/>
            <a:ext cx="1285884" cy="121444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286380" y="4357694"/>
            <a:ext cx="1357322" cy="121444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3" name="爆炸形 1 52"/>
          <p:cNvSpPr/>
          <p:nvPr/>
        </p:nvSpPr>
        <p:spPr>
          <a:xfrm>
            <a:off x="6643702" y="3929066"/>
            <a:ext cx="2000232" cy="1285884"/>
          </a:xfrm>
          <a:prstGeom prst="irregularSeal1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500042"/>
            <a:ext cx="815149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妈妈的生日快到了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小华</a:t>
            </a:r>
            <a:endParaRPr lang="en-US" altLang="zh-CN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 打算在妈妈生日那天送妈妈一束鲜花</a:t>
            </a:r>
            <a:endParaRPr lang="en-US" altLang="zh-CN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 和一个蛋糕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   　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种搭配方法。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6" name="图片 75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794" y="3000372"/>
            <a:ext cx="4929222" cy="2352675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4500562" y="21431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</a:t>
            </a:r>
            <a:endParaRPr lang="zh-CN" altLang="en-US" sz="3200" dirty="0">
              <a:ea typeface="楷体_GB2312"/>
            </a:endParaRPr>
          </a:p>
        </p:txBody>
      </p:sp>
      <p:grpSp>
        <p:nvGrpSpPr>
          <p:cNvPr id="91" name="Group 8"/>
          <p:cNvGrpSpPr/>
          <p:nvPr/>
        </p:nvGrpSpPr>
        <p:grpSpPr bwMode="auto">
          <a:xfrm>
            <a:off x="5643570" y="5857892"/>
            <a:ext cx="1943100" cy="525791"/>
            <a:chOff x="1474" y="3702"/>
            <a:chExt cx="952" cy="499"/>
          </a:xfrm>
        </p:grpSpPr>
        <p:sp>
          <p:nvSpPr>
            <p:cNvPr id="92" name="AutoShap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3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14348" y="571480"/>
            <a:ext cx="7286676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变式题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主食和饮料只能各选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种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下面的午餐有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种不同的搭配。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1538" y="2357430"/>
            <a:ext cx="6019812" cy="1304925"/>
            <a:chOff x="1071538" y="2357430"/>
            <a:chExt cx="6019812" cy="1304925"/>
          </a:xfrm>
        </p:grpSpPr>
        <p:pic>
          <p:nvPicPr>
            <p:cNvPr id="8" name="图片 7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6050" y="2357430"/>
              <a:ext cx="4305300" cy="130492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071538" y="2786058"/>
              <a:ext cx="15001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主食：</a:t>
              </a:r>
              <a:endPara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2976" y="3857628"/>
            <a:ext cx="6072199" cy="1171575"/>
            <a:chOff x="1142976" y="3857628"/>
            <a:chExt cx="6072199" cy="1171575"/>
          </a:xfrm>
        </p:grpSpPr>
        <p:pic>
          <p:nvPicPr>
            <p:cNvPr id="11" name="图片 10" descr="1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86050" y="3857628"/>
              <a:ext cx="4429125" cy="1171575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142976" y="4286256"/>
              <a:ext cx="15001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饮料：</a:t>
              </a:r>
              <a:endPara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214810" y="150017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12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00034" y="340300"/>
            <a:ext cx="750099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小米有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件夏装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一件上装搭配一件下装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可以有几种搭配方法？你能写出来吗？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5843610" y="6117919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17" name="图片 16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62" y="2428868"/>
            <a:ext cx="7239000" cy="164307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142976" y="4000504"/>
            <a:ext cx="628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答：有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种搭配方法；　</a:t>
            </a:r>
            <a:endParaRPr lang="en-US" altLang="zh-CN" sz="32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和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②,①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和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③,①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和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⑤,④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和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②,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④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和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③,④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和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⑤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43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5643578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5929322" y="6000768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0100" y="928670"/>
            <a:ext cx="72866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楷体" pitchFamily="2" charset="-122"/>
                <a:ea typeface="华文楷体" pitchFamily="2" charset="-122"/>
              </a:rPr>
              <a:t>排一排，</a:t>
            </a:r>
            <a:r>
              <a:rPr lang="zh-CN" altLang="en-US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楷体" pitchFamily="2" charset="-122"/>
                <a:ea typeface="华文楷体" pitchFamily="2" charset="-122"/>
              </a:rPr>
              <a:t>有哪些不同的读法？再读一读。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000496" y="1857364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怕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29388" y="1857364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辣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14480" y="1928802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不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42910" y="3643314"/>
            <a:ext cx="1133484" cy="983972"/>
            <a:chOff x="1071538" y="3500438"/>
            <a:chExt cx="1133484" cy="983972"/>
          </a:xfrm>
        </p:grpSpPr>
        <p:sp>
          <p:nvSpPr>
            <p:cNvPr id="23" name="矩形 22"/>
            <p:cNvSpPr/>
            <p:nvPr/>
          </p:nvSpPr>
          <p:spPr>
            <a:xfrm>
              <a:off x="1071538" y="3786190"/>
              <a:ext cx="642942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36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不</a:t>
              </a:r>
              <a:endParaRPr lang="zh-CN" altLang="en-US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1643042" y="3500438"/>
              <a:ext cx="428628" cy="57814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643042" y="4071942"/>
              <a:ext cx="561980" cy="41246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1714480" y="3357562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楷体" pitchFamily="2" charset="-122"/>
                <a:ea typeface="华文楷体" pitchFamily="2" charset="-122"/>
              </a:rPr>
              <a:t>不怕辣</a:t>
            </a:r>
            <a:endParaRPr lang="zh-CN" altLang="en-US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57356" y="4429132"/>
            <a:ext cx="1415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楷体" pitchFamily="2" charset="-122"/>
                <a:ea typeface="华文楷体" pitchFamily="2" charset="-122"/>
              </a:rPr>
              <a:t>不辣</a:t>
            </a:r>
            <a:r>
              <a:rPr lang="zh-CN" altLang="en-US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itchFamily="2" charset="-122"/>
                <a:ea typeface="华文楷体" pitchFamily="2" charset="-122"/>
              </a:rPr>
              <a:t>怕</a:t>
            </a:r>
            <a:endParaRPr lang="zh-CN" altLang="en-US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286116" y="3643314"/>
            <a:ext cx="1133484" cy="983972"/>
            <a:chOff x="1071538" y="3500438"/>
            <a:chExt cx="1133484" cy="983972"/>
          </a:xfrm>
        </p:grpSpPr>
        <p:sp>
          <p:nvSpPr>
            <p:cNvPr id="39" name="矩形 38"/>
            <p:cNvSpPr/>
            <p:nvPr/>
          </p:nvSpPr>
          <p:spPr>
            <a:xfrm>
              <a:off x="1071538" y="3786190"/>
              <a:ext cx="642942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360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怕</a:t>
              </a:r>
              <a:endParaRPr lang="zh-CN" altLang="en-US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1643042" y="3500438"/>
              <a:ext cx="428628" cy="57814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643042" y="4071942"/>
              <a:ext cx="561980" cy="41246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4357686" y="3286124"/>
            <a:ext cx="1415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怕不辣</a:t>
            </a:r>
            <a:endParaRPr lang="zh-CN" altLang="en-US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500562" y="4357694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怕</a:t>
            </a:r>
            <a:r>
              <a:rPr lang="zh-CN" altLang="en-US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辣</a:t>
            </a:r>
            <a:r>
              <a:rPr lang="zh-CN" altLang="en-US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不</a:t>
            </a:r>
            <a:endParaRPr lang="zh-CN" altLang="en-US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000760" y="3571876"/>
            <a:ext cx="1133484" cy="983972"/>
            <a:chOff x="1071538" y="3500438"/>
            <a:chExt cx="1133484" cy="983972"/>
          </a:xfrm>
        </p:grpSpPr>
        <p:sp>
          <p:nvSpPr>
            <p:cNvPr id="47" name="矩形 46"/>
            <p:cNvSpPr/>
            <p:nvPr/>
          </p:nvSpPr>
          <p:spPr>
            <a:xfrm>
              <a:off x="1071538" y="3786190"/>
              <a:ext cx="642942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36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辣</a:t>
              </a:r>
              <a:endParaRPr lang="zh-CN" altLang="en-US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V="1">
              <a:off x="1643042" y="3500438"/>
              <a:ext cx="428628" cy="57814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643042" y="4071942"/>
              <a:ext cx="561980" cy="41246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4" name="矩形 53"/>
          <p:cNvSpPr/>
          <p:nvPr/>
        </p:nvSpPr>
        <p:spPr>
          <a:xfrm>
            <a:off x="7215206" y="3143248"/>
            <a:ext cx="1415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solidFill>
                  <a:schemeClr val="accent6">
                    <a:lumMod val="50000"/>
                  </a:schemeClr>
                </a:solidFill>
                <a:effectLst/>
                <a:latin typeface="华文楷体" pitchFamily="2" charset="-122"/>
                <a:ea typeface="华文楷体" pitchFamily="2" charset="-122"/>
              </a:rPr>
              <a:t>辣不怕</a:t>
            </a:r>
            <a:endParaRPr lang="zh-CN" altLang="en-US" sz="3200" b="1" cap="none" spc="0" dirty="0">
              <a:solidFill>
                <a:schemeClr val="accent6">
                  <a:lumMod val="50000"/>
                </a:schemeClr>
              </a:solidFill>
              <a:effectLst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215206" y="4357694"/>
            <a:ext cx="1415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solidFill>
                  <a:schemeClr val="accent6">
                    <a:lumMod val="50000"/>
                  </a:schemeClr>
                </a:solidFill>
                <a:effectLst/>
                <a:latin typeface="华文楷体" pitchFamily="2" charset="-122"/>
                <a:ea typeface="华文楷体" pitchFamily="2" charset="-122"/>
              </a:rPr>
              <a:t>辣怕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不</a:t>
            </a:r>
            <a:endParaRPr lang="zh-CN" altLang="en-US" sz="3200" b="1" cap="none" spc="0" dirty="0">
              <a:solidFill>
                <a:schemeClr val="accent6">
                  <a:lumMod val="50000"/>
                </a:schemeClr>
              </a:solidFill>
              <a:effectLst/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2" grpId="0"/>
      <p:bldP spid="45" grpId="0"/>
      <p:bldP spid="54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642918"/>
            <a:ext cx="8358246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从小强家出发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经街心花园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到学校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一共有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条路可走。请把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它们分别写出来。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500694" y="6000768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23" name="图片 22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52" y="2786058"/>
            <a:ext cx="5500726" cy="177627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478211" y="148620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6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57290" y="5000636"/>
            <a:ext cx="6429452" cy="642942"/>
            <a:chOff x="857224" y="4643446"/>
            <a:chExt cx="6429452" cy="642942"/>
          </a:xfrm>
        </p:grpSpPr>
        <p:sp>
          <p:nvSpPr>
            <p:cNvPr id="26" name="矩形 25"/>
            <p:cNvSpPr/>
            <p:nvPr/>
          </p:nvSpPr>
          <p:spPr>
            <a:xfrm>
              <a:off x="857224" y="4643446"/>
              <a:ext cx="6429420" cy="64294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57224" y="4643446"/>
              <a:ext cx="642945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分别是：</a:t>
              </a:r>
              <a:r>
                <a:rPr 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AC,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AD,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AE,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BC,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BD,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</a:t>
              </a:r>
              <a:endPara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112"/>
          <p:cNvPicPr>
            <a:picLocks noChangeAspect="1" noChangeArrowheads="1"/>
          </p:cNvPicPr>
          <p:nvPr/>
        </p:nvPicPr>
        <p:blipFill>
          <a:blip r:embed="rId2"/>
          <a:srcRect r="81642" b="36627"/>
          <a:stretch>
            <a:fillRect/>
          </a:stretch>
        </p:blipFill>
        <p:spPr bwMode="auto">
          <a:xfrm>
            <a:off x="1979613" y="1773238"/>
            <a:ext cx="12954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p112"/>
          <p:cNvPicPr>
            <a:picLocks noChangeAspect="1" noChangeArrowheads="1"/>
          </p:cNvPicPr>
          <p:nvPr/>
        </p:nvPicPr>
        <p:blipFill>
          <a:blip r:embed="rId2"/>
          <a:srcRect l="42857" t="-4091" r="36737" b="22554"/>
          <a:stretch>
            <a:fillRect/>
          </a:stretch>
        </p:blipFill>
        <p:spPr bwMode="auto">
          <a:xfrm>
            <a:off x="1403350" y="3933825"/>
            <a:ext cx="144145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p112"/>
          <p:cNvPicPr>
            <a:picLocks noChangeAspect="1" noChangeArrowheads="1"/>
          </p:cNvPicPr>
          <p:nvPr/>
        </p:nvPicPr>
        <p:blipFill>
          <a:blip r:embed="rId2"/>
          <a:srcRect l="64296" t="-13173" r="17346"/>
          <a:stretch>
            <a:fillRect/>
          </a:stretch>
        </p:blipFill>
        <p:spPr bwMode="auto">
          <a:xfrm>
            <a:off x="3851275" y="3500438"/>
            <a:ext cx="1295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p112"/>
          <p:cNvPicPr>
            <a:picLocks noChangeAspect="1" noChangeArrowheads="1"/>
          </p:cNvPicPr>
          <p:nvPr/>
        </p:nvPicPr>
        <p:blipFill>
          <a:blip r:embed="rId2"/>
          <a:srcRect l="87761" t="-13173"/>
          <a:stretch>
            <a:fillRect/>
          </a:stretch>
        </p:blipFill>
        <p:spPr bwMode="auto">
          <a:xfrm>
            <a:off x="6372225" y="3644900"/>
            <a:ext cx="863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p112"/>
          <p:cNvPicPr>
            <a:picLocks noChangeAspect="1" noChangeArrowheads="1"/>
          </p:cNvPicPr>
          <p:nvPr/>
        </p:nvPicPr>
        <p:blipFill>
          <a:blip r:embed="rId2"/>
          <a:srcRect l="20427" t="-4591" r="59167" b="27644"/>
          <a:stretch>
            <a:fillRect/>
          </a:stretch>
        </p:blipFill>
        <p:spPr bwMode="auto">
          <a:xfrm>
            <a:off x="6069013" y="1755775"/>
            <a:ext cx="14398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Text Box 13"/>
          <p:cNvSpPr txBox="1">
            <a:spLocks noChangeArrowheads="1"/>
          </p:cNvSpPr>
          <p:nvPr/>
        </p:nvSpPr>
        <p:spPr bwMode="auto">
          <a:xfrm>
            <a:off x="1500166" y="714356"/>
            <a:ext cx="51038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一共有多少种穿法？</a:t>
            </a:r>
          </a:p>
        </p:txBody>
      </p:sp>
      <p:grpSp>
        <p:nvGrpSpPr>
          <p:cNvPr id="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9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57224" y="500042"/>
            <a:ext cx="2643206" cy="1500200"/>
            <a:chOff x="857224" y="714356"/>
            <a:chExt cx="2643206" cy="1500200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7224" y="714356"/>
              <a:ext cx="1187819" cy="1500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6" name="矩形 5"/>
            <p:cNvSpPr/>
            <p:nvPr/>
          </p:nvSpPr>
          <p:spPr>
            <a:xfrm>
              <a:off x="1714480" y="785794"/>
              <a:ext cx="1785950" cy="500066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固定上装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57884" y="4214818"/>
            <a:ext cx="2701953" cy="1357326"/>
            <a:chOff x="5857884" y="4214818"/>
            <a:chExt cx="2701953" cy="1357326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286643" y="4214818"/>
              <a:ext cx="1273194" cy="13573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8" name="矩形 7"/>
            <p:cNvSpPr/>
            <p:nvPr/>
          </p:nvSpPr>
          <p:spPr>
            <a:xfrm>
              <a:off x="5857884" y="4214818"/>
              <a:ext cx="1785950" cy="500066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固定下装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643306" y="714356"/>
            <a:ext cx="3230832" cy="2784496"/>
            <a:chOff x="3643306" y="714356"/>
            <a:chExt cx="3230832" cy="2784496"/>
          </a:xfrm>
        </p:grpSpPr>
        <p:grpSp>
          <p:nvGrpSpPr>
            <p:cNvPr id="56" name="组合 55"/>
            <p:cNvGrpSpPr/>
            <p:nvPr/>
          </p:nvGrpSpPr>
          <p:grpSpPr>
            <a:xfrm>
              <a:off x="3643306" y="857232"/>
              <a:ext cx="3230832" cy="2641620"/>
              <a:chOff x="1071538" y="1142984"/>
              <a:chExt cx="3230832" cy="2641620"/>
            </a:xfrm>
          </p:grpSpPr>
          <p:pic>
            <p:nvPicPr>
              <p:cNvPr id="10" name="Picture 2" descr="p112"/>
              <p:cNvPicPr>
                <a:picLocks noChangeAspect="1" noChangeArrowheads="1"/>
              </p:cNvPicPr>
              <p:nvPr/>
            </p:nvPicPr>
            <p:blipFill>
              <a:blip r:embed="rId4"/>
              <a:srcRect r="81642" b="36627"/>
              <a:stretch>
                <a:fillRect/>
              </a:stretch>
            </p:blipFill>
            <p:spPr bwMode="auto">
              <a:xfrm>
                <a:off x="1285852" y="1142984"/>
                <a:ext cx="1009808" cy="7858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3" descr="p112"/>
              <p:cNvPicPr>
                <a:picLocks noChangeAspect="1" noChangeArrowheads="1"/>
              </p:cNvPicPr>
              <p:nvPr/>
            </p:nvPicPr>
            <p:blipFill>
              <a:blip r:embed="rId4"/>
              <a:srcRect l="42857" t="-4091" r="36737" b="22554"/>
              <a:stretch>
                <a:fillRect/>
              </a:stretch>
            </p:blipFill>
            <p:spPr bwMode="auto">
              <a:xfrm>
                <a:off x="1071538" y="2857496"/>
                <a:ext cx="742340" cy="6679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Picture 4" descr="p112"/>
              <p:cNvPicPr>
                <a:picLocks noChangeAspect="1" noChangeArrowheads="1"/>
              </p:cNvPicPr>
              <p:nvPr/>
            </p:nvPicPr>
            <p:blipFill>
              <a:blip r:embed="rId4"/>
              <a:srcRect l="64296" t="-13173" r="17346"/>
              <a:stretch>
                <a:fillRect/>
              </a:stretch>
            </p:blipFill>
            <p:spPr bwMode="auto">
              <a:xfrm>
                <a:off x="2357422" y="2857496"/>
                <a:ext cx="667125" cy="9271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5" descr="p112"/>
              <p:cNvPicPr>
                <a:picLocks noChangeAspect="1" noChangeArrowheads="1"/>
              </p:cNvPicPr>
              <p:nvPr/>
            </p:nvPicPr>
            <p:blipFill>
              <a:blip r:embed="rId4"/>
              <a:srcRect l="87761" t="-13173"/>
              <a:stretch>
                <a:fillRect/>
              </a:stretch>
            </p:blipFill>
            <p:spPr bwMode="auto">
              <a:xfrm>
                <a:off x="3857620" y="2786058"/>
                <a:ext cx="444750" cy="9271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4" name="Picture 6" descr="p112"/>
            <p:cNvPicPr>
              <a:picLocks noChangeAspect="1" noChangeArrowheads="1"/>
            </p:cNvPicPr>
            <p:nvPr/>
          </p:nvPicPr>
          <p:blipFill>
            <a:blip r:embed="rId4"/>
            <a:srcRect l="20427" t="-4591" r="59167" b="27644"/>
            <a:stretch>
              <a:fillRect/>
            </a:stretch>
          </p:blipFill>
          <p:spPr bwMode="auto">
            <a:xfrm>
              <a:off x="5643570" y="714356"/>
              <a:ext cx="1092509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" name="直接连接符 19"/>
          <p:cNvCxnSpPr>
            <a:stCxn id="10" idx="2"/>
          </p:cNvCxnSpPr>
          <p:nvPr/>
        </p:nvCxnSpPr>
        <p:spPr>
          <a:xfrm rot="5400000">
            <a:off x="3717163" y="1926383"/>
            <a:ext cx="928694" cy="3620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0" idx="2"/>
            <a:endCxn id="12" idx="0"/>
          </p:cNvCxnSpPr>
          <p:nvPr/>
        </p:nvCxnSpPr>
        <p:spPr>
          <a:xfrm rot="16200000" flipH="1">
            <a:off x="4348291" y="1657282"/>
            <a:ext cx="928694" cy="9002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0" idx="2"/>
          </p:cNvCxnSpPr>
          <p:nvPr/>
        </p:nvCxnSpPr>
        <p:spPr>
          <a:xfrm rot="16200000" flipH="1">
            <a:off x="5074485" y="931089"/>
            <a:ext cx="1000132" cy="24240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11" idx="0"/>
          </p:cNvCxnSpPr>
          <p:nvPr/>
        </p:nvCxnSpPr>
        <p:spPr>
          <a:xfrm rot="10800000" flipV="1">
            <a:off x="4014476" y="1500174"/>
            <a:ext cx="2258056" cy="10715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12" idx="0"/>
          </p:cNvCxnSpPr>
          <p:nvPr/>
        </p:nvCxnSpPr>
        <p:spPr>
          <a:xfrm rot="10800000" flipV="1">
            <a:off x="5262754" y="1571612"/>
            <a:ext cx="1023761" cy="10001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16200000" flipH="1">
            <a:off x="5965041" y="1821645"/>
            <a:ext cx="1143008" cy="5000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1071538" y="3714752"/>
            <a:ext cx="3373708" cy="2397462"/>
            <a:chOff x="1071538" y="3857628"/>
            <a:chExt cx="3373708" cy="2397462"/>
          </a:xfrm>
        </p:grpSpPr>
        <p:pic>
          <p:nvPicPr>
            <p:cNvPr id="36" name="Picture 3" descr="p112"/>
            <p:cNvPicPr>
              <a:picLocks noChangeAspect="1" noChangeArrowheads="1"/>
            </p:cNvPicPr>
            <p:nvPr/>
          </p:nvPicPr>
          <p:blipFill>
            <a:blip r:embed="rId4"/>
            <a:srcRect l="42857" t="-4091" r="36737" b="22554"/>
            <a:stretch>
              <a:fillRect/>
            </a:stretch>
          </p:blipFill>
          <p:spPr bwMode="auto">
            <a:xfrm>
              <a:off x="1071538" y="4143380"/>
              <a:ext cx="742340" cy="667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4" descr="p112"/>
            <p:cNvPicPr>
              <a:picLocks noChangeAspect="1" noChangeArrowheads="1"/>
            </p:cNvPicPr>
            <p:nvPr/>
          </p:nvPicPr>
          <p:blipFill>
            <a:blip r:embed="rId4"/>
            <a:srcRect l="64296" t="-13173" r="17346"/>
            <a:stretch>
              <a:fillRect/>
            </a:stretch>
          </p:blipFill>
          <p:spPr bwMode="auto">
            <a:xfrm>
              <a:off x="2500298" y="3857628"/>
              <a:ext cx="667125" cy="92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5" descr="p112"/>
            <p:cNvPicPr>
              <a:picLocks noChangeAspect="1" noChangeArrowheads="1"/>
            </p:cNvPicPr>
            <p:nvPr/>
          </p:nvPicPr>
          <p:blipFill>
            <a:blip r:embed="rId4"/>
            <a:srcRect l="87761" t="-13173"/>
            <a:stretch>
              <a:fillRect/>
            </a:stretch>
          </p:blipFill>
          <p:spPr bwMode="auto">
            <a:xfrm>
              <a:off x="4000496" y="3857628"/>
              <a:ext cx="444750" cy="92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Picture 2" descr="p112"/>
            <p:cNvPicPr>
              <a:picLocks noChangeAspect="1" noChangeArrowheads="1"/>
            </p:cNvPicPr>
            <p:nvPr/>
          </p:nvPicPr>
          <p:blipFill>
            <a:blip r:embed="rId4"/>
            <a:srcRect r="81642" b="36627"/>
            <a:stretch>
              <a:fillRect/>
            </a:stretch>
          </p:blipFill>
          <p:spPr bwMode="auto">
            <a:xfrm>
              <a:off x="1571604" y="5643578"/>
              <a:ext cx="785818" cy="611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Picture 6" descr="p112"/>
            <p:cNvPicPr>
              <a:picLocks noChangeAspect="1" noChangeArrowheads="1"/>
            </p:cNvPicPr>
            <p:nvPr/>
          </p:nvPicPr>
          <p:blipFill>
            <a:blip r:embed="rId4"/>
            <a:srcRect l="20427" t="-4591" r="59167" b="27644"/>
            <a:stretch>
              <a:fillRect/>
            </a:stretch>
          </p:blipFill>
          <p:spPr bwMode="auto">
            <a:xfrm>
              <a:off x="3428992" y="5500702"/>
              <a:ext cx="857256" cy="728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4" name="直接连接符 43"/>
          <p:cNvCxnSpPr/>
          <p:nvPr/>
        </p:nvCxnSpPr>
        <p:spPr>
          <a:xfrm rot="16200000" flipH="1">
            <a:off x="1214414" y="4929198"/>
            <a:ext cx="1000132" cy="28575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5400000">
            <a:off x="1880469" y="4618748"/>
            <a:ext cx="930280" cy="97650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5400000">
            <a:off x="2574974" y="3924243"/>
            <a:ext cx="930280" cy="236551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571604" y="4572008"/>
            <a:ext cx="2286016" cy="78581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2857488" y="4643446"/>
            <a:ext cx="1000132" cy="71438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rot="5400000">
            <a:off x="3679025" y="4822041"/>
            <a:ext cx="714380" cy="35719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4929190" y="5286388"/>
            <a:ext cx="20970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2×3=6(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种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928662" y="571480"/>
            <a:ext cx="3429024" cy="2571768"/>
            <a:chOff x="-720725" y="2786058"/>
            <a:chExt cx="3655995" cy="3084979"/>
          </a:xfrm>
        </p:grpSpPr>
        <p:pic>
          <p:nvPicPr>
            <p:cNvPr id="11274" name="Picture 2" descr="p112"/>
            <p:cNvPicPr>
              <a:picLocks noChangeAspect="1" noChangeArrowheads="1"/>
            </p:cNvPicPr>
            <p:nvPr/>
          </p:nvPicPr>
          <p:blipFill>
            <a:blip r:embed="rId2"/>
            <a:srcRect r="81642" b="36627"/>
            <a:stretch>
              <a:fillRect/>
            </a:stretch>
          </p:blipFill>
          <p:spPr bwMode="auto">
            <a:xfrm>
              <a:off x="-88904" y="2874959"/>
              <a:ext cx="1295400" cy="100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5" name="Picture 3" descr="p112"/>
            <p:cNvPicPr>
              <a:picLocks noChangeAspect="1" noChangeArrowheads="1"/>
            </p:cNvPicPr>
            <p:nvPr/>
          </p:nvPicPr>
          <p:blipFill>
            <a:blip r:embed="rId2"/>
            <a:srcRect l="42857" t="-4091" r="36737" b="22554"/>
            <a:stretch>
              <a:fillRect/>
            </a:stretch>
          </p:blipFill>
          <p:spPr bwMode="auto">
            <a:xfrm>
              <a:off x="-720725" y="3929066"/>
              <a:ext cx="1441450" cy="1296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6" name="Picture 4" descr="p112"/>
            <p:cNvPicPr>
              <a:picLocks noChangeAspect="1" noChangeArrowheads="1"/>
            </p:cNvPicPr>
            <p:nvPr/>
          </p:nvPicPr>
          <p:blipFill>
            <a:blip r:embed="rId2"/>
            <a:srcRect l="64296" t="-13173" r="17346"/>
            <a:stretch>
              <a:fillRect/>
            </a:stretch>
          </p:blipFill>
          <p:spPr bwMode="auto">
            <a:xfrm>
              <a:off x="579185" y="4070810"/>
              <a:ext cx="1295400" cy="1800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7" name="Picture 5" descr="p112"/>
            <p:cNvPicPr>
              <a:picLocks noChangeAspect="1" noChangeArrowheads="1"/>
            </p:cNvPicPr>
            <p:nvPr/>
          </p:nvPicPr>
          <p:blipFill>
            <a:blip r:embed="rId2"/>
            <a:srcRect l="87761" t="-13173"/>
            <a:stretch>
              <a:fillRect/>
            </a:stretch>
          </p:blipFill>
          <p:spPr bwMode="auto">
            <a:xfrm>
              <a:off x="2071670" y="3786190"/>
              <a:ext cx="863600" cy="180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8" name="Picture 6" descr="p112"/>
            <p:cNvPicPr>
              <a:picLocks noChangeAspect="1" noChangeArrowheads="1"/>
            </p:cNvPicPr>
            <p:nvPr/>
          </p:nvPicPr>
          <p:blipFill>
            <a:blip r:embed="rId2"/>
            <a:srcRect l="20427" t="-4591" r="59167" b="27644"/>
            <a:stretch>
              <a:fillRect/>
            </a:stretch>
          </p:blipFill>
          <p:spPr bwMode="auto">
            <a:xfrm>
              <a:off x="1285852" y="2786058"/>
              <a:ext cx="1439862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" name="组合 14"/>
          <p:cNvGrpSpPr/>
          <p:nvPr/>
        </p:nvGrpSpPr>
        <p:grpSpPr>
          <a:xfrm>
            <a:off x="5357818" y="714356"/>
            <a:ext cx="3143272" cy="2214578"/>
            <a:chOff x="5429256" y="857232"/>
            <a:chExt cx="3143272" cy="2214578"/>
          </a:xfrm>
        </p:grpSpPr>
        <p:sp>
          <p:nvSpPr>
            <p:cNvPr id="11270" name="圆角矩形标注 36"/>
            <p:cNvSpPr>
              <a:spLocks noChangeArrowheads="1"/>
            </p:cNvSpPr>
            <p:nvPr/>
          </p:nvSpPr>
          <p:spPr bwMode="auto">
            <a:xfrm>
              <a:off x="5500694" y="857232"/>
              <a:ext cx="3071834" cy="857256"/>
            </a:xfrm>
            <a:prstGeom prst="wedgeRoundRectCallout">
              <a:avLst>
                <a:gd name="adj1" fmla="val -23051"/>
                <a:gd name="adj2" fmla="val 83228"/>
                <a:gd name="adj3" fmla="val 16667"/>
              </a:avLst>
            </a:prstGeom>
            <a:noFill/>
            <a:ln w="38100" algn="ctr">
              <a:solidFill>
                <a:srgbClr val="FF9900"/>
              </a:solidFill>
              <a:round/>
              <a:tailEnd type="triangle" w="med" len="med"/>
            </a:ln>
          </p:spPr>
          <p:txBody>
            <a:bodyPr/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我用○表示上装，用□表示下装。</a:t>
              </a:r>
            </a:p>
          </p:txBody>
        </p:sp>
        <p:pic>
          <p:nvPicPr>
            <p:cNvPr id="14" name="图片 13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9256" y="1857364"/>
              <a:ext cx="1012038" cy="1214446"/>
            </a:xfrm>
            <a:prstGeom prst="rect">
              <a:avLst/>
            </a:prstGeom>
          </p:spPr>
        </p:pic>
      </p:grpSp>
      <p:grpSp>
        <p:nvGrpSpPr>
          <p:cNvPr id="16" name="Group 12"/>
          <p:cNvGrpSpPr/>
          <p:nvPr/>
        </p:nvGrpSpPr>
        <p:grpSpPr bwMode="auto">
          <a:xfrm>
            <a:off x="4576737" y="3702048"/>
            <a:ext cx="671512" cy="1225550"/>
            <a:chOff x="0" y="0"/>
            <a:chExt cx="1059" cy="1928"/>
          </a:xfrm>
        </p:grpSpPr>
        <p:sp>
          <p:nvSpPr>
            <p:cNvPr id="17" name="箭头 322"/>
            <p:cNvSpPr>
              <a:spLocks noChangeShapeType="1"/>
            </p:cNvSpPr>
            <p:nvPr/>
          </p:nvSpPr>
          <p:spPr bwMode="auto">
            <a:xfrm flipH="1">
              <a:off x="265" y="0"/>
              <a:ext cx="794" cy="1928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0" y="408"/>
              <a:ext cx="795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2800" b="1">
                  <a:solidFill>
                    <a:srgbClr val="FF99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①</a:t>
              </a:r>
            </a:p>
          </p:txBody>
        </p:sp>
      </p:grpSp>
      <p:grpSp>
        <p:nvGrpSpPr>
          <p:cNvPr id="19" name="Group 15"/>
          <p:cNvGrpSpPr/>
          <p:nvPr/>
        </p:nvGrpSpPr>
        <p:grpSpPr bwMode="auto">
          <a:xfrm>
            <a:off x="5248249" y="3703636"/>
            <a:ext cx="865188" cy="1150937"/>
            <a:chOff x="0" y="0"/>
            <a:chExt cx="1361" cy="1814"/>
          </a:xfrm>
        </p:grpSpPr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0" y="680"/>
              <a:ext cx="744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2800" b="1">
                  <a:solidFill>
                    <a:srgbClr val="FF99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②</a:t>
              </a:r>
            </a:p>
          </p:txBody>
        </p:sp>
        <p:sp>
          <p:nvSpPr>
            <p:cNvPr id="21" name="箭头 327"/>
            <p:cNvSpPr>
              <a:spLocks noChangeShapeType="1"/>
            </p:cNvSpPr>
            <p:nvPr/>
          </p:nvSpPr>
          <p:spPr bwMode="auto">
            <a:xfrm>
              <a:off x="1" y="0"/>
              <a:ext cx="1361" cy="1815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18"/>
          <p:cNvGrpSpPr/>
          <p:nvPr/>
        </p:nvGrpSpPr>
        <p:grpSpPr bwMode="auto">
          <a:xfrm>
            <a:off x="5249837" y="3702048"/>
            <a:ext cx="2230437" cy="1225550"/>
            <a:chOff x="0" y="0"/>
            <a:chExt cx="3514" cy="1928"/>
          </a:xfrm>
        </p:grpSpPr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1020" y="681"/>
              <a:ext cx="794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2800" b="1">
                  <a:solidFill>
                    <a:srgbClr val="FF99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③</a:t>
              </a:r>
            </a:p>
          </p:txBody>
        </p:sp>
        <p:sp>
          <p:nvSpPr>
            <p:cNvPr id="24" name="箭头 327"/>
            <p:cNvSpPr>
              <a:spLocks noChangeShapeType="1"/>
            </p:cNvSpPr>
            <p:nvPr/>
          </p:nvSpPr>
          <p:spPr bwMode="auto">
            <a:xfrm>
              <a:off x="0" y="0"/>
              <a:ext cx="3515" cy="1928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21"/>
          <p:cNvGrpSpPr/>
          <p:nvPr/>
        </p:nvGrpSpPr>
        <p:grpSpPr bwMode="auto">
          <a:xfrm>
            <a:off x="4887887" y="3846511"/>
            <a:ext cx="2233612" cy="1081087"/>
            <a:chOff x="0" y="0"/>
            <a:chExt cx="3516" cy="1702"/>
          </a:xfrm>
        </p:grpSpPr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1702" y="0"/>
              <a:ext cx="794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28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④</a:t>
              </a:r>
            </a:p>
          </p:txBody>
        </p:sp>
        <p:sp>
          <p:nvSpPr>
            <p:cNvPr id="27" name="箭头 332"/>
            <p:cNvSpPr>
              <a:spLocks noChangeShapeType="1"/>
            </p:cNvSpPr>
            <p:nvPr/>
          </p:nvSpPr>
          <p:spPr bwMode="auto">
            <a:xfrm flipH="1">
              <a:off x="0" y="0"/>
              <a:ext cx="3516" cy="170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24"/>
          <p:cNvGrpSpPr/>
          <p:nvPr/>
        </p:nvGrpSpPr>
        <p:grpSpPr bwMode="auto">
          <a:xfrm>
            <a:off x="6473799" y="3871911"/>
            <a:ext cx="736600" cy="1055687"/>
            <a:chOff x="0" y="0"/>
            <a:chExt cx="1160" cy="1662"/>
          </a:xfrm>
        </p:grpSpPr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340" y="415"/>
              <a:ext cx="821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28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⑤</a:t>
              </a:r>
            </a:p>
          </p:txBody>
        </p:sp>
        <p:sp>
          <p:nvSpPr>
            <p:cNvPr id="30" name="箭头 332"/>
            <p:cNvSpPr>
              <a:spLocks noChangeShapeType="1"/>
            </p:cNvSpPr>
            <p:nvPr/>
          </p:nvSpPr>
          <p:spPr bwMode="auto">
            <a:xfrm flipH="1">
              <a:off x="0" y="0"/>
              <a:ext cx="1025" cy="1663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Group 27"/>
          <p:cNvGrpSpPr/>
          <p:nvPr/>
        </p:nvGrpSpPr>
        <p:grpSpPr bwMode="auto">
          <a:xfrm>
            <a:off x="7121499" y="3846511"/>
            <a:ext cx="647700" cy="1081087"/>
            <a:chOff x="0" y="0"/>
            <a:chExt cx="1020" cy="1702"/>
          </a:xfrm>
        </p:grpSpPr>
        <p:sp>
          <p:nvSpPr>
            <p:cNvPr id="32" name="Rectangle 28"/>
            <p:cNvSpPr>
              <a:spLocks noChangeArrowheads="1"/>
            </p:cNvSpPr>
            <p:nvPr/>
          </p:nvSpPr>
          <p:spPr bwMode="auto">
            <a:xfrm>
              <a:off x="340" y="340"/>
              <a:ext cx="680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28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⑥</a:t>
              </a:r>
            </a:p>
          </p:txBody>
        </p:sp>
        <p:sp>
          <p:nvSpPr>
            <p:cNvPr id="33" name="箭头 332"/>
            <p:cNvSpPr>
              <a:spLocks noChangeShapeType="1"/>
            </p:cNvSpPr>
            <p:nvPr/>
          </p:nvSpPr>
          <p:spPr bwMode="auto">
            <a:xfrm>
              <a:off x="0" y="0"/>
              <a:ext cx="1020" cy="170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529112" y="2994023"/>
            <a:ext cx="3571875" cy="2928938"/>
            <a:chOff x="4529112" y="2994023"/>
            <a:chExt cx="3571875" cy="2928938"/>
          </a:xfrm>
        </p:grpSpPr>
        <p:grpSp>
          <p:nvGrpSpPr>
            <p:cNvPr id="44" name="组合 43"/>
            <p:cNvGrpSpPr/>
            <p:nvPr/>
          </p:nvGrpSpPr>
          <p:grpSpPr>
            <a:xfrm>
              <a:off x="5029174" y="2994023"/>
              <a:ext cx="2357438" cy="500063"/>
              <a:chOff x="5029174" y="2994023"/>
              <a:chExt cx="2357438" cy="500063"/>
            </a:xfrm>
          </p:grpSpPr>
          <p:sp>
            <p:nvSpPr>
              <p:cNvPr id="34" name="椭圆 32"/>
              <p:cNvSpPr>
                <a:spLocks noChangeArrowheads="1"/>
              </p:cNvSpPr>
              <p:nvPr/>
            </p:nvSpPr>
            <p:spPr bwMode="auto">
              <a:xfrm>
                <a:off x="5029174" y="2994023"/>
                <a:ext cx="500063" cy="500063"/>
              </a:xfrm>
              <a:prstGeom prst="ellipse">
                <a:avLst/>
              </a:prstGeom>
              <a:noFill/>
              <a:ln w="38100" algn="ctr">
                <a:solidFill>
                  <a:srgbClr val="FF00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椭圆 33"/>
              <p:cNvSpPr>
                <a:spLocks noChangeArrowheads="1"/>
              </p:cNvSpPr>
              <p:nvPr/>
            </p:nvSpPr>
            <p:spPr bwMode="auto">
              <a:xfrm>
                <a:off x="6886549" y="2994023"/>
                <a:ext cx="500063" cy="500063"/>
              </a:xfrm>
              <a:prstGeom prst="ellipse">
                <a:avLst/>
              </a:prstGeom>
              <a:noFill/>
              <a:ln w="38100" algn="ctr">
                <a:solidFill>
                  <a:schemeClr val="accent2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" name="矩形 34"/>
            <p:cNvSpPr>
              <a:spLocks noChangeArrowheads="1"/>
            </p:cNvSpPr>
            <p:nvPr/>
          </p:nvSpPr>
          <p:spPr bwMode="auto">
            <a:xfrm>
              <a:off x="4529112" y="5208586"/>
              <a:ext cx="714375" cy="714375"/>
            </a:xfrm>
            <a:prstGeom prst="rect">
              <a:avLst/>
            </a:prstGeom>
            <a:noFill/>
            <a:ln w="38100" algn="ctr">
              <a:solidFill>
                <a:srgbClr val="C0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矩形 35"/>
            <p:cNvSpPr>
              <a:spLocks noChangeArrowheads="1"/>
            </p:cNvSpPr>
            <p:nvPr/>
          </p:nvSpPr>
          <p:spPr bwMode="auto">
            <a:xfrm>
              <a:off x="5957862" y="5208586"/>
              <a:ext cx="714375" cy="714375"/>
            </a:xfrm>
            <a:prstGeom prst="rect">
              <a:avLst/>
            </a:prstGeom>
            <a:noFill/>
            <a:ln w="38100" algn="ctr">
              <a:solidFill>
                <a:srgbClr val="00CC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矩形 36"/>
            <p:cNvSpPr>
              <a:spLocks noChangeArrowheads="1"/>
            </p:cNvSpPr>
            <p:nvPr/>
          </p:nvSpPr>
          <p:spPr bwMode="auto">
            <a:xfrm>
              <a:off x="7386612" y="5208586"/>
              <a:ext cx="714375" cy="714375"/>
            </a:xfrm>
            <a:prstGeom prst="rect">
              <a:avLst/>
            </a:prstGeom>
            <a:noFill/>
            <a:ln w="38100" algn="ctr">
              <a:solidFill>
                <a:srgbClr val="CC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928662" y="3214686"/>
            <a:ext cx="3800475" cy="2493962"/>
            <a:chOff x="900113" y="2220913"/>
            <a:chExt cx="3800475" cy="2493971"/>
          </a:xfrm>
        </p:grpSpPr>
        <p:grpSp>
          <p:nvGrpSpPr>
            <p:cNvPr id="40" name="Group 8"/>
            <p:cNvGrpSpPr/>
            <p:nvPr/>
          </p:nvGrpSpPr>
          <p:grpSpPr bwMode="auto">
            <a:xfrm>
              <a:off x="900113" y="2220913"/>
              <a:ext cx="3800475" cy="1104900"/>
              <a:chOff x="0" y="0"/>
              <a:chExt cx="2394" cy="696"/>
            </a:xfrm>
          </p:grpSpPr>
          <p:pic>
            <p:nvPicPr>
              <p:cNvPr id="42" name="Picture 9" descr="00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" y="0"/>
                <a:ext cx="1996" cy="6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" name="Rectangle 10"/>
              <p:cNvSpPr>
                <a:spLocks noChangeArrowheads="1"/>
              </p:cNvSpPr>
              <p:nvPr/>
            </p:nvSpPr>
            <p:spPr bwMode="auto">
              <a:xfrm>
                <a:off x="0" y="117"/>
                <a:ext cx="2394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楷体_GB2312" pitchFamily="49" charset="-122"/>
                  </a:rPr>
                  <a:t>有 </a:t>
                </a:r>
                <a:r>
                  <a:rPr lang="en-US" altLang="zh-CN" sz="2800" b="1">
                    <a:latin typeface="Times New Roman" panose="02020603050405020304" pitchFamily="18" charset="0"/>
                    <a:ea typeface="楷体_GB2312" pitchFamily="49" charset="-122"/>
                  </a:rPr>
                  <a:t>6 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_GB2312" pitchFamily="49" charset="-122"/>
                  </a:rPr>
                  <a:t>种不同的穿法。</a:t>
                </a:r>
              </a:p>
            </p:txBody>
          </p:sp>
        </p:grpSp>
        <p:pic>
          <p:nvPicPr>
            <p:cNvPr id="41" name="Picture 30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 flipH="1">
              <a:off x="1413332" y="3400996"/>
              <a:ext cx="1388113" cy="13138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71736" y="857232"/>
            <a:ext cx="5072098" cy="1347117"/>
            <a:chOff x="1714480" y="1285860"/>
            <a:chExt cx="5072098" cy="1347117"/>
          </a:xfrm>
        </p:grpSpPr>
        <p:pic>
          <p:nvPicPr>
            <p:cNvPr id="4" name="图片 3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00694" y="1285860"/>
              <a:ext cx="1285884" cy="1347117"/>
            </a:xfrm>
            <a:prstGeom prst="rect">
              <a:avLst/>
            </a:prstGeom>
          </p:spPr>
        </p:pic>
        <p:sp>
          <p:nvSpPr>
            <p:cNvPr id="5" name="圆角矩形标注 4"/>
            <p:cNvSpPr/>
            <p:nvPr/>
          </p:nvSpPr>
          <p:spPr>
            <a:xfrm>
              <a:off x="1714480" y="1285860"/>
              <a:ext cx="3429024" cy="1143008"/>
            </a:xfrm>
            <a:prstGeom prst="wedgeRoundRectCallout">
              <a:avLst>
                <a:gd name="adj1" fmla="val 73290"/>
                <a:gd name="adj2" fmla="val -26042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我用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A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表示上装，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B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表示下装。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86248" y="2786058"/>
            <a:ext cx="775430" cy="923330"/>
            <a:chOff x="653298" y="2967335"/>
            <a:chExt cx="775430" cy="923330"/>
          </a:xfrm>
        </p:grpSpPr>
        <p:sp>
          <p:nvSpPr>
            <p:cNvPr id="7" name="矩形 6"/>
            <p:cNvSpPr/>
            <p:nvPr/>
          </p:nvSpPr>
          <p:spPr>
            <a:xfrm>
              <a:off x="653298" y="2967335"/>
              <a:ext cx="6046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540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A</a:t>
              </a:r>
              <a:endParaRPr lang="zh-CN" altLang="en-US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42976" y="34290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1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43702" y="2714620"/>
            <a:ext cx="775430" cy="923330"/>
            <a:chOff x="653298" y="2967335"/>
            <a:chExt cx="775430" cy="923330"/>
          </a:xfrm>
        </p:grpSpPr>
        <p:sp>
          <p:nvSpPr>
            <p:cNvPr id="11" name="矩形 10"/>
            <p:cNvSpPr/>
            <p:nvPr/>
          </p:nvSpPr>
          <p:spPr>
            <a:xfrm>
              <a:off x="653298" y="2967335"/>
              <a:ext cx="6046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540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A</a:t>
              </a:r>
              <a:endParaRPr lang="zh-CN" altLang="en-US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42976" y="34290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1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71802" y="4500570"/>
            <a:ext cx="775430" cy="923330"/>
            <a:chOff x="653298" y="2967335"/>
            <a:chExt cx="775430" cy="923330"/>
          </a:xfrm>
        </p:grpSpPr>
        <p:sp>
          <p:nvSpPr>
            <p:cNvPr id="14" name="矩形 13"/>
            <p:cNvSpPr/>
            <p:nvPr/>
          </p:nvSpPr>
          <p:spPr>
            <a:xfrm>
              <a:off x="653298" y="2967335"/>
              <a:ext cx="57259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1905"/>
                  <a:solidFill>
                    <a:srgbClr val="7030A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B</a:t>
              </a:r>
              <a:endParaRPr lang="zh-CN" altLang="en-US" sz="5400" b="1" cap="none" spc="0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42976" y="34290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1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29256" y="4500570"/>
            <a:ext cx="775430" cy="923330"/>
            <a:chOff x="653298" y="2967335"/>
            <a:chExt cx="775430" cy="923330"/>
          </a:xfrm>
        </p:grpSpPr>
        <p:sp>
          <p:nvSpPr>
            <p:cNvPr id="17" name="矩形 16"/>
            <p:cNvSpPr/>
            <p:nvPr/>
          </p:nvSpPr>
          <p:spPr>
            <a:xfrm>
              <a:off x="653298" y="2967335"/>
              <a:ext cx="57259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1905"/>
                  <a:solidFill>
                    <a:srgbClr val="7030A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B</a:t>
              </a:r>
              <a:endParaRPr lang="zh-CN" altLang="en-US" sz="5400" b="1" cap="none" spc="0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42976" y="34290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1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01024" y="4500570"/>
            <a:ext cx="775430" cy="923330"/>
            <a:chOff x="653298" y="2967335"/>
            <a:chExt cx="775430" cy="923330"/>
          </a:xfrm>
        </p:grpSpPr>
        <p:sp>
          <p:nvSpPr>
            <p:cNvPr id="20" name="矩形 19"/>
            <p:cNvSpPr/>
            <p:nvPr/>
          </p:nvSpPr>
          <p:spPr>
            <a:xfrm>
              <a:off x="653298" y="2967335"/>
              <a:ext cx="57259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1905"/>
                  <a:solidFill>
                    <a:srgbClr val="7030A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B</a:t>
              </a:r>
              <a:endParaRPr lang="zh-CN" altLang="en-US" sz="5400" b="1" cap="none" spc="0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42976" y="3429000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1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 rot="5400000">
            <a:off x="3393273" y="3464719"/>
            <a:ext cx="1357322" cy="128588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16200000" flipH="1">
            <a:off x="4500562" y="3643314"/>
            <a:ext cx="1285884" cy="100013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714876" y="3500438"/>
            <a:ext cx="3500462" cy="121444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10800000" flipV="1">
            <a:off x="3428992" y="3429000"/>
            <a:ext cx="3500462" cy="135732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5400000">
            <a:off x="5607851" y="3464719"/>
            <a:ext cx="1357322" cy="128588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6200000" flipH="1">
            <a:off x="6929454" y="3429000"/>
            <a:ext cx="1285884" cy="128588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 bwMode="auto">
          <a:xfrm>
            <a:off x="285720" y="2714620"/>
            <a:ext cx="3800475" cy="2493963"/>
            <a:chOff x="900113" y="2220913"/>
            <a:chExt cx="3800475" cy="2493971"/>
          </a:xfrm>
        </p:grpSpPr>
        <p:grpSp>
          <p:nvGrpSpPr>
            <p:cNvPr id="40" name="Group 8"/>
            <p:cNvGrpSpPr/>
            <p:nvPr/>
          </p:nvGrpSpPr>
          <p:grpSpPr bwMode="auto">
            <a:xfrm>
              <a:off x="900113" y="2220913"/>
              <a:ext cx="3800475" cy="1104900"/>
              <a:chOff x="0" y="0"/>
              <a:chExt cx="2394" cy="696"/>
            </a:xfrm>
          </p:grpSpPr>
          <p:pic>
            <p:nvPicPr>
              <p:cNvPr id="42" name="Picture 9" descr="007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" y="0"/>
                <a:ext cx="1996" cy="6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" name="Rectangle 10"/>
              <p:cNvSpPr>
                <a:spLocks noChangeArrowheads="1"/>
              </p:cNvSpPr>
              <p:nvPr/>
            </p:nvSpPr>
            <p:spPr bwMode="auto">
              <a:xfrm>
                <a:off x="0" y="117"/>
                <a:ext cx="2394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楷体_GB2312" pitchFamily="49" charset="-122"/>
                  </a:rPr>
                  <a:t>有 </a:t>
                </a:r>
                <a:r>
                  <a:rPr lang="en-US" altLang="zh-CN" sz="2800" b="1">
                    <a:latin typeface="Times New Roman" panose="02020603050405020304" pitchFamily="18" charset="0"/>
                    <a:ea typeface="楷体_GB2312" pitchFamily="49" charset="-122"/>
                  </a:rPr>
                  <a:t>6 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_GB2312" pitchFamily="49" charset="-122"/>
                  </a:rPr>
                  <a:t>种不同的穿法。</a:t>
                </a:r>
              </a:p>
            </p:txBody>
          </p:sp>
        </p:grpSp>
        <p:pic>
          <p:nvPicPr>
            <p:cNvPr id="41" name="Picture 30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 flipH="1">
              <a:off x="1413332" y="3400996"/>
              <a:ext cx="1388114" cy="13138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357290" y="571480"/>
            <a:ext cx="5143536" cy="1844399"/>
            <a:chOff x="1214414" y="1214421"/>
            <a:chExt cx="5143536" cy="1844399"/>
          </a:xfrm>
        </p:grpSpPr>
        <p:pic>
          <p:nvPicPr>
            <p:cNvPr id="30" name="图片 29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4414" y="1214421"/>
              <a:ext cx="1285884" cy="1844399"/>
            </a:xfrm>
            <a:prstGeom prst="rect">
              <a:avLst/>
            </a:prstGeom>
          </p:spPr>
        </p:pic>
        <p:sp>
          <p:nvSpPr>
            <p:cNvPr id="31" name="圆角矩形标注 30"/>
            <p:cNvSpPr/>
            <p:nvPr/>
          </p:nvSpPr>
          <p:spPr>
            <a:xfrm>
              <a:off x="2857488" y="1357298"/>
              <a:ext cx="3500462" cy="1214446"/>
            </a:xfrm>
            <a:prstGeom prst="wedgeRoundRectCallout">
              <a:avLst>
                <a:gd name="adj1" fmla="val -59280"/>
                <a:gd name="adj2" fmla="val 1230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我用 ○ 表示上装，用△表示下装。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928926" y="2786058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/>
              <a:t>①</a:t>
            </a:r>
            <a:endParaRPr lang="zh-CN" altLang="en-US" sz="4000" dirty="0"/>
          </a:p>
        </p:txBody>
      </p:sp>
      <p:sp>
        <p:nvSpPr>
          <p:cNvPr id="35" name="矩形 34"/>
          <p:cNvSpPr/>
          <p:nvPr/>
        </p:nvSpPr>
        <p:spPr>
          <a:xfrm>
            <a:off x="5072066" y="2714620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/>
              <a:t>②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785918" y="4357694"/>
            <a:ext cx="954107" cy="1015663"/>
            <a:chOff x="1785918" y="4357694"/>
            <a:chExt cx="954107" cy="1015663"/>
          </a:xfrm>
        </p:grpSpPr>
        <p:sp>
          <p:nvSpPr>
            <p:cNvPr id="36" name="矩形 35"/>
            <p:cNvSpPr/>
            <p:nvPr/>
          </p:nvSpPr>
          <p:spPr>
            <a:xfrm>
              <a:off x="1785918" y="4357694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 smtClean="0">
                  <a:latin typeface="华文楷体" pitchFamily="2" charset="-122"/>
                  <a:ea typeface="华文楷体" pitchFamily="2" charset="-122"/>
                </a:rPr>
                <a:t>△</a:t>
              </a:r>
              <a:endParaRPr lang="zh-CN" altLang="en-US" sz="60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071670" y="4643446"/>
              <a:ext cx="428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1</a:t>
              </a:r>
              <a:endParaRPr lang="zh-CN" altLang="en-US" sz="3200" dirty="0">
                <a:ea typeface="楷体_GB231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57620" y="4357694"/>
            <a:ext cx="954107" cy="1015663"/>
            <a:chOff x="3857620" y="4357694"/>
            <a:chExt cx="954107" cy="1015663"/>
          </a:xfrm>
        </p:grpSpPr>
        <p:sp>
          <p:nvSpPr>
            <p:cNvPr id="37" name="矩形 36"/>
            <p:cNvSpPr/>
            <p:nvPr/>
          </p:nvSpPr>
          <p:spPr>
            <a:xfrm>
              <a:off x="3857620" y="4357694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 smtClean="0">
                  <a:latin typeface="华文楷体" pitchFamily="2" charset="-122"/>
                  <a:ea typeface="华文楷体" pitchFamily="2" charset="-122"/>
                </a:rPr>
                <a:t>△</a:t>
              </a:r>
              <a:endParaRPr lang="zh-CN" altLang="en-US" sz="6000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143372" y="4643446"/>
              <a:ext cx="3571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2</a:t>
              </a:r>
              <a:endParaRPr lang="zh-CN" altLang="en-US" sz="3200" dirty="0">
                <a:ea typeface="楷体_GB231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072198" y="4357694"/>
            <a:ext cx="954107" cy="1015663"/>
            <a:chOff x="6072198" y="4357694"/>
            <a:chExt cx="954107" cy="1015663"/>
          </a:xfrm>
        </p:grpSpPr>
        <p:sp>
          <p:nvSpPr>
            <p:cNvPr id="38" name="矩形 37"/>
            <p:cNvSpPr/>
            <p:nvPr/>
          </p:nvSpPr>
          <p:spPr>
            <a:xfrm>
              <a:off x="6072198" y="4357694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 smtClean="0">
                  <a:latin typeface="华文楷体" pitchFamily="2" charset="-122"/>
                  <a:ea typeface="华文楷体" pitchFamily="2" charset="-122"/>
                </a:rPr>
                <a:t>△</a:t>
              </a:r>
              <a:endParaRPr lang="zh-CN" altLang="en-US" sz="60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357950" y="4643446"/>
              <a:ext cx="428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3</a:t>
              </a:r>
              <a:endParaRPr lang="zh-CN" altLang="en-US" sz="3200" dirty="0">
                <a:ea typeface="楷体_GB2312"/>
              </a:endParaRPr>
            </a:p>
          </p:txBody>
        </p:sp>
      </p:grpSp>
      <p:cxnSp>
        <p:nvCxnSpPr>
          <p:cNvPr id="45" name="直接连接符 44"/>
          <p:cNvCxnSpPr>
            <a:endCxn id="39" idx="0"/>
          </p:cNvCxnSpPr>
          <p:nvPr/>
        </p:nvCxnSpPr>
        <p:spPr>
          <a:xfrm rot="5400000">
            <a:off x="2107389" y="3536157"/>
            <a:ext cx="1285884" cy="92869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16200000" flipH="1">
            <a:off x="3178959" y="3393281"/>
            <a:ext cx="1214446" cy="11430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endCxn id="43" idx="0"/>
          </p:cNvCxnSpPr>
          <p:nvPr/>
        </p:nvCxnSpPr>
        <p:spPr>
          <a:xfrm>
            <a:off x="3214678" y="3357562"/>
            <a:ext cx="3357586" cy="12858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endCxn id="39" idx="0"/>
          </p:cNvCxnSpPr>
          <p:nvPr/>
        </p:nvCxnSpPr>
        <p:spPr>
          <a:xfrm rot="10800000" flipV="1">
            <a:off x="2285984" y="3286124"/>
            <a:ext cx="3071834" cy="135732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rot="5400000">
            <a:off x="4214810" y="3429000"/>
            <a:ext cx="1285884" cy="10001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endCxn id="43" idx="0"/>
          </p:cNvCxnSpPr>
          <p:nvPr/>
        </p:nvCxnSpPr>
        <p:spPr>
          <a:xfrm rot="16200000" flipH="1">
            <a:off x="5286380" y="3357562"/>
            <a:ext cx="1357322" cy="12144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071538" y="571480"/>
            <a:ext cx="1928826" cy="5715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00100" y="1214422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件上装和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件下装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连一连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共有多少种搭配方式？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4" name="Picture 2" descr="p112"/>
          <p:cNvPicPr>
            <a:picLocks noChangeAspect="1" noChangeArrowheads="1"/>
          </p:cNvPicPr>
          <p:nvPr/>
        </p:nvPicPr>
        <p:blipFill>
          <a:blip r:embed="rId2"/>
          <a:srcRect r="81642" b="36627"/>
          <a:stretch>
            <a:fillRect/>
          </a:stretch>
        </p:blipFill>
        <p:spPr bwMode="auto">
          <a:xfrm>
            <a:off x="2071670" y="2285992"/>
            <a:ext cx="1214979" cy="8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 descr="p112"/>
          <p:cNvPicPr>
            <a:picLocks noChangeAspect="1" noChangeArrowheads="1"/>
          </p:cNvPicPr>
          <p:nvPr/>
        </p:nvPicPr>
        <p:blipFill>
          <a:blip r:embed="rId2"/>
          <a:srcRect l="42857" t="-4091" r="36737" b="22554"/>
          <a:stretch>
            <a:fillRect/>
          </a:stretch>
        </p:blipFill>
        <p:spPr bwMode="auto">
          <a:xfrm>
            <a:off x="4786314" y="2143116"/>
            <a:ext cx="1351962" cy="1081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4" descr="p112"/>
          <p:cNvPicPr>
            <a:picLocks noChangeAspect="1" noChangeArrowheads="1"/>
          </p:cNvPicPr>
          <p:nvPr/>
        </p:nvPicPr>
        <p:blipFill>
          <a:blip r:embed="rId2"/>
          <a:srcRect l="64296" t="-13173" r="17346"/>
          <a:stretch>
            <a:fillRect/>
          </a:stretch>
        </p:blipFill>
        <p:spPr bwMode="auto">
          <a:xfrm>
            <a:off x="6286512" y="2071678"/>
            <a:ext cx="1214979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5" descr="p112"/>
          <p:cNvPicPr>
            <a:picLocks noChangeAspect="1" noChangeArrowheads="1"/>
          </p:cNvPicPr>
          <p:nvPr/>
        </p:nvPicPr>
        <p:blipFill>
          <a:blip r:embed="rId2"/>
          <a:srcRect l="87761" t="-13173"/>
          <a:stretch>
            <a:fillRect/>
          </a:stretch>
        </p:blipFill>
        <p:spPr bwMode="auto">
          <a:xfrm>
            <a:off x="7572396" y="2000240"/>
            <a:ext cx="80998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6" descr="p112"/>
          <p:cNvPicPr>
            <a:picLocks noChangeAspect="1" noChangeArrowheads="1"/>
          </p:cNvPicPr>
          <p:nvPr/>
        </p:nvPicPr>
        <p:blipFill>
          <a:blip r:embed="rId2"/>
          <a:srcRect l="20427" t="-4591" r="59167" b="27644"/>
          <a:stretch>
            <a:fillRect/>
          </a:stretch>
        </p:blipFill>
        <p:spPr bwMode="auto">
          <a:xfrm>
            <a:off x="3286116" y="2143116"/>
            <a:ext cx="1350473" cy="1020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2214554"/>
            <a:ext cx="902007" cy="1000132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428596" y="3143248"/>
            <a:ext cx="5739208" cy="2867174"/>
            <a:chOff x="1357290" y="3357562"/>
            <a:chExt cx="5739208" cy="2867174"/>
          </a:xfrm>
        </p:grpSpPr>
        <p:pic>
          <p:nvPicPr>
            <p:cNvPr id="40" name="Picture 2" descr="p112"/>
            <p:cNvPicPr>
              <a:picLocks noChangeAspect="1" noChangeArrowheads="1"/>
            </p:cNvPicPr>
            <p:nvPr/>
          </p:nvPicPr>
          <p:blipFill>
            <a:blip r:embed="rId2"/>
            <a:srcRect r="81642" b="36627"/>
            <a:stretch>
              <a:fillRect/>
            </a:stretch>
          </p:blipFill>
          <p:spPr bwMode="auto">
            <a:xfrm>
              <a:off x="4000496" y="3500438"/>
              <a:ext cx="1214979" cy="84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3" descr="p112"/>
            <p:cNvPicPr>
              <a:picLocks noChangeAspect="1" noChangeArrowheads="1"/>
            </p:cNvPicPr>
            <p:nvPr/>
          </p:nvPicPr>
          <p:blipFill>
            <a:blip r:embed="rId2"/>
            <a:srcRect l="42857" t="-4091" r="36737" b="22554"/>
            <a:stretch>
              <a:fillRect/>
            </a:stretch>
          </p:blipFill>
          <p:spPr bwMode="auto">
            <a:xfrm>
              <a:off x="1357290" y="5143512"/>
              <a:ext cx="1351962" cy="108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4" descr="p112"/>
            <p:cNvPicPr>
              <a:picLocks noChangeAspect="1" noChangeArrowheads="1"/>
            </p:cNvPicPr>
            <p:nvPr/>
          </p:nvPicPr>
          <p:blipFill>
            <a:blip r:embed="rId2"/>
            <a:srcRect l="64296" t="-13173" r="17346"/>
            <a:stretch>
              <a:fillRect/>
            </a:stretch>
          </p:blipFill>
          <p:spPr bwMode="auto">
            <a:xfrm>
              <a:off x="3786182" y="5072074"/>
              <a:ext cx="1214979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5" descr="p112"/>
            <p:cNvPicPr>
              <a:picLocks noChangeAspect="1" noChangeArrowheads="1"/>
            </p:cNvPicPr>
            <p:nvPr/>
          </p:nvPicPr>
          <p:blipFill>
            <a:blip r:embed="rId2"/>
            <a:srcRect l="87761" t="-13173"/>
            <a:stretch>
              <a:fillRect/>
            </a:stretch>
          </p:blipFill>
          <p:spPr bwMode="auto">
            <a:xfrm>
              <a:off x="6286512" y="5072074"/>
              <a:ext cx="809986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6" descr="p112"/>
            <p:cNvPicPr>
              <a:picLocks noChangeAspect="1" noChangeArrowheads="1"/>
            </p:cNvPicPr>
            <p:nvPr/>
          </p:nvPicPr>
          <p:blipFill>
            <a:blip r:embed="rId2"/>
            <a:srcRect l="20427" t="-4591" r="59167" b="27644"/>
            <a:stretch>
              <a:fillRect/>
            </a:stretch>
          </p:blipFill>
          <p:spPr bwMode="auto">
            <a:xfrm>
              <a:off x="5572132" y="3357562"/>
              <a:ext cx="1350473" cy="1020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图片 44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5984" y="3429000"/>
              <a:ext cx="902007" cy="1000132"/>
            </a:xfrm>
            <a:prstGeom prst="rect">
              <a:avLst/>
            </a:prstGeom>
          </p:spPr>
        </p:pic>
      </p:grpSp>
      <p:cxnSp>
        <p:nvCxnSpPr>
          <p:cNvPr id="46" name="直接连接符 45"/>
          <p:cNvCxnSpPr/>
          <p:nvPr/>
        </p:nvCxnSpPr>
        <p:spPr>
          <a:xfrm rot="5400000">
            <a:off x="1035819" y="4179099"/>
            <a:ext cx="1000132" cy="78581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928794" y="4143380"/>
            <a:ext cx="1571636" cy="85725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928794" y="4143380"/>
            <a:ext cx="3929090" cy="85725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rot="10800000" flipV="1">
            <a:off x="1142976" y="4000504"/>
            <a:ext cx="2428892" cy="107157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rot="5400000">
            <a:off x="3036083" y="4464851"/>
            <a:ext cx="1000132" cy="7143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3571868" y="4000504"/>
            <a:ext cx="2286016" cy="100013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rot="10800000" flipV="1">
            <a:off x="1214414" y="4000504"/>
            <a:ext cx="4000528" cy="107157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rot="10800000" flipV="1">
            <a:off x="3500430" y="4000504"/>
            <a:ext cx="1714512" cy="100013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16200000" flipH="1">
            <a:off x="5036347" y="4179099"/>
            <a:ext cx="1000132" cy="64294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9" name="Picture 34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5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8071" y="5929330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5959496" y="6286520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86512" y="3714752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3 ×3=9</a:t>
            </a:r>
            <a:r>
              <a:rPr lang="zh-CN" altLang="en-US" sz="3200" dirty="0" smtClean="0">
                <a:latin typeface="宋体" panose="02010600030101010101" pitchFamily="2" charset="-122"/>
              </a:rPr>
              <a:t>（种）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57224" y="4919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　　　</a:t>
            </a:r>
          </a:p>
          <a:p>
            <a:r>
              <a:rPr lang="en-US" dirty="0" smtClean="0"/>
              <a:t>		</a:t>
            </a:r>
            <a:endParaRPr lang="zh-CN" altLang="en-US" dirty="0" smtClean="0"/>
          </a:p>
          <a:p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142976" y="428604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4348" y="1142984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拉动纸条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看看可以组成哪些两位数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记录下来。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5" name="图片 24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643050"/>
            <a:ext cx="2966362" cy="1928826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928794" y="2643182"/>
            <a:ext cx="2500330" cy="500066"/>
            <a:chOff x="1428728" y="3000372"/>
            <a:chExt cx="2500330" cy="500066"/>
          </a:xfrm>
        </p:grpSpPr>
        <p:sp>
          <p:nvSpPr>
            <p:cNvPr id="26" name="矩形 25"/>
            <p:cNvSpPr/>
            <p:nvPr/>
          </p:nvSpPr>
          <p:spPr>
            <a:xfrm>
              <a:off x="1428728" y="3000372"/>
              <a:ext cx="500066" cy="50006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357422" y="3000372"/>
              <a:ext cx="500066" cy="50006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28992" y="3000372"/>
              <a:ext cx="500066" cy="50006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9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57290" y="4500570"/>
            <a:ext cx="3429024" cy="500066"/>
            <a:chOff x="1428728" y="4286256"/>
            <a:chExt cx="2500330" cy="500066"/>
          </a:xfrm>
        </p:grpSpPr>
        <p:sp>
          <p:nvSpPr>
            <p:cNvPr id="29" name="矩形 28"/>
            <p:cNvSpPr/>
            <p:nvPr/>
          </p:nvSpPr>
          <p:spPr>
            <a:xfrm>
              <a:off x="1428728" y="4286256"/>
              <a:ext cx="500066" cy="50006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428860" y="4286256"/>
              <a:ext cx="500066" cy="50006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428992" y="4286256"/>
              <a:ext cx="500066" cy="50006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 rot="5400000">
            <a:off x="1250134" y="3593308"/>
            <a:ext cx="1357322" cy="4572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16200000" flipH="1">
            <a:off x="1946654" y="3375421"/>
            <a:ext cx="1357322" cy="8929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6200000" flipH="1">
            <a:off x="2632458" y="2689616"/>
            <a:ext cx="1357322" cy="226458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rot="10800000" flipV="1">
            <a:off x="1700194" y="3143248"/>
            <a:ext cx="1400185" cy="135732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5400000">
            <a:off x="2407431" y="3807622"/>
            <a:ext cx="1357321" cy="285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16200000" flipH="1">
            <a:off x="3093235" y="3150392"/>
            <a:ext cx="1357321" cy="13430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10800000" flipV="1">
            <a:off x="1700194" y="3143248"/>
            <a:ext cx="2471755" cy="135732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rot="5400000">
            <a:off x="2943216" y="3271837"/>
            <a:ext cx="1357321" cy="11001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rot="16200000" flipH="1">
            <a:off x="3629020" y="3686177"/>
            <a:ext cx="1357321" cy="2714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785786" y="5487431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651</Words>
  <Application>WPS 演示</Application>
  <PresentationFormat>全屏显示(4:3)</PresentationFormat>
  <Paragraphs>163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人教版数学三年级下册第8单元</dc:title>
  <dc:creator>吉林梓翰教育图书有限公司</dc:creator>
  <cp:lastModifiedBy>lenovop</cp:lastModifiedBy>
  <cp:revision>1321</cp:revision>
  <dcterms:created xsi:type="dcterms:W3CDTF">2015-11-21T07:20:00Z</dcterms:created>
  <dcterms:modified xsi:type="dcterms:W3CDTF">2021-11-01T03:08:57Z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