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0"/>
  </p:notesMasterIdLst>
  <p:sldIdLst>
    <p:sldId id="419" r:id="rId3"/>
    <p:sldId id="508" r:id="rId4"/>
    <p:sldId id="509" r:id="rId5"/>
    <p:sldId id="499" r:id="rId6"/>
    <p:sldId id="427" r:id="rId7"/>
    <p:sldId id="444" r:id="rId8"/>
    <p:sldId id="432" r:id="rId9"/>
    <p:sldId id="433" r:id="rId10"/>
    <p:sldId id="446" r:id="rId11"/>
    <p:sldId id="457" r:id="rId12"/>
    <p:sldId id="436" r:id="rId13"/>
    <p:sldId id="448" r:id="rId14"/>
    <p:sldId id="472" r:id="rId15"/>
    <p:sldId id="438" r:id="rId16"/>
    <p:sldId id="439" r:id="rId17"/>
    <p:sldId id="440" r:id="rId18"/>
    <p:sldId id="416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00"/>
    <a:srgbClr val="FFFF9F"/>
    <a:srgbClr val="FFFF66"/>
    <a:srgbClr val="E4DF21"/>
    <a:srgbClr val="C8D927"/>
    <a:srgbClr val="FF0066"/>
    <a:srgbClr val="FF6699"/>
    <a:srgbClr val="FF3399"/>
    <a:srgbClr val="DEEC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326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audio" Target="../media/audio1.wav"/><Relationship Id="rId7" Type="http://schemas.openxmlformats.org/officeDocument/2006/relationships/slide" Target="slide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6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12.em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tiff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gi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jpeg"/><Relationship Id="rId5" Type="http://schemas.openxmlformats.org/officeDocument/2006/relationships/image" Target="../media/image16.jpeg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1071538" y="4857760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3571868" y="4857760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000760" y="4857760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52" y="1454995"/>
            <a:ext cx="892971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宋体" panose="02010600030101010101" pitchFamily="2" charset="-122"/>
              </a:rPr>
              <a:t>8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 数学广角</a:t>
            </a:r>
            <a:r>
              <a:rPr lang="en-US" altLang="zh-CN" sz="4800" i="1" dirty="0" smtClean="0"/>
              <a:t>—</a:t>
            </a:r>
            <a:r>
              <a:rPr lang="zh-CN" altLang="en-US" sz="4800" dirty="0" smtClean="0">
                <a:latin typeface="Calibri" panose="020F0502020204030204" pitchFamily="34" charset="0"/>
              </a:rPr>
              <a:t>搭配（二）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57224" y="2928934"/>
            <a:ext cx="721523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稍复杂的组合问题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428728" y="428604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9" name="组合 3"/>
          <p:cNvGrpSpPr/>
          <p:nvPr/>
        </p:nvGrpSpPr>
        <p:grpSpPr>
          <a:xfrm>
            <a:off x="5286380" y="6072206"/>
            <a:ext cx="2376487" cy="523220"/>
            <a:chOff x="5220072" y="5877272"/>
            <a:chExt cx="2376487" cy="877496"/>
          </a:xfrm>
        </p:grpSpPr>
        <p:sp>
          <p:nvSpPr>
            <p:cNvPr id="80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285720" y="2928934"/>
            <a:ext cx="4357718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）小明想从中任选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本，共有多少种选法？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85720" y="3786190"/>
            <a:ext cx="450059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）小明想选</a:t>
            </a:r>
            <a:r>
              <a:rPr lang="en-US" altLang="zh-CN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数学家的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故事</a:t>
            </a:r>
            <a:r>
              <a:rPr lang="en-US" altLang="zh-CN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本其他的书，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共有多少种选法？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857752" y="2928934"/>
            <a:ext cx="3143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3+2+1=6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（种）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答：共有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种选法。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071538" y="5072074"/>
            <a:ext cx="38385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他把选出的</a:t>
            </a:r>
            <a:r>
              <a:rPr lang="en-US" altLang="zh-CN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本书分别送给小红和小丽，共有多少种送法？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72066" y="4286256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答：共有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种选法。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43504" y="5429264"/>
            <a:ext cx="3143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答：共有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种选法。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71472" y="928670"/>
            <a:ext cx="7163213" cy="2000264"/>
            <a:chOff x="571472" y="928670"/>
            <a:chExt cx="7163213" cy="2000264"/>
          </a:xfrm>
        </p:grpSpPr>
        <p:grpSp>
          <p:nvGrpSpPr>
            <p:cNvPr id="84" name="组合 83"/>
            <p:cNvGrpSpPr/>
            <p:nvPr/>
          </p:nvGrpSpPr>
          <p:grpSpPr>
            <a:xfrm>
              <a:off x="1142976" y="1000108"/>
              <a:ext cx="6591709" cy="1928826"/>
              <a:chOff x="714348" y="3286124"/>
              <a:chExt cx="6591709" cy="192882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714348" y="3286124"/>
                <a:ext cx="6500858" cy="1928826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2" name="图片 81" descr="2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4348" y="3357562"/>
                <a:ext cx="6591709" cy="1738320"/>
              </a:xfrm>
              <a:prstGeom prst="rect">
                <a:avLst/>
              </a:prstGeom>
            </p:spPr>
          </p:pic>
        </p:grpSp>
        <p:sp>
          <p:nvSpPr>
            <p:cNvPr id="91" name="矩形 90"/>
            <p:cNvSpPr/>
            <p:nvPr/>
          </p:nvSpPr>
          <p:spPr>
            <a:xfrm>
              <a:off x="571472" y="928670"/>
              <a:ext cx="46679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8.</a:t>
              </a:r>
              <a:endParaRPr lang="zh-CN" altLang="en-US" dirty="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8171124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小明、小亮、小红、小华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四人做“剪子、包袱、锤”游戏。每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两人都要比赛一次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一共需要比赛多少次？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用线连一连。</a:t>
            </a:r>
          </a:p>
        </p:txBody>
      </p:sp>
      <p:pic>
        <p:nvPicPr>
          <p:cNvPr id="22" name="图片 21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2214554"/>
            <a:ext cx="876300" cy="1090605"/>
          </a:xfrm>
          <a:prstGeom prst="rect">
            <a:avLst/>
          </a:prstGeom>
        </p:spPr>
      </p:pic>
      <p:pic>
        <p:nvPicPr>
          <p:cNvPr id="23" name="图片 22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285992"/>
            <a:ext cx="1038225" cy="1100138"/>
          </a:xfrm>
          <a:prstGeom prst="rect">
            <a:avLst/>
          </a:prstGeom>
        </p:spPr>
      </p:pic>
      <p:pic>
        <p:nvPicPr>
          <p:cNvPr id="27" name="图片 26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2214554"/>
            <a:ext cx="914400" cy="1195382"/>
          </a:xfrm>
          <a:prstGeom prst="rect">
            <a:avLst/>
          </a:prstGeom>
        </p:spPr>
      </p:pic>
      <p:pic>
        <p:nvPicPr>
          <p:cNvPr id="28" name="图片 27" descr="1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768" y="2071678"/>
            <a:ext cx="1085850" cy="1357322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1785918" y="4286256"/>
            <a:ext cx="5500726" cy="584775"/>
            <a:chOff x="1928794" y="4286256"/>
            <a:chExt cx="5500726" cy="584775"/>
          </a:xfrm>
        </p:grpSpPr>
        <p:grpSp>
          <p:nvGrpSpPr>
            <p:cNvPr id="52" name="组合 51"/>
            <p:cNvGrpSpPr/>
            <p:nvPr/>
          </p:nvGrpSpPr>
          <p:grpSpPr>
            <a:xfrm>
              <a:off x="3428992" y="4286256"/>
              <a:ext cx="1000132" cy="584775"/>
              <a:chOff x="3428992" y="5214950"/>
              <a:chExt cx="1000132" cy="58477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428992" y="5214950"/>
                <a:ext cx="1000132" cy="571504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428992" y="5214950"/>
                <a:ext cx="10001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小红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28794" y="4286256"/>
              <a:ext cx="1009656" cy="584775"/>
              <a:chOff x="1428728" y="4500570"/>
              <a:chExt cx="1009656" cy="584775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1428728" y="4500570"/>
                <a:ext cx="10001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小华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438252" y="4510094"/>
                <a:ext cx="1000132" cy="571504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929190" y="4286256"/>
              <a:ext cx="1000132" cy="584775"/>
              <a:chOff x="3428992" y="5214950"/>
              <a:chExt cx="1000132" cy="584775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3428992" y="5214950"/>
                <a:ext cx="1000132" cy="571504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428992" y="5214950"/>
                <a:ext cx="10001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小明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6429388" y="4286256"/>
              <a:ext cx="1000132" cy="584775"/>
              <a:chOff x="3428992" y="5214950"/>
              <a:chExt cx="1000132" cy="584775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3428992" y="5214950"/>
                <a:ext cx="1000132" cy="571504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3428992" y="5214950"/>
                <a:ext cx="100013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solidFill>
                      <a:schemeClr val="tx1"/>
                    </a:solidFill>
                    <a:latin typeface="华文楷体" pitchFamily="2" charset="-122"/>
                    <a:ea typeface="华文楷体" pitchFamily="2" charset="-122"/>
                  </a:rPr>
                  <a:t>小亮</a:t>
                </a:r>
                <a:endPara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2357422" y="3857628"/>
            <a:ext cx="1214446" cy="642939"/>
            <a:chOff x="2428860" y="4214818"/>
            <a:chExt cx="1214446" cy="642939"/>
          </a:xfrm>
        </p:grpSpPr>
        <p:sp>
          <p:nvSpPr>
            <p:cNvPr id="60" name="弧形 59"/>
            <p:cNvSpPr/>
            <p:nvPr/>
          </p:nvSpPr>
          <p:spPr bwMode="auto">
            <a:xfrm>
              <a:off x="2428860" y="4214818"/>
              <a:ext cx="1214446" cy="642939"/>
            </a:xfrm>
            <a:prstGeom prst="arc">
              <a:avLst>
                <a:gd name="adj1" fmla="val 10765632"/>
                <a:gd name="adj2" fmla="val 1"/>
              </a:avLst>
            </a:prstGeom>
            <a:ln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2786050" y="4214818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①</a:t>
              </a:r>
              <a:endParaRPr lang="zh-CN" altLang="en-US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357420" y="3714753"/>
            <a:ext cx="3143273" cy="785815"/>
            <a:chOff x="2399239" y="4390166"/>
            <a:chExt cx="1214446" cy="642939"/>
          </a:xfrm>
        </p:grpSpPr>
        <p:sp>
          <p:nvSpPr>
            <p:cNvPr id="65" name="弧形 64"/>
            <p:cNvSpPr/>
            <p:nvPr/>
          </p:nvSpPr>
          <p:spPr bwMode="auto">
            <a:xfrm>
              <a:off x="2399239" y="4390166"/>
              <a:ext cx="1214446" cy="642939"/>
            </a:xfrm>
            <a:prstGeom prst="arc">
              <a:avLst>
                <a:gd name="adj1" fmla="val 10765632"/>
                <a:gd name="adj2" fmla="val 1"/>
              </a:avLst>
            </a:prstGeom>
            <a:ln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923659" y="4448614"/>
              <a:ext cx="190881" cy="3777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②</a:t>
              </a:r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357422" y="3429000"/>
            <a:ext cx="4643470" cy="1071567"/>
            <a:chOff x="2399239" y="4390166"/>
            <a:chExt cx="1214446" cy="642939"/>
          </a:xfrm>
        </p:grpSpPr>
        <p:sp>
          <p:nvSpPr>
            <p:cNvPr id="68" name="弧形 67"/>
            <p:cNvSpPr/>
            <p:nvPr/>
          </p:nvSpPr>
          <p:spPr bwMode="auto">
            <a:xfrm>
              <a:off x="2399239" y="4390166"/>
              <a:ext cx="1214446" cy="642939"/>
            </a:xfrm>
            <a:prstGeom prst="arc">
              <a:avLst>
                <a:gd name="adj1" fmla="val 10765632"/>
                <a:gd name="adj2" fmla="val 1"/>
              </a:avLst>
            </a:prstGeom>
            <a:ln>
              <a:tailEnd type="none" w="med" len="med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296061" y="4475891"/>
              <a:ext cx="129212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③</a:t>
              </a:r>
              <a:endParaRPr lang="zh-CN" altLang="en-US" dirty="0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43306" y="4572008"/>
            <a:ext cx="1857388" cy="604541"/>
            <a:chOff x="3714744" y="4929198"/>
            <a:chExt cx="1857388" cy="604541"/>
          </a:xfrm>
        </p:grpSpPr>
        <p:sp>
          <p:nvSpPr>
            <p:cNvPr id="70" name="弧形 69"/>
            <p:cNvSpPr/>
            <p:nvPr/>
          </p:nvSpPr>
          <p:spPr bwMode="auto">
            <a:xfrm rot="10800000">
              <a:off x="3714744" y="4929198"/>
              <a:ext cx="1857388" cy="571504"/>
            </a:xfrm>
            <a:prstGeom prst="arc">
              <a:avLst>
                <a:gd name="adj1" fmla="val 10765632"/>
                <a:gd name="adj2" fmla="val 1"/>
              </a:avLst>
            </a:prstGeom>
            <a:noFill/>
            <a:ln w="31750" algn="ctr">
              <a:solidFill>
                <a:srgbClr val="FF0000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357686" y="5072074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④</a:t>
              </a:r>
              <a:endParaRPr lang="zh-CN" altLang="en-US" dirty="0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643306" y="4500570"/>
            <a:ext cx="3276624" cy="857256"/>
            <a:chOff x="3714744" y="4857760"/>
            <a:chExt cx="3276624" cy="857256"/>
          </a:xfrm>
        </p:grpSpPr>
        <p:sp>
          <p:nvSpPr>
            <p:cNvPr id="71" name="弧形 70"/>
            <p:cNvSpPr/>
            <p:nvPr/>
          </p:nvSpPr>
          <p:spPr bwMode="auto">
            <a:xfrm rot="10800000">
              <a:off x="3714744" y="4857760"/>
              <a:ext cx="3276624" cy="857256"/>
            </a:xfrm>
            <a:prstGeom prst="arc">
              <a:avLst>
                <a:gd name="adj1" fmla="val 10765632"/>
                <a:gd name="adj2" fmla="val 1"/>
              </a:avLst>
            </a:prstGeom>
            <a:noFill/>
            <a:ln w="31750" algn="ctr">
              <a:solidFill>
                <a:srgbClr val="FF0000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74" name="矩形 73"/>
            <p:cNvSpPr/>
            <p:nvPr/>
          </p:nvSpPr>
          <p:spPr>
            <a:xfrm>
              <a:off x="5715008" y="5214950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⑤</a:t>
              </a:r>
              <a:endParaRPr lang="zh-CN" altLang="en-US" dirty="0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643570" y="3929066"/>
            <a:ext cx="1214446" cy="571501"/>
            <a:chOff x="5715008" y="4286256"/>
            <a:chExt cx="1214446" cy="571501"/>
          </a:xfrm>
        </p:grpSpPr>
        <p:sp>
          <p:nvSpPr>
            <p:cNvPr id="76" name="弧形 75"/>
            <p:cNvSpPr/>
            <p:nvPr/>
          </p:nvSpPr>
          <p:spPr bwMode="auto">
            <a:xfrm>
              <a:off x="5715008" y="4286256"/>
              <a:ext cx="1214446" cy="571501"/>
            </a:xfrm>
            <a:prstGeom prst="arc">
              <a:avLst>
                <a:gd name="adj1" fmla="val 10765632"/>
                <a:gd name="adj2" fmla="val 1"/>
              </a:avLst>
            </a:prstGeom>
            <a:ln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6072198" y="428625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/>
                <a:t>⑥</a:t>
              </a:r>
              <a:endParaRPr lang="zh-CN" altLang="en-US" dirty="0"/>
            </a:p>
          </p:txBody>
        </p:sp>
      </p:grpSp>
      <p:sp>
        <p:nvSpPr>
          <p:cNvPr id="79" name="矩形 78"/>
          <p:cNvSpPr/>
          <p:nvPr/>
        </p:nvSpPr>
        <p:spPr>
          <a:xfrm>
            <a:off x="2428860" y="5572140"/>
            <a:ext cx="44807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答：一共需要比赛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次。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841779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28662" y="2071678"/>
            <a:ext cx="692948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个小朋友见了面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每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人都要握一次手。一共握了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sz="40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次手。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35975" y="321468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  <a:ea typeface="楷体_GB2312"/>
              </a:rPr>
              <a:t>6</a:t>
            </a:r>
            <a:endParaRPr lang="zh-CN" altLang="en-US" sz="4000" dirty="0">
              <a:solidFill>
                <a:schemeClr val="tx1"/>
              </a:solidFill>
              <a:ea typeface="楷体_GB2312"/>
            </a:endParaRPr>
          </a:p>
        </p:txBody>
      </p:sp>
      <p:grpSp>
        <p:nvGrpSpPr>
          <p:cNvPr id="91" name="Group 8"/>
          <p:cNvGrpSpPr/>
          <p:nvPr/>
        </p:nvGrpSpPr>
        <p:grpSpPr bwMode="auto">
          <a:xfrm>
            <a:off x="5643570" y="5857892"/>
            <a:ext cx="1943100" cy="525791"/>
            <a:chOff x="1474" y="3702"/>
            <a:chExt cx="952" cy="499"/>
          </a:xfrm>
        </p:grpSpPr>
        <p:sp>
          <p:nvSpPr>
            <p:cNvPr id="92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3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427300"/>
            <a:ext cx="7286676" cy="1501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三年级一班的乒乓球队有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名女队员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名男队员。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71472" y="3500438"/>
            <a:ext cx="7929618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李老师要从这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名队员中挑选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名男队员和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名女队员参加全年级混合双打比赛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种选法。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42910" y="1928802"/>
            <a:ext cx="736285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每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名队员都要比赛一场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一共要比赛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94836" y="2912106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10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7017" y="5132400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571472" y="571481"/>
            <a:ext cx="7500990" cy="280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难点题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用下列水果中的任意两种做一个水果拼盘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有多少种不同的搭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配方法？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72132" y="5929330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428728" y="3000372"/>
          <a:ext cx="6096000" cy="57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西瓜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梨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苹果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菠萝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桃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071670" y="4071942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5+4+3+2+1=10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（种）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57290" y="4786322"/>
            <a:ext cx="6072230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种不同的搭配方法。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642918"/>
            <a:ext cx="8358246" cy="279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李林、赵红、孙亮、王刚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四人进行羽毛球比赛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每两人之间进行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一场比赛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一共进行了几场比赛？若赵红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胜了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孙亮胜了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李林最多能胜几场？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786050" y="314324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3+2+1=6</a:t>
            </a:r>
            <a:r>
              <a:rPr lang="zh-CN" altLang="en-US" sz="3200" dirty="0" smtClean="0">
                <a:latin typeface="宋体" panose="02010600030101010101" pitchFamily="2" charset="-122"/>
              </a:rPr>
              <a:t>（场）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86050" y="4000504"/>
            <a:ext cx="27860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6-3-2=1</a:t>
            </a:r>
            <a:r>
              <a:rPr lang="zh-CN" altLang="en-US" sz="3200" dirty="0" smtClean="0">
                <a:latin typeface="宋体" panose="02010600030101010101" pitchFamily="2" charset="-122"/>
              </a:rPr>
              <a:t>（场）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42910" y="4929198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答：一共进行了</a:t>
            </a:r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latin typeface="宋体" panose="02010600030101010101" pitchFamily="2" charset="-122"/>
              </a:rPr>
              <a:t>场比赛；李林最多能胜</a:t>
            </a:r>
            <a:r>
              <a:rPr lang="en-US" altLang="zh-CN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场。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714348" y="500042"/>
            <a:ext cx="650083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2011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年亚洲杯足球赛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组球队如下。</a:t>
            </a:r>
          </a:p>
        </p:txBody>
      </p:sp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8840" y="3937003"/>
            <a:ext cx="1079500" cy="720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6465" y="5432428"/>
            <a:ext cx="1023937" cy="720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6392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929066"/>
            <a:ext cx="1100138" cy="720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639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2990" y="5434016"/>
            <a:ext cx="1133475" cy="647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grpSp>
        <p:nvGrpSpPr>
          <p:cNvPr id="3" name="组合 34"/>
          <p:cNvGrpSpPr/>
          <p:nvPr/>
        </p:nvGrpSpPr>
        <p:grpSpPr bwMode="auto">
          <a:xfrm>
            <a:off x="3271840" y="3854453"/>
            <a:ext cx="1585912" cy="441325"/>
            <a:chOff x="3357563" y="3273425"/>
            <a:chExt cx="1585912" cy="441325"/>
          </a:xfrm>
        </p:grpSpPr>
        <p:cxnSp>
          <p:nvCxnSpPr>
            <p:cNvPr id="16414" name="直接连接符 22"/>
            <p:cNvCxnSpPr>
              <a:cxnSpLocks noChangeShapeType="1"/>
            </p:cNvCxnSpPr>
            <p:nvPr/>
          </p:nvCxnSpPr>
          <p:spPr bwMode="auto">
            <a:xfrm flipV="1">
              <a:off x="3357563" y="3708400"/>
              <a:ext cx="1585912" cy="6350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6415" name="TextBox 23"/>
            <p:cNvSpPr txBox="1">
              <a:spLocks noChangeArrowheads="1"/>
            </p:cNvSpPr>
            <p:nvPr/>
          </p:nvSpPr>
          <p:spPr bwMode="auto">
            <a:xfrm>
              <a:off x="3929063" y="3273425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①</a:t>
              </a:r>
            </a:p>
          </p:txBody>
        </p:sp>
      </p:grpSp>
      <p:grpSp>
        <p:nvGrpSpPr>
          <p:cNvPr id="4" name="组合 36"/>
          <p:cNvGrpSpPr/>
          <p:nvPr/>
        </p:nvGrpSpPr>
        <p:grpSpPr bwMode="auto">
          <a:xfrm>
            <a:off x="3271840" y="5786441"/>
            <a:ext cx="1585912" cy="438150"/>
            <a:chOff x="3357563" y="5205413"/>
            <a:chExt cx="1585912" cy="438150"/>
          </a:xfrm>
        </p:grpSpPr>
        <p:cxnSp>
          <p:nvCxnSpPr>
            <p:cNvPr id="16412" name="直接连接符 29"/>
            <p:cNvCxnSpPr>
              <a:cxnSpLocks noChangeShapeType="1"/>
            </p:cNvCxnSpPr>
            <p:nvPr/>
          </p:nvCxnSpPr>
          <p:spPr bwMode="auto">
            <a:xfrm flipV="1">
              <a:off x="3357563" y="5205413"/>
              <a:ext cx="1585912" cy="7937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6413" name="TextBox 30"/>
            <p:cNvSpPr txBox="1">
              <a:spLocks noChangeArrowheads="1"/>
            </p:cNvSpPr>
            <p:nvPr/>
          </p:nvSpPr>
          <p:spPr bwMode="auto">
            <a:xfrm>
              <a:off x="3929063" y="5243513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③</a:t>
              </a:r>
            </a:p>
          </p:txBody>
        </p:sp>
      </p:grpSp>
      <p:grpSp>
        <p:nvGrpSpPr>
          <p:cNvPr id="5" name="组合 37"/>
          <p:cNvGrpSpPr/>
          <p:nvPr/>
        </p:nvGrpSpPr>
        <p:grpSpPr bwMode="auto">
          <a:xfrm>
            <a:off x="2271715" y="4652966"/>
            <a:ext cx="439737" cy="784225"/>
            <a:chOff x="2357438" y="4071938"/>
            <a:chExt cx="439737" cy="784225"/>
          </a:xfrm>
        </p:grpSpPr>
        <p:cxnSp>
          <p:nvCxnSpPr>
            <p:cNvPr id="16410" name="直接连接符 31"/>
            <p:cNvCxnSpPr>
              <a:cxnSpLocks noChangeShapeType="1"/>
            </p:cNvCxnSpPr>
            <p:nvPr/>
          </p:nvCxnSpPr>
          <p:spPr bwMode="auto">
            <a:xfrm rot="16200000" flipH="1">
              <a:off x="2399506" y="4458495"/>
              <a:ext cx="784225" cy="11112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6411" name="TextBox 32"/>
            <p:cNvSpPr txBox="1">
              <a:spLocks noChangeArrowheads="1"/>
            </p:cNvSpPr>
            <p:nvPr/>
          </p:nvSpPr>
          <p:spPr bwMode="auto">
            <a:xfrm>
              <a:off x="2357438" y="4246563"/>
              <a:ext cx="428625" cy="400050"/>
            </a:xfrm>
            <a:prstGeom prst="rect">
              <a:avLst/>
            </a:prstGeom>
            <a:noFill/>
            <a:ln w="31750" algn="ctr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④</a:t>
              </a:r>
            </a:p>
          </p:txBody>
        </p:sp>
      </p:grpSp>
      <p:grpSp>
        <p:nvGrpSpPr>
          <p:cNvPr id="6" name="组合 38"/>
          <p:cNvGrpSpPr/>
          <p:nvPr/>
        </p:nvGrpSpPr>
        <p:grpSpPr bwMode="auto">
          <a:xfrm>
            <a:off x="3200402" y="4610103"/>
            <a:ext cx="1571625" cy="828675"/>
            <a:chOff x="3286116" y="4029082"/>
            <a:chExt cx="1571634" cy="828668"/>
          </a:xfrm>
        </p:grpSpPr>
        <p:cxnSp>
          <p:nvCxnSpPr>
            <p:cNvPr id="16408" name="直接连接符 33"/>
            <p:cNvCxnSpPr>
              <a:cxnSpLocks noChangeShapeType="1"/>
            </p:cNvCxnSpPr>
            <p:nvPr/>
          </p:nvCxnSpPr>
          <p:spPr bwMode="auto">
            <a:xfrm>
              <a:off x="3286116" y="4071942"/>
              <a:ext cx="1571634" cy="785808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6409" name="TextBox 35"/>
            <p:cNvSpPr txBox="1">
              <a:spLocks noChangeArrowheads="1"/>
            </p:cNvSpPr>
            <p:nvPr/>
          </p:nvSpPr>
          <p:spPr bwMode="auto">
            <a:xfrm>
              <a:off x="3714744" y="4029082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⑤</a:t>
              </a:r>
            </a:p>
          </p:txBody>
        </p:sp>
      </p:grpSp>
      <p:grpSp>
        <p:nvGrpSpPr>
          <p:cNvPr id="7" name="组合 35"/>
          <p:cNvGrpSpPr/>
          <p:nvPr/>
        </p:nvGrpSpPr>
        <p:grpSpPr bwMode="auto">
          <a:xfrm>
            <a:off x="5414965" y="4652966"/>
            <a:ext cx="428625" cy="784225"/>
            <a:chOff x="5500688" y="4071942"/>
            <a:chExt cx="428625" cy="784225"/>
          </a:xfrm>
        </p:grpSpPr>
        <p:sp>
          <p:nvSpPr>
            <p:cNvPr id="16406" name="TextBox 27"/>
            <p:cNvSpPr txBox="1">
              <a:spLocks noChangeArrowheads="1"/>
            </p:cNvSpPr>
            <p:nvPr/>
          </p:nvSpPr>
          <p:spPr bwMode="auto">
            <a:xfrm>
              <a:off x="5500688" y="4243388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②</a:t>
              </a:r>
            </a:p>
          </p:txBody>
        </p:sp>
        <p:cxnSp>
          <p:nvCxnSpPr>
            <p:cNvPr id="16407" name="直接连接符 31"/>
            <p:cNvCxnSpPr>
              <a:cxnSpLocks noChangeShapeType="1"/>
            </p:cNvCxnSpPr>
            <p:nvPr/>
          </p:nvCxnSpPr>
          <p:spPr bwMode="auto">
            <a:xfrm rot="16200000" flipH="1">
              <a:off x="5114138" y="4458499"/>
              <a:ext cx="784225" cy="11112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</p:grpSp>
      <p:grpSp>
        <p:nvGrpSpPr>
          <p:cNvPr id="8" name="组合 39"/>
          <p:cNvGrpSpPr/>
          <p:nvPr/>
        </p:nvGrpSpPr>
        <p:grpSpPr bwMode="auto">
          <a:xfrm>
            <a:off x="3271840" y="4581528"/>
            <a:ext cx="1557337" cy="857250"/>
            <a:chOff x="3357555" y="4000504"/>
            <a:chExt cx="1557347" cy="857256"/>
          </a:xfrm>
        </p:grpSpPr>
        <p:cxnSp>
          <p:nvCxnSpPr>
            <p:cNvPr id="16404" name="直接连接符 36"/>
            <p:cNvCxnSpPr>
              <a:cxnSpLocks noChangeShapeType="1"/>
            </p:cNvCxnSpPr>
            <p:nvPr/>
          </p:nvCxnSpPr>
          <p:spPr bwMode="auto">
            <a:xfrm rot="10800000" flipV="1">
              <a:off x="3357555" y="4071938"/>
              <a:ext cx="1557347" cy="785822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6405" name="TextBox 35"/>
            <p:cNvSpPr txBox="1">
              <a:spLocks noChangeArrowheads="1"/>
            </p:cNvSpPr>
            <p:nvPr/>
          </p:nvSpPr>
          <p:spPr bwMode="auto">
            <a:xfrm>
              <a:off x="4143375" y="4000504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⑥</a:t>
              </a:r>
            </a:p>
          </p:txBody>
        </p:sp>
      </p:grpSp>
      <p:grpSp>
        <p:nvGrpSpPr>
          <p:cNvPr id="9" name="组合 46"/>
          <p:cNvGrpSpPr/>
          <p:nvPr/>
        </p:nvGrpSpPr>
        <p:grpSpPr bwMode="auto">
          <a:xfrm>
            <a:off x="6286512" y="3786190"/>
            <a:ext cx="2514600" cy="2278196"/>
            <a:chOff x="6700879" y="4143380"/>
            <a:chExt cx="2514591" cy="2278212"/>
          </a:xfrm>
        </p:grpSpPr>
        <p:grpSp>
          <p:nvGrpSpPr>
            <p:cNvPr id="10" name="Group 8"/>
            <p:cNvGrpSpPr/>
            <p:nvPr/>
          </p:nvGrpSpPr>
          <p:grpSpPr bwMode="auto">
            <a:xfrm>
              <a:off x="6700879" y="4143380"/>
              <a:ext cx="2514591" cy="1143008"/>
              <a:chOff x="0" y="0"/>
              <a:chExt cx="2394" cy="696"/>
            </a:xfrm>
          </p:grpSpPr>
          <p:pic>
            <p:nvPicPr>
              <p:cNvPr id="16402" name="Picture 9" descr="007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6" y="0"/>
                <a:ext cx="1996" cy="6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6403" name="Rectangle 10"/>
              <p:cNvSpPr>
                <a:spLocks noChangeArrowheads="1"/>
              </p:cNvSpPr>
              <p:nvPr/>
            </p:nvSpPr>
            <p:spPr bwMode="auto">
              <a:xfrm>
                <a:off x="0" y="117"/>
                <a:ext cx="2394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一共要踢</a:t>
                </a:r>
                <a:r>
                  <a:rPr lang="en-US" altLang="zh-CN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6</a:t>
                </a:r>
                <a:r>
                  <a:rPr lang="zh-CN" altLang="en-US" sz="24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场。</a:t>
                </a:r>
              </a:p>
            </p:txBody>
          </p:sp>
        </p:grpSp>
        <p:pic>
          <p:nvPicPr>
            <p:cNvPr id="16401" name="Picture 30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7415232" y="5123317"/>
              <a:ext cx="1371610" cy="1298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</p:grpSp>
      <p:grpSp>
        <p:nvGrpSpPr>
          <p:cNvPr id="3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38" name="Picture 9" descr="1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14414" y="1071546"/>
            <a:ext cx="6215106" cy="2644950"/>
            <a:chOff x="785786" y="3143248"/>
            <a:chExt cx="5857916" cy="3071834"/>
          </a:xfrm>
        </p:grpSpPr>
        <p:sp>
          <p:nvSpPr>
            <p:cNvPr id="41" name="矩形 40"/>
            <p:cNvSpPr/>
            <p:nvPr/>
          </p:nvSpPr>
          <p:spPr>
            <a:xfrm>
              <a:off x="785786" y="3143248"/>
              <a:ext cx="5857916" cy="307183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 descr="1.gif"/>
            <p:cNvPicPr>
              <a:picLocks noChangeAspect="1"/>
            </p:cNvPicPr>
            <p:nvPr/>
          </p:nvPicPr>
          <p:blipFill>
            <a:blip r:embed="rId9"/>
            <a:srcRect b="55130"/>
            <a:stretch>
              <a:fillRect/>
            </a:stretch>
          </p:blipFill>
          <p:spPr>
            <a:xfrm>
              <a:off x="1000100" y="3286124"/>
              <a:ext cx="5267325" cy="1350544"/>
            </a:xfrm>
            <a:prstGeom prst="rect">
              <a:avLst/>
            </a:prstGeom>
          </p:spPr>
        </p:pic>
      </p:grpSp>
      <p:pic>
        <p:nvPicPr>
          <p:cNvPr id="36" name="图片 35" descr="1.gif"/>
          <p:cNvPicPr>
            <a:picLocks noChangeAspect="1"/>
          </p:cNvPicPr>
          <p:nvPr/>
        </p:nvPicPr>
        <p:blipFill>
          <a:blip r:embed="rId9"/>
          <a:srcRect t="44870" r="33762"/>
          <a:stretch>
            <a:fillRect/>
          </a:stretch>
        </p:blipFill>
        <p:spPr>
          <a:xfrm>
            <a:off x="1441796" y="2357430"/>
            <a:ext cx="3701708" cy="1428760"/>
          </a:xfrm>
          <a:prstGeom prst="rect">
            <a:avLst/>
          </a:prstGeom>
        </p:spPr>
      </p:pic>
      <p:pic>
        <p:nvPicPr>
          <p:cNvPr id="1026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90" y="2571744"/>
            <a:ext cx="1127125" cy="11160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0254" y="4279900"/>
            <a:ext cx="1079500" cy="720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3441" y="4279900"/>
            <a:ext cx="1023938" cy="720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6392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38429" y="4279900"/>
            <a:ext cx="1100137" cy="7207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pic>
        <p:nvPicPr>
          <p:cNvPr id="1639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7504" y="4279900"/>
            <a:ext cx="1133475" cy="6477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grpSp>
        <p:nvGrpSpPr>
          <p:cNvPr id="5" name="组合 31"/>
          <p:cNvGrpSpPr/>
          <p:nvPr/>
        </p:nvGrpSpPr>
        <p:grpSpPr bwMode="auto">
          <a:xfrm>
            <a:off x="1500166" y="3957638"/>
            <a:ext cx="1928813" cy="471487"/>
            <a:chOff x="1428750" y="3671832"/>
            <a:chExt cx="1928813" cy="471543"/>
          </a:xfrm>
        </p:grpSpPr>
        <p:sp>
          <p:nvSpPr>
            <p:cNvPr id="39" name="弧形 38"/>
            <p:cNvSpPr/>
            <p:nvPr/>
          </p:nvSpPr>
          <p:spPr bwMode="auto">
            <a:xfrm>
              <a:off x="1428750" y="3714699"/>
              <a:ext cx="1928813" cy="428676"/>
            </a:xfrm>
            <a:prstGeom prst="arc">
              <a:avLst>
                <a:gd name="adj1" fmla="val 10765632"/>
                <a:gd name="adj2" fmla="val 1"/>
              </a:avLst>
            </a:prstGeom>
            <a:noFill/>
            <a:ln w="31750" algn="ctr">
              <a:solidFill>
                <a:srgbClr val="0000FF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36" name="TextBox 25"/>
            <p:cNvSpPr txBox="1">
              <a:spLocks noChangeArrowheads="1"/>
            </p:cNvSpPr>
            <p:nvPr/>
          </p:nvSpPr>
          <p:spPr bwMode="auto">
            <a:xfrm>
              <a:off x="2071670" y="3671832"/>
              <a:ext cx="50006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①</a:t>
              </a:r>
            </a:p>
          </p:txBody>
        </p:sp>
      </p:grpSp>
      <p:grpSp>
        <p:nvGrpSpPr>
          <p:cNvPr id="6" name="组合 32"/>
          <p:cNvGrpSpPr/>
          <p:nvPr/>
        </p:nvGrpSpPr>
        <p:grpSpPr bwMode="auto">
          <a:xfrm>
            <a:off x="1500166" y="3857625"/>
            <a:ext cx="3857625" cy="571500"/>
            <a:chOff x="1428728" y="3571876"/>
            <a:chExt cx="3857652" cy="571504"/>
          </a:xfrm>
        </p:grpSpPr>
        <p:sp>
          <p:nvSpPr>
            <p:cNvPr id="22" name="弧形 21"/>
            <p:cNvSpPr/>
            <p:nvPr/>
          </p:nvSpPr>
          <p:spPr bwMode="auto">
            <a:xfrm>
              <a:off x="1428728" y="3643315"/>
              <a:ext cx="3857652" cy="500065"/>
            </a:xfrm>
            <a:prstGeom prst="arc">
              <a:avLst>
                <a:gd name="adj1" fmla="val 10765632"/>
                <a:gd name="adj2" fmla="val 48023"/>
              </a:avLst>
            </a:prstGeom>
            <a:noFill/>
            <a:ln w="31750" algn="ctr">
              <a:solidFill>
                <a:srgbClr val="0000FF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34" name="TextBox 26"/>
            <p:cNvSpPr txBox="1">
              <a:spLocks noChangeArrowheads="1"/>
            </p:cNvSpPr>
            <p:nvPr/>
          </p:nvSpPr>
          <p:spPr bwMode="auto">
            <a:xfrm>
              <a:off x="3286116" y="3571876"/>
              <a:ext cx="50006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②</a:t>
              </a:r>
            </a:p>
          </p:txBody>
        </p:sp>
      </p:grpSp>
      <p:grpSp>
        <p:nvGrpSpPr>
          <p:cNvPr id="7" name="组合 33"/>
          <p:cNvGrpSpPr/>
          <p:nvPr/>
        </p:nvGrpSpPr>
        <p:grpSpPr bwMode="auto">
          <a:xfrm>
            <a:off x="1500166" y="3429000"/>
            <a:ext cx="6072188" cy="1143000"/>
            <a:chOff x="1428728" y="3143248"/>
            <a:chExt cx="6072230" cy="1143008"/>
          </a:xfrm>
        </p:grpSpPr>
        <p:sp>
          <p:nvSpPr>
            <p:cNvPr id="21" name="弧形 20"/>
            <p:cNvSpPr/>
            <p:nvPr/>
          </p:nvSpPr>
          <p:spPr bwMode="auto">
            <a:xfrm>
              <a:off x="1428728" y="3500439"/>
              <a:ext cx="6072230" cy="785817"/>
            </a:xfrm>
            <a:prstGeom prst="arc">
              <a:avLst>
                <a:gd name="adj1" fmla="val 10765632"/>
                <a:gd name="adj2" fmla="val 1"/>
              </a:avLst>
            </a:prstGeom>
            <a:noFill/>
            <a:ln w="31750" algn="ctr">
              <a:solidFill>
                <a:srgbClr val="0000FF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32" name="TextBox 27"/>
            <p:cNvSpPr txBox="1">
              <a:spLocks noChangeArrowheads="1"/>
            </p:cNvSpPr>
            <p:nvPr/>
          </p:nvSpPr>
          <p:spPr bwMode="auto">
            <a:xfrm>
              <a:off x="4071934" y="3143248"/>
              <a:ext cx="50006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③</a:t>
              </a:r>
            </a:p>
          </p:txBody>
        </p:sp>
      </p:grpSp>
      <p:grpSp>
        <p:nvGrpSpPr>
          <p:cNvPr id="8" name="组合 34"/>
          <p:cNvGrpSpPr/>
          <p:nvPr/>
        </p:nvGrpSpPr>
        <p:grpSpPr bwMode="auto">
          <a:xfrm>
            <a:off x="3357541" y="4786313"/>
            <a:ext cx="1928813" cy="471487"/>
            <a:chOff x="3286138" y="4500572"/>
            <a:chExt cx="1928813" cy="471546"/>
          </a:xfrm>
        </p:grpSpPr>
        <p:sp>
          <p:nvSpPr>
            <p:cNvPr id="23" name="弧形 22"/>
            <p:cNvSpPr/>
            <p:nvPr/>
          </p:nvSpPr>
          <p:spPr bwMode="auto">
            <a:xfrm rot="10800000">
              <a:off x="3286138" y="4500572"/>
              <a:ext cx="1928813" cy="428679"/>
            </a:xfrm>
            <a:prstGeom prst="arc">
              <a:avLst>
                <a:gd name="adj1" fmla="val 10765632"/>
                <a:gd name="adj2" fmla="val 1"/>
              </a:avLst>
            </a:prstGeom>
            <a:noFill/>
            <a:ln w="31750" algn="ctr">
              <a:solidFill>
                <a:srgbClr val="FF0000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30" name="TextBox 28"/>
            <p:cNvSpPr txBox="1">
              <a:spLocks noChangeArrowheads="1"/>
            </p:cNvSpPr>
            <p:nvPr/>
          </p:nvSpPr>
          <p:spPr bwMode="auto">
            <a:xfrm>
              <a:off x="4000496" y="4572008"/>
              <a:ext cx="50006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④</a:t>
              </a:r>
            </a:p>
          </p:txBody>
        </p:sp>
      </p:grpSp>
      <p:grpSp>
        <p:nvGrpSpPr>
          <p:cNvPr id="9" name="组合 35"/>
          <p:cNvGrpSpPr/>
          <p:nvPr/>
        </p:nvGrpSpPr>
        <p:grpSpPr bwMode="auto">
          <a:xfrm>
            <a:off x="3357541" y="4800600"/>
            <a:ext cx="4071938" cy="985838"/>
            <a:chOff x="3286116" y="4514854"/>
            <a:chExt cx="4071966" cy="985848"/>
          </a:xfrm>
        </p:grpSpPr>
        <p:sp>
          <p:nvSpPr>
            <p:cNvPr id="24" name="弧形 23"/>
            <p:cNvSpPr/>
            <p:nvPr/>
          </p:nvSpPr>
          <p:spPr bwMode="auto">
            <a:xfrm rot="10800000">
              <a:off x="3286116" y="4514854"/>
              <a:ext cx="4071966" cy="628656"/>
            </a:xfrm>
            <a:prstGeom prst="arc">
              <a:avLst>
                <a:gd name="adj1" fmla="val 10765632"/>
                <a:gd name="adj2" fmla="val 48023"/>
              </a:avLst>
            </a:prstGeom>
            <a:noFill/>
            <a:ln w="31750" algn="ctr">
              <a:solidFill>
                <a:srgbClr val="FF0000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8" name="TextBox 29"/>
            <p:cNvSpPr txBox="1">
              <a:spLocks noChangeArrowheads="1"/>
            </p:cNvSpPr>
            <p:nvPr/>
          </p:nvSpPr>
          <p:spPr bwMode="auto">
            <a:xfrm>
              <a:off x="5072066" y="5100592"/>
              <a:ext cx="50006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⑤</a:t>
              </a:r>
            </a:p>
          </p:txBody>
        </p:sp>
      </p:grpSp>
      <p:grpSp>
        <p:nvGrpSpPr>
          <p:cNvPr id="10" name="组合 36"/>
          <p:cNvGrpSpPr/>
          <p:nvPr/>
        </p:nvGrpSpPr>
        <p:grpSpPr bwMode="auto">
          <a:xfrm>
            <a:off x="5443516" y="4800600"/>
            <a:ext cx="1928813" cy="457200"/>
            <a:chOff x="5372109" y="4514858"/>
            <a:chExt cx="1928813" cy="457260"/>
          </a:xfrm>
        </p:grpSpPr>
        <p:sp>
          <p:nvSpPr>
            <p:cNvPr id="25" name="弧形 24"/>
            <p:cNvSpPr/>
            <p:nvPr/>
          </p:nvSpPr>
          <p:spPr bwMode="auto">
            <a:xfrm rot="10800000">
              <a:off x="5372109" y="4514858"/>
              <a:ext cx="1928813" cy="428681"/>
            </a:xfrm>
            <a:prstGeom prst="arc">
              <a:avLst>
                <a:gd name="adj1" fmla="val 10765632"/>
                <a:gd name="adj2" fmla="val 1"/>
              </a:avLst>
            </a:prstGeom>
            <a:noFill/>
            <a:ln w="31750" algn="ctr">
              <a:solidFill>
                <a:srgbClr val="FF66FF"/>
              </a:solidFill>
              <a:round/>
              <a:tailEnd type="none" w="med" len="med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426" name="TextBox 30"/>
            <p:cNvSpPr txBox="1">
              <a:spLocks noChangeArrowheads="1"/>
            </p:cNvSpPr>
            <p:nvPr/>
          </p:nvSpPr>
          <p:spPr bwMode="auto">
            <a:xfrm>
              <a:off x="6072198" y="4572008"/>
              <a:ext cx="50006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⑥</a:t>
              </a:r>
            </a:p>
          </p:txBody>
        </p:sp>
      </p:grpSp>
      <p:sp>
        <p:nvSpPr>
          <p:cNvPr id="38" name="TextBox 4"/>
          <p:cNvSpPr txBox="1">
            <a:spLocks noChangeArrowheads="1"/>
          </p:cNvSpPr>
          <p:nvPr/>
        </p:nvSpPr>
        <p:spPr bwMode="auto">
          <a:xfrm>
            <a:off x="1071538" y="428604"/>
            <a:ext cx="6500831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2011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年亚洲杯足球赛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组球队如下。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214414" y="1071546"/>
            <a:ext cx="6215106" cy="2366534"/>
            <a:chOff x="785786" y="3143248"/>
            <a:chExt cx="5857916" cy="3071834"/>
          </a:xfrm>
        </p:grpSpPr>
        <p:sp>
          <p:nvSpPr>
            <p:cNvPr id="41" name="矩形 40"/>
            <p:cNvSpPr/>
            <p:nvPr/>
          </p:nvSpPr>
          <p:spPr>
            <a:xfrm>
              <a:off x="785786" y="3143248"/>
              <a:ext cx="5857916" cy="307183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 descr="1.gif"/>
            <p:cNvPicPr>
              <a:picLocks noChangeAspect="1"/>
            </p:cNvPicPr>
            <p:nvPr/>
          </p:nvPicPr>
          <p:blipFill>
            <a:blip r:embed="rId6"/>
            <a:srcRect b="55454"/>
            <a:stretch>
              <a:fillRect/>
            </a:stretch>
          </p:blipFill>
          <p:spPr>
            <a:xfrm>
              <a:off x="1000100" y="3286124"/>
              <a:ext cx="5267325" cy="1340784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3357554" y="5786454"/>
            <a:ext cx="2427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3+2+1=6(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种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爆炸形 1 43"/>
          <p:cNvSpPr/>
          <p:nvPr/>
        </p:nvSpPr>
        <p:spPr>
          <a:xfrm>
            <a:off x="7500958" y="2000240"/>
            <a:ext cx="1428728" cy="2714644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连线法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" name="图片 29" descr="1.gif"/>
          <p:cNvPicPr>
            <a:picLocks noChangeAspect="1"/>
          </p:cNvPicPr>
          <p:nvPr/>
        </p:nvPicPr>
        <p:blipFill>
          <a:blip r:embed="rId6"/>
          <a:srcRect t="44546" r="33762"/>
          <a:stretch>
            <a:fillRect/>
          </a:stretch>
        </p:blipFill>
        <p:spPr>
          <a:xfrm>
            <a:off x="1441796" y="2214554"/>
            <a:ext cx="3701708" cy="1285884"/>
          </a:xfrm>
          <a:prstGeom prst="rect">
            <a:avLst/>
          </a:prstGeom>
        </p:spPr>
      </p:pic>
      <p:pic>
        <p:nvPicPr>
          <p:cNvPr id="2050" name="Picture 2" descr="C:\Users\lenovop\Pictures\小天使替换\男.t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2357430"/>
            <a:ext cx="1127125" cy="11160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00100" y="500042"/>
            <a:ext cx="1785950" cy="50006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7224" y="1071546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个人，每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个人要握一次手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一共要握几次手？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714480" y="3786190"/>
            <a:ext cx="5786478" cy="428628"/>
            <a:chOff x="1714480" y="4357694"/>
            <a:chExt cx="5786478" cy="428628"/>
          </a:xfrm>
        </p:grpSpPr>
        <p:sp>
          <p:nvSpPr>
            <p:cNvPr id="35" name="流程图: 联系 34"/>
            <p:cNvSpPr/>
            <p:nvPr/>
          </p:nvSpPr>
          <p:spPr>
            <a:xfrm>
              <a:off x="7072330" y="435769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流程图: 联系 40"/>
            <p:cNvSpPr/>
            <p:nvPr/>
          </p:nvSpPr>
          <p:spPr>
            <a:xfrm>
              <a:off x="1714480" y="435769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联系 41"/>
            <p:cNvSpPr/>
            <p:nvPr/>
          </p:nvSpPr>
          <p:spPr>
            <a:xfrm>
              <a:off x="2786050" y="435769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联系 42"/>
            <p:cNvSpPr/>
            <p:nvPr/>
          </p:nvSpPr>
          <p:spPr>
            <a:xfrm>
              <a:off x="3857620" y="435769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流程图: 联系 44"/>
            <p:cNvSpPr/>
            <p:nvPr/>
          </p:nvSpPr>
          <p:spPr>
            <a:xfrm>
              <a:off x="5000628" y="435769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联系 46"/>
            <p:cNvSpPr/>
            <p:nvPr/>
          </p:nvSpPr>
          <p:spPr>
            <a:xfrm>
              <a:off x="6143636" y="435769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571604" y="1785926"/>
            <a:ext cx="5143536" cy="1000132"/>
            <a:chOff x="928662" y="2214554"/>
            <a:chExt cx="5143536" cy="1000132"/>
          </a:xfrm>
        </p:grpSpPr>
        <p:pic>
          <p:nvPicPr>
            <p:cNvPr id="1026" name="Picture 2" descr="C:\Users\Administrator\Desktop\人教修订\4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28662" y="2214554"/>
              <a:ext cx="1333500" cy="990600"/>
            </a:xfrm>
            <a:prstGeom prst="rect">
              <a:avLst/>
            </a:prstGeom>
            <a:noFill/>
          </p:spPr>
        </p:pic>
        <p:sp>
          <p:nvSpPr>
            <p:cNvPr id="49" name="圆角矩形标注 48"/>
            <p:cNvSpPr/>
            <p:nvPr/>
          </p:nvSpPr>
          <p:spPr>
            <a:xfrm>
              <a:off x="2357422" y="2357430"/>
              <a:ext cx="3714776" cy="857256"/>
            </a:xfrm>
            <a:prstGeom prst="wedgeRoundRectCallout">
              <a:avLst>
                <a:gd name="adj1" fmla="val -63811"/>
                <a:gd name="adj2" fmla="val -1839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用   代表一个人。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1" name="流程图: 联系 50"/>
            <p:cNvSpPr/>
            <p:nvPr/>
          </p:nvSpPr>
          <p:spPr>
            <a:xfrm>
              <a:off x="3000364" y="2571744"/>
              <a:ext cx="428628" cy="428628"/>
            </a:xfrm>
            <a:prstGeom prst="flowChartConnecto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弧形 56"/>
          <p:cNvSpPr/>
          <p:nvPr/>
        </p:nvSpPr>
        <p:spPr bwMode="auto">
          <a:xfrm>
            <a:off x="1785918" y="3543300"/>
            <a:ext cx="1357323" cy="428625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弧形 61"/>
          <p:cNvSpPr/>
          <p:nvPr/>
        </p:nvSpPr>
        <p:spPr bwMode="auto">
          <a:xfrm>
            <a:off x="1785918" y="3500438"/>
            <a:ext cx="2286016" cy="500062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5" name="弧形 64"/>
          <p:cNvSpPr/>
          <p:nvPr/>
        </p:nvSpPr>
        <p:spPr bwMode="auto">
          <a:xfrm>
            <a:off x="1857356" y="3429000"/>
            <a:ext cx="3357586" cy="500062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弧形 68"/>
          <p:cNvSpPr/>
          <p:nvPr/>
        </p:nvSpPr>
        <p:spPr bwMode="auto">
          <a:xfrm>
            <a:off x="1928794" y="3357562"/>
            <a:ext cx="4429156" cy="500062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弧形 72"/>
          <p:cNvSpPr/>
          <p:nvPr/>
        </p:nvSpPr>
        <p:spPr bwMode="auto">
          <a:xfrm>
            <a:off x="1785918" y="3286124"/>
            <a:ext cx="5643602" cy="785818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6" name="弧形 75"/>
          <p:cNvSpPr/>
          <p:nvPr/>
        </p:nvSpPr>
        <p:spPr bwMode="auto">
          <a:xfrm rot="10800000">
            <a:off x="3071803" y="4071942"/>
            <a:ext cx="1071570" cy="428625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9" name="弧形 78"/>
          <p:cNvSpPr/>
          <p:nvPr/>
        </p:nvSpPr>
        <p:spPr bwMode="auto">
          <a:xfrm rot="10800000">
            <a:off x="3000364" y="4045067"/>
            <a:ext cx="2214578" cy="562324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" name="弧形 81"/>
          <p:cNvSpPr/>
          <p:nvPr/>
        </p:nvSpPr>
        <p:spPr bwMode="auto">
          <a:xfrm rot="10800000">
            <a:off x="2928926" y="4116507"/>
            <a:ext cx="3500462" cy="562324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5" name="弧形 84"/>
          <p:cNvSpPr/>
          <p:nvPr/>
        </p:nvSpPr>
        <p:spPr bwMode="auto">
          <a:xfrm rot="10800000">
            <a:off x="2857488" y="3857628"/>
            <a:ext cx="4617181" cy="1143008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弧形 87"/>
          <p:cNvSpPr/>
          <p:nvPr/>
        </p:nvSpPr>
        <p:spPr bwMode="auto">
          <a:xfrm>
            <a:off x="4071935" y="3614738"/>
            <a:ext cx="1071570" cy="428625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1" name="弧形 90"/>
          <p:cNvSpPr/>
          <p:nvPr/>
        </p:nvSpPr>
        <p:spPr bwMode="auto">
          <a:xfrm>
            <a:off x="4214810" y="3471862"/>
            <a:ext cx="2071702" cy="428625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弧形 93"/>
          <p:cNvSpPr/>
          <p:nvPr/>
        </p:nvSpPr>
        <p:spPr bwMode="auto">
          <a:xfrm>
            <a:off x="4000496" y="3571876"/>
            <a:ext cx="3357586" cy="500062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6" name="弧形 95"/>
          <p:cNvSpPr/>
          <p:nvPr/>
        </p:nvSpPr>
        <p:spPr bwMode="auto">
          <a:xfrm rot="10800000">
            <a:off x="5143504" y="3857627"/>
            <a:ext cx="1285884" cy="642939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7" name="弧形 96"/>
          <p:cNvSpPr/>
          <p:nvPr/>
        </p:nvSpPr>
        <p:spPr bwMode="auto">
          <a:xfrm rot="10800000">
            <a:off x="5143504" y="3786189"/>
            <a:ext cx="2143140" cy="928691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弧形 97"/>
          <p:cNvSpPr/>
          <p:nvPr/>
        </p:nvSpPr>
        <p:spPr bwMode="auto">
          <a:xfrm>
            <a:off x="6286512" y="3500438"/>
            <a:ext cx="1143008" cy="642939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TextBox 100"/>
          <p:cNvSpPr txBox="1"/>
          <p:nvPr/>
        </p:nvSpPr>
        <p:spPr>
          <a:xfrm>
            <a:off x="3286116" y="378619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214546" y="421481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285852" y="300037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357686" y="371475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429256" y="3714752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214546" y="4929198"/>
            <a:ext cx="4286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5+4+3+2+1=15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（次）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7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072198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000232" y="5572140"/>
            <a:ext cx="4305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答：一共要握</a:t>
            </a:r>
            <a:r>
              <a:rPr lang="en-US" altLang="zh-CN" sz="3200" dirty="0" smtClean="0">
                <a:latin typeface="宋体" panose="02010600030101010101" pitchFamily="2" charset="-122"/>
              </a:rPr>
              <a:t>15</a:t>
            </a:r>
            <a:r>
              <a:rPr lang="zh-CN" altLang="en-US" sz="3200" dirty="0" smtClean="0">
                <a:latin typeface="宋体" panose="02010600030101010101" pitchFamily="2" charset="-122"/>
              </a:rPr>
              <a:t>次手。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2" grpId="0" animBg="1"/>
      <p:bldP spid="65" grpId="0" animBg="1"/>
      <p:bldP spid="69" grpId="0" animBg="1"/>
      <p:bldP spid="73" grpId="0" animBg="1"/>
      <p:bldP spid="76" grpId="0" animBg="1"/>
      <p:bldP spid="79" grpId="0" animBg="1"/>
      <p:bldP spid="82" grpId="0" animBg="1"/>
      <p:bldP spid="85" grpId="0" animBg="1"/>
      <p:bldP spid="88" grpId="0" animBg="1"/>
      <p:bldP spid="91" grpId="0" animBg="1"/>
      <p:bldP spid="94" grpId="0" animBg="1"/>
      <p:bldP spid="96" grpId="0" animBg="1"/>
      <p:bldP spid="97" grpId="0" animBg="1"/>
      <p:bldP spid="98" grpId="0" animBg="1"/>
      <p:bldP spid="101" grpId="0"/>
      <p:bldP spid="102" grpId="0"/>
      <p:bldP spid="103" grpId="0"/>
      <p:bldP spid="104" grpId="0"/>
      <p:bldP spid="105" grpId="0"/>
      <p:bldP spid="106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85786" y="47761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142976" y="428604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7224" y="1000108"/>
            <a:ext cx="72866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个人每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个人通一次电话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一共要通多少次电话？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" name="图片 24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1857364"/>
            <a:ext cx="7000924" cy="190024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43042" y="5214950"/>
            <a:ext cx="500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4+3+2+1=10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（次）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答：一共要通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次电话。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643042" y="4357694"/>
            <a:ext cx="5357850" cy="523220"/>
            <a:chOff x="1000100" y="4643446"/>
            <a:chExt cx="5357850" cy="523220"/>
          </a:xfrm>
        </p:grpSpPr>
        <p:sp>
          <p:nvSpPr>
            <p:cNvPr id="27" name="TextBox 26"/>
            <p:cNvSpPr txBox="1"/>
            <p:nvPr/>
          </p:nvSpPr>
          <p:spPr>
            <a:xfrm>
              <a:off x="1000100" y="464344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小刚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00232" y="464344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小红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14678" y="464344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小林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357686" y="464344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小丽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29256" y="4643446"/>
              <a:ext cx="9286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小明</a:t>
              </a:r>
              <a:endPara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9" name="弧形 38"/>
          <p:cNvSpPr/>
          <p:nvPr/>
        </p:nvSpPr>
        <p:spPr bwMode="auto">
          <a:xfrm>
            <a:off x="2071671" y="4286256"/>
            <a:ext cx="1214446" cy="357187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弧形 39"/>
          <p:cNvSpPr/>
          <p:nvPr/>
        </p:nvSpPr>
        <p:spPr bwMode="auto">
          <a:xfrm>
            <a:off x="2071670" y="4143380"/>
            <a:ext cx="2286016" cy="500062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弧形 40"/>
          <p:cNvSpPr/>
          <p:nvPr/>
        </p:nvSpPr>
        <p:spPr bwMode="auto">
          <a:xfrm>
            <a:off x="2000232" y="4071942"/>
            <a:ext cx="3357586" cy="500062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弧形 41"/>
          <p:cNvSpPr/>
          <p:nvPr/>
        </p:nvSpPr>
        <p:spPr bwMode="auto">
          <a:xfrm>
            <a:off x="2000232" y="3929066"/>
            <a:ext cx="4572032" cy="571500"/>
          </a:xfrm>
          <a:prstGeom prst="arc">
            <a:avLst>
              <a:gd name="adj1" fmla="val 10765632"/>
              <a:gd name="adj2" fmla="val 48023"/>
            </a:avLst>
          </a:prstGeom>
          <a:ln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1285852" y="392906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弧形 43"/>
          <p:cNvSpPr/>
          <p:nvPr/>
        </p:nvSpPr>
        <p:spPr bwMode="auto">
          <a:xfrm rot="10800000">
            <a:off x="3071802" y="4500570"/>
            <a:ext cx="1071570" cy="428625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弧形 44"/>
          <p:cNvSpPr/>
          <p:nvPr/>
        </p:nvSpPr>
        <p:spPr bwMode="auto">
          <a:xfrm rot="10800000">
            <a:off x="3071802" y="4500570"/>
            <a:ext cx="2214578" cy="562324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弧形 45"/>
          <p:cNvSpPr/>
          <p:nvPr/>
        </p:nvSpPr>
        <p:spPr bwMode="auto">
          <a:xfrm rot="10800000">
            <a:off x="3071802" y="4572008"/>
            <a:ext cx="3500462" cy="562324"/>
          </a:xfrm>
          <a:prstGeom prst="arc">
            <a:avLst>
              <a:gd name="adj1" fmla="val 10765632"/>
              <a:gd name="adj2" fmla="val 1"/>
            </a:avLst>
          </a:prstGeom>
          <a:noFill/>
          <a:ln w="31750" algn="ctr">
            <a:solidFill>
              <a:srgbClr val="FF0000"/>
            </a:solidFill>
            <a:round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2357422" y="464344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8" name="弧形 47"/>
          <p:cNvSpPr/>
          <p:nvPr/>
        </p:nvSpPr>
        <p:spPr bwMode="auto">
          <a:xfrm>
            <a:off x="4429124" y="4286256"/>
            <a:ext cx="857256" cy="357187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弧形 50"/>
          <p:cNvSpPr/>
          <p:nvPr/>
        </p:nvSpPr>
        <p:spPr bwMode="auto">
          <a:xfrm>
            <a:off x="4429124" y="4143380"/>
            <a:ext cx="2071702" cy="428625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357554" y="4286256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3" name="弧形 52"/>
          <p:cNvSpPr/>
          <p:nvPr/>
        </p:nvSpPr>
        <p:spPr bwMode="auto">
          <a:xfrm rot="10800000">
            <a:off x="5286380" y="4429132"/>
            <a:ext cx="1285884" cy="642939"/>
          </a:xfrm>
          <a:prstGeom prst="arc">
            <a:avLst>
              <a:gd name="adj1" fmla="val 10765632"/>
              <a:gd name="adj2" fmla="val 1"/>
            </a:avLst>
          </a:prstGeom>
          <a:ln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>
            <a:off x="5500694" y="457200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次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9" grpId="0" animBg="1"/>
      <p:bldP spid="40" grpId="0" animBg="1"/>
      <p:bldP spid="41" grpId="0" animBg="1"/>
      <p:bldP spid="42" grpId="0" animBg="1"/>
      <p:bldP spid="43" grpId="0"/>
      <p:bldP spid="44" grpId="0" animBg="1"/>
      <p:bldP spid="45" grpId="0" animBg="1"/>
      <p:bldP spid="46" grpId="0" animBg="1"/>
      <p:bldP spid="47" grpId="0"/>
      <p:bldP spid="48" grpId="0" animBg="1"/>
      <p:bldP spid="51" grpId="0" animBg="1"/>
      <p:bldP spid="52" grpId="0"/>
      <p:bldP spid="53" grpId="0" animBg="1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1643042" y="50004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页做一做第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57224" y="1071546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每次取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1285852" y="1500174"/>
            <a:ext cx="6929486" cy="1714512"/>
            <a:chOff x="1285852" y="1500174"/>
            <a:chExt cx="6929486" cy="1714512"/>
          </a:xfrm>
        </p:grpSpPr>
        <p:pic>
          <p:nvPicPr>
            <p:cNvPr id="85" name="图片 84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5852" y="1857364"/>
              <a:ext cx="5857916" cy="1357322"/>
            </a:xfrm>
            <a:prstGeom prst="rect">
              <a:avLst/>
            </a:prstGeom>
          </p:spPr>
        </p:pic>
        <p:grpSp>
          <p:nvGrpSpPr>
            <p:cNvPr id="104" name="组合 103"/>
            <p:cNvGrpSpPr/>
            <p:nvPr/>
          </p:nvGrpSpPr>
          <p:grpSpPr>
            <a:xfrm>
              <a:off x="4429124" y="1500174"/>
              <a:ext cx="3786214" cy="1378817"/>
              <a:chOff x="4429124" y="1500174"/>
              <a:chExt cx="3786214" cy="1378817"/>
            </a:xfrm>
          </p:grpSpPr>
          <p:pic>
            <p:nvPicPr>
              <p:cNvPr id="80" name="图片 79" descr="1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29520" y="1571612"/>
                <a:ext cx="785818" cy="1307379"/>
              </a:xfrm>
              <a:prstGeom prst="rect">
                <a:avLst/>
              </a:prstGeom>
            </p:spPr>
          </p:pic>
          <p:sp>
            <p:nvSpPr>
              <p:cNvPr id="95" name="圆角矩形标注 94"/>
              <p:cNvSpPr/>
              <p:nvPr/>
            </p:nvSpPr>
            <p:spPr>
              <a:xfrm>
                <a:off x="4429124" y="1500174"/>
                <a:ext cx="2786082" cy="428628"/>
              </a:xfrm>
              <a:prstGeom prst="wedgeRoundRectCallout">
                <a:avLst>
                  <a:gd name="adj1" fmla="val 63041"/>
                  <a:gd name="adj2" fmla="val 14380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我取出了</a:t>
                </a:r>
                <a:r>
                  <a:rPr lang="en-US" altLang="zh-CN" sz="3200" dirty="0" smtClean="0">
                    <a:latin typeface="华文楷体" pitchFamily="2" charset="-122"/>
                    <a:ea typeface="华文楷体" pitchFamily="2" charset="-122"/>
                  </a:rPr>
                  <a:t>6</a:t>
                </a:r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角。</a:t>
                </a:r>
                <a:endParaRPr lang="zh-CN" altLang="en-US" sz="32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106" name="TextBox 105"/>
          <p:cNvSpPr txBox="1"/>
          <p:nvPr/>
        </p:nvSpPr>
        <p:spPr>
          <a:xfrm>
            <a:off x="928662" y="3143248"/>
            <a:ext cx="7500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取出的钱共有哪几种情况？请写出来。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0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0" name="矩形 109"/>
          <p:cNvSpPr/>
          <p:nvPr/>
        </p:nvSpPr>
        <p:spPr>
          <a:xfrm>
            <a:off x="428596" y="3857628"/>
            <a:ext cx="4500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）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sz="3200" dirty="0" smtClean="0">
                <a:latin typeface="宋体" panose="02010600030101010101" pitchFamily="2" charset="-122"/>
              </a:rPr>
              <a:t>+1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sz="3200" dirty="0" smtClean="0">
                <a:latin typeface="宋体" panose="02010600030101010101" pitchFamily="2" charset="-122"/>
              </a:rPr>
              <a:t>=6</a:t>
            </a:r>
            <a:r>
              <a:rPr lang="zh-CN" altLang="en-US" sz="3200" dirty="0" smtClean="0">
                <a:latin typeface="宋体" panose="02010600030101010101" pitchFamily="2" charset="-122"/>
              </a:rPr>
              <a:t>角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宋体" panose="02010600030101010101" pitchFamily="2" charset="-122"/>
              </a:rPr>
              <a:t>）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sz="3200" dirty="0" smtClean="0">
                <a:latin typeface="宋体" panose="02010600030101010101" pitchFamily="2" charset="-122"/>
              </a:rPr>
              <a:t>+5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sz="3200" dirty="0" smtClean="0">
                <a:latin typeface="宋体" panose="02010600030101010101" pitchFamily="2" charset="-122"/>
              </a:rPr>
              <a:t>=5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</a:rPr>
              <a:t>3</a:t>
            </a:r>
            <a:r>
              <a:rPr lang="zh-CN" altLang="en-US" sz="3200" dirty="0" smtClean="0">
                <a:latin typeface="宋体" panose="02010600030101010101" pitchFamily="2" charset="-122"/>
              </a:rPr>
              <a:t>）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sz="3200" dirty="0" smtClean="0">
                <a:latin typeface="宋体" panose="02010600030101010101" pitchFamily="2" charset="-122"/>
              </a:rPr>
              <a:t>+1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=1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角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357686" y="3857628"/>
            <a:ext cx="4286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</a:rPr>
              <a:t>4</a:t>
            </a:r>
            <a:r>
              <a:rPr lang="zh-CN" altLang="en-US" sz="3200" dirty="0" smtClean="0">
                <a:latin typeface="宋体" panose="02010600030101010101" pitchFamily="2" charset="-122"/>
              </a:rPr>
              <a:t>）</a:t>
            </a:r>
            <a:r>
              <a:rPr lang="en-US" altLang="en-US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en-US" sz="3200" dirty="0" smtClean="0">
                <a:latin typeface="宋体" panose="02010600030101010101" pitchFamily="2" charset="-122"/>
              </a:rPr>
              <a:t>+5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altLang="en-US" sz="3200" dirty="0" smtClean="0">
                <a:latin typeface="宋体" panose="02010600030101010101" pitchFamily="2" charset="-122"/>
              </a:rPr>
              <a:t>=1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）</a:t>
            </a:r>
            <a:r>
              <a:rPr lang="en-US" altLang="en-US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en-US" sz="3200" dirty="0" smtClean="0">
                <a:latin typeface="宋体" panose="02010600030101010101" pitchFamily="2" charset="-122"/>
              </a:rPr>
              <a:t>+1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altLang="en-US" sz="3200" dirty="0" smtClean="0">
                <a:latin typeface="宋体" panose="02010600030101010101" pitchFamily="2" charset="-122"/>
              </a:rPr>
              <a:t>=1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en-US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角　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（</a:t>
            </a:r>
            <a:r>
              <a:rPr lang="en-US" altLang="zh-CN" sz="3200" dirty="0" smtClean="0"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latin typeface="宋体" panose="02010600030101010101" pitchFamily="2" charset="-122"/>
              </a:rPr>
              <a:t>）</a:t>
            </a:r>
            <a:r>
              <a:rPr lang="en-US" altLang="en-US" sz="3200" dirty="0" smtClean="0">
                <a:latin typeface="宋体" panose="02010600030101010101" pitchFamily="2" charset="-122"/>
              </a:rPr>
              <a:t>1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altLang="en-US" sz="3200" dirty="0" smtClean="0">
                <a:latin typeface="宋体" panose="02010600030101010101" pitchFamily="2" charset="-122"/>
              </a:rPr>
              <a:t>+5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</a:t>
            </a:r>
            <a:r>
              <a:rPr lang="en-US" altLang="en-US" sz="3200" dirty="0" smtClean="0">
                <a:latin typeface="宋体" panose="02010600030101010101" pitchFamily="2" charset="-122"/>
              </a:rPr>
              <a:t>=1</a:t>
            </a:r>
            <a:r>
              <a:rPr lang="zh-CN" altLang="en-US" sz="3200" dirty="0" smtClean="0">
                <a:latin typeface="宋体" panose="02010600030101010101" pitchFamily="2" charset="-122"/>
              </a:rPr>
              <a:t>角</a:t>
            </a:r>
            <a:r>
              <a:rPr lang="en-US" altLang="en-US" sz="3200" dirty="0" smtClean="0">
                <a:latin typeface="宋体" panose="02010600030101010101" pitchFamily="2" charset="-122"/>
              </a:rPr>
              <a:t>5</a:t>
            </a:r>
            <a:r>
              <a:rPr lang="zh-CN" altLang="en-US" sz="3200" dirty="0" smtClean="0">
                <a:latin typeface="宋体" panose="02010600030101010101" pitchFamily="2" charset="-122"/>
              </a:rPr>
              <a:t>分　</a:t>
            </a:r>
          </a:p>
        </p:txBody>
      </p:sp>
      <p:sp>
        <p:nvSpPr>
          <p:cNvPr id="113" name="圆角矩形 112"/>
          <p:cNvSpPr/>
          <p:nvPr/>
        </p:nvSpPr>
        <p:spPr>
          <a:xfrm>
            <a:off x="1928794" y="5572140"/>
            <a:ext cx="1714512" cy="50006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共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种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112" grpId="0"/>
      <p:bldP spid="1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57224" y="2786058"/>
            <a:ext cx="75724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AutoNum type="arabicPeriod" startAt="2"/>
            </a:pP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计算方法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从物体的数量减去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  <a:p>
            <a:pPr marL="742950" indent="-742950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开始加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依次减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1,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一直加到</a:t>
            </a:r>
            <a:r>
              <a:rPr lang="en-US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1,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等于一共搭配的方法数。</a:t>
            </a:r>
          </a:p>
        </p:txBody>
      </p:sp>
      <p:sp>
        <p:nvSpPr>
          <p:cNvPr id="17" name="矩形 16"/>
          <p:cNvSpPr/>
          <p:nvPr/>
        </p:nvSpPr>
        <p:spPr>
          <a:xfrm>
            <a:off x="928662" y="1071546"/>
            <a:ext cx="7429552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50000"/>
              </a:lnSpc>
              <a:buAutoNum type="arabicPeriod"/>
            </a:pP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两两组合按一定的顺序连线能很</a:t>
            </a:r>
            <a:endParaRPr lang="en-US" altLang="zh-CN" sz="36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742950" indent="-742950"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快地数出一共有多少种方法。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71414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142976" y="915399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页练习二十二第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42910" y="1430712"/>
            <a:ext cx="821533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7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甲、乙、丙、丁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个人参加乒乓球小组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赛，每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个人比赛一场，一共要比赛多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少场？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2857488" y="2643182"/>
            <a:ext cx="3357586" cy="2299287"/>
            <a:chOff x="2571736" y="3429000"/>
            <a:chExt cx="2095233" cy="2299287"/>
          </a:xfrm>
        </p:grpSpPr>
        <p:sp>
          <p:nvSpPr>
            <p:cNvPr id="88" name="矩形 87"/>
            <p:cNvSpPr/>
            <p:nvPr/>
          </p:nvSpPr>
          <p:spPr>
            <a:xfrm>
              <a:off x="3953698" y="3429000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乙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2571736" y="3500438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甲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2643174" y="5072074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丙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4071934" y="514351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丁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0" name="组合 34"/>
          <p:cNvGrpSpPr/>
          <p:nvPr/>
        </p:nvGrpSpPr>
        <p:grpSpPr bwMode="auto">
          <a:xfrm>
            <a:off x="3428992" y="2571744"/>
            <a:ext cx="1785950" cy="441325"/>
            <a:chOff x="3357563" y="3273425"/>
            <a:chExt cx="1585912" cy="441325"/>
          </a:xfrm>
        </p:grpSpPr>
        <p:cxnSp>
          <p:nvCxnSpPr>
            <p:cNvPr id="115" name="直接连接符 22"/>
            <p:cNvCxnSpPr>
              <a:cxnSpLocks noChangeShapeType="1"/>
            </p:cNvCxnSpPr>
            <p:nvPr/>
          </p:nvCxnSpPr>
          <p:spPr bwMode="auto">
            <a:xfrm flipV="1">
              <a:off x="3357563" y="3708400"/>
              <a:ext cx="1585912" cy="6350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16" name="TextBox 23"/>
            <p:cNvSpPr txBox="1">
              <a:spLocks noChangeArrowheads="1"/>
            </p:cNvSpPr>
            <p:nvPr/>
          </p:nvSpPr>
          <p:spPr bwMode="auto">
            <a:xfrm>
              <a:off x="3929063" y="3273425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①</a:t>
              </a:r>
            </a:p>
          </p:txBody>
        </p:sp>
      </p:grpSp>
      <p:grpSp>
        <p:nvGrpSpPr>
          <p:cNvPr id="124" name="组合 36"/>
          <p:cNvGrpSpPr/>
          <p:nvPr/>
        </p:nvGrpSpPr>
        <p:grpSpPr bwMode="auto">
          <a:xfrm>
            <a:off x="3428992" y="4714884"/>
            <a:ext cx="1857388" cy="438150"/>
            <a:chOff x="3357563" y="5205413"/>
            <a:chExt cx="1585912" cy="438150"/>
          </a:xfrm>
        </p:grpSpPr>
        <p:cxnSp>
          <p:nvCxnSpPr>
            <p:cNvPr id="125" name="直接连接符 29"/>
            <p:cNvCxnSpPr>
              <a:cxnSpLocks noChangeShapeType="1"/>
            </p:cNvCxnSpPr>
            <p:nvPr/>
          </p:nvCxnSpPr>
          <p:spPr bwMode="auto">
            <a:xfrm flipV="1">
              <a:off x="3357563" y="5205413"/>
              <a:ext cx="1585912" cy="7937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26" name="TextBox 30"/>
            <p:cNvSpPr txBox="1">
              <a:spLocks noChangeArrowheads="1"/>
            </p:cNvSpPr>
            <p:nvPr/>
          </p:nvSpPr>
          <p:spPr bwMode="auto">
            <a:xfrm>
              <a:off x="3929063" y="5243513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③</a:t>
              </a:r>
            </a:p>
          </p:txBody>
        </p:sp>
      </p:grpSp>
      <p:grpSp>
        <p:nvGrpSpPr>
          <p:cNvPr id="127" name="组合 37"/>
          <p:cNvGrpSpPr/>
          <p:nvPr/>
        </p:nvGrpSpPr>
        <p:grpSpPr bwMode="auto">
          <a:xfrm>
            <a:off x="2786050" y="3214686"/>
            <a:ext cx="439737" cy="1214446"/>
            <a:chOff x="2357438" y="4071938"/>
            <a:chExt cx="439737" cy="784225"/>
          </a:xfrm>
        </p:grpSpPr>
        <p:cxnSp>
          <p:nvCxnSpPr>
            <p:cNvPr id="128" name="直接连接符 31"/>
            <p:cNvCxnSpPr>
              <a:cxnSpLocks noChangeShapeType="1"/>
            </p:cNvCxnSpPr>
            <p:nvPr/>
          </p:nvCxnSpPr>
          <p:spPr bwMode="auto">
            <a:xfrm rot="16200000" flipH="1">
              <a:off x="2399506" y="4458495"/>
              <a:ext cx="784225" cy="11112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29" name="TextBox 32"/>
            <p:cNvSpPr txBox="1">
              <a:spLocks noChangeArrowheads="1"/>
            </p:cNvSpPr>
            <p:nvPr/>
          </p:nvSpPr>
          <p:spPr bwMode="auto">
            <a:xfrm>
              <a:off x="2357438" y="4246563"/>
              <a:ext cx="428625" cy="400050"/>
            </a:xfrm>
            <a:prstGeom prst="rect">
              <a:avLst/>
            </a:prstGeom>
            <a:noFill/>
            <a:ln w="31750" algn="ctr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④</a:t>
              </a:r>
            </a:p>
          </p:txBody>
        </p:sp>
      </p:grpSp>
      <p:grpSp>
        <p:nvGrpSpPr>
          <p:cNvPr id="130" name="组合 38"/>
          <p:cNvGrpSpPr/>
          <p:nvPr/>
        </p:nvGrpSpPr>
        <p:grpSpPr bwMode="auto">
          <a:xfrm>
            <a:off x="3357554" y="3217144"/>
            <a:ext cx="1928826" cy="1354862"/>
            <a:chOff x="3286116" y="4071942"/>
            <a:chExt cx="1571634" cy="785808"/>
          </a:xfrm>
        </p:grpSpPr>
        <p:cxnSp>
          <p:nvCxnSpPr>
            <p:cNvPr id="131" name="直接连接符 33"/>
            <p:cNvCxnSpPr>
              <a:cxnSpLocks noChangeShapeType="1"/>
            </p:cNvCxnSpPr>
            <p:nvPr/>
          </p:nvCxnSpPr>
          <p:spPr bwMode="auto">
            <a:xfrm>
              <a:off x="3286116" y="4071942"/>
              <a:ext cx="1571634" cy="785808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32" name="TextBox 35"/>
            <p:cNvSpPr txBox="1">
              <a:spLocks noChangeArrowheads="1"/>
            </p:cNvSpPr>
            <p:nvPr/>
          </p:nvSpPr>
          <p:spPr bwMode="auto">
            <a:xfrm>
              <a:off x="4042829" y="4319116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⑤</a:t>
              </a:r>
            </a:p>
          </p:txBody>
        </p:sp>
      </p:grpSp>
      <p:grpSp>
        <p:nvGrpSpPr>
          <p:cNvPr id="133" name="组合 35"/>
          <p:cNvGrpSpPr/>
          <p:nvPr/>
        </p:nvGrpSpPr>
        <p:grpSpPr bwMode="auto">
          <a:xfrm>
            <a:off x="5429256" y="3214686"/>
            <a:ext cx="428625" cy="1214446"/>
            <a:chOff x="5500688" y="4071942"/>
            <a:chExt cx="428625" cy="784225"/>
          </a:xfrm>
        </p:grpSpPr>
        <p:sp>
          <p:nvSpPr>
            <p:cNvPr id="134" name="TextBox 27"/>
            <p:cNvSpPr txBox="1">
              <a:spLocks noChangeArrowheads="1"/>
            </p:cNvSpPr>
            <p:nvPr/>
          </p:nvSpPr>
          <p:spPr bwMode="auto">
            <a:xfrm>
              <a:off x="5500688" y="4243388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_GB2312" pitchFamily="49" charset="-122"/>
                  <a:ea typeface="楷体_GB2312" pitchFamily="49" charset="-122"/>
                </a:rPr>
                <a:t>②</a:t>
              </a:r>
            </a:p>
          </p:txBody>
        </p:sp>
        <p:cxnSp>
          <p:nvCxnSpPr>
            <p:cNvPr id="135" name="直接连接符 31"/>
            <p:cNvCxnSpPr>
              <a:cxnSpLocks noChangeShapeType="1"/>
            </p:cNvCxnSpPr>
            <p:nvPr/>
          </p:nvCxnSpPr>
          <p:spPr bwMode="auto">
            <a:xfrm rot="16200000" flipH="1">
              <a:off x="5114138" y="4458499"/>
              <a:ext cx="784225" cy="11112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</p:grpSp>
      <p:grpSp>
        <p:nvGrpSpPr>
          <p:cNvPr id="136" name="组合 39"/>
          <p:cNvGrpSpPr/>
          <p:nvPr/>
        </p:nvGrpSpPr>
        <p:grpSpPr bwMode="auto">
          <a:xfrm>
            <a:off x="3357554" y="3184915"/>
            <a:ext cx="1785950" cy="1244213"/>
            <a:chOff x="3357555" y="4071938"/>
            <a:chExt cx="1557347" cy="785822"/>
          </a:xfrm>
        </p:grpSpPr>
        <p:cxnSp>
          <p:nvCxnSpPr>
            <p:cNvPr id="137" name="直接连接符 36"/>
            <p:cNvCxnSpPr>
              <a:cxnSpLocks noChangeShapeType="1"/>
            </p:cNvCxnSpPr>
            <p:nvPr/>
          </p:nvCxnSpPr>
          <p:spPr bwMode="auto">
            <a:xfrm rot="10800000" flipV="1">
              <a:off x="3357555" y="4071938"/>
              <a:ext cx="1557347" cy="785822"/>
            </a:xfrm>
            <a:prstGeom prst="line">
              <a:avLst/>
            </a:prstGeom>
            <a:noFill/>
            <a:ln w="31750" algn="ctr">
              <a:solidFill>
                <a:srgbClr val="0000FF"/>
              </a:solidFill>
              <a:round/>
            </a:ln>
          </p:spPr>
        </p:cxnSp>
        <p:sp>
          <p:nvSpPr>
            <p:cNvPr id="138" name="TextBox 35"/>
            <p:cNvSpPr txBox="1">
              <a:spLocks noChangeArrowheads="1"/>
            </p:cNvSpPr>
            <p:nvPr/>
          </p:nvSpPr>
          <p:spPr bwMode="auto">
            <a:xfrm>
              <a:off x="4105082" y="4090742"/>
              <a:ext cx="428625" cy="4000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⑥</a:t>
              </a:r>
            </a:p>
          </p:txBody>
        </p:sp>
      </p:grpSp>
      <p:sp>
        <p:nvSpPr>
          <p:cNvPr id="139" name="矩形 138"/>
          <p:cNvSpPr/>
          <p:nvPr/>
        </p:nvSpPr>
        <p:spPr>
          <a:xfrm>
            <a:off x="2214546" y="521495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3+2+1=6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（场）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indent="-514350"/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答：一共要比赛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场。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840</Words>
  <Application>WPS 演示</Application>
  <PresentationFormat>全屏显示(4:3)</PresentationFormat>
  <Paragraphs>162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人教版数学三年级下册第8单元</dc:title>
  <dc:creator>吉林梓翰教育图书有限公司</dc:creator>
  <cp:lastModifiedBy>lenovop</cp:lastModifiedBy>
  <cp:revision>1329</cp:revision>
  <dcterms:created xsi:type="dcterms:W3CDTF">2015-11-21T07:20:00Z</dcterms:created>
  <dcterms:modified xsi:type="dcterms:W3CDTF">2021-11-01T03:10:25Z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