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16" r:id="rId3"/>
    <p:sldId id="715" r:id="rId4"/>
    <p:sldId id="716" r:id="rId5"/>
    <p:sldId id="718" r:id="rId6"/>
    <p:sldId id="717" r:id="rId7"/>
    <p:sldId id="719" r:id="rId8"/>
    <p:sldId id="720" r:id="rId9"/>
    <p:sldId id="721" r:id="rId10"/>
    <p:sldId id="722" r:id="rId11"/>
    <p:sldId id="723" r:id="rId12"/>
    <p:sldId id="485" r:id="rId13"/>
    <p:sldId id="487" r:id="rId14"/>
    <p:sldId id="488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900" y="-210"/>
      </p:cViewPr>
      <p:guideLst>
        <p:guide orient="horz" pos="224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3" y="1122565"/>
            <a:ext cx="9144249" cy="23880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43" y="3602687"/>
            <a:ext cx="9144249" cy="16560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image" Target="../media/image9.tiff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41.png"/><Relationship Id="rId11" Type="http://schemas.openxmlformats.org/officeDocument/2006/relationships/image" Target="../media/image40.png"/><Relationship Id="rId10" Type="http://schemas.openxmlformats.org/officeDocument/2006/relationships/image" Target="../media/image39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image" Target="../media/image39.png"/><Relationship Id="rId7" Type="http://schemas.openxmlformats.org/officeDocument/2006/relationships/tags" Target="../tags/tag10.xml"/><Relationship Id="rId6" Type="http://schemas.openxmlformats.org/officeDocument/2006/relationships/image" Target="../media/image43.jpeg"/><Relationship Id="rId5" Type="http://schemas.openxmlformats.org/officeDocument/2006/relationships/tags" Target="../tags/tag9.xml"/><Relationship Id="rId4" Type="http://schemas.openxmlformats.org/officeDocument/2006/relationships/image" Target="../media/image42.png"/><Relationship Id="rId3" Type="http://schemas.openxmlformats.org/officeDocument/2006/relationships/tags" Target="../tags/tag8.xml"/><Relationship Id="rId2" Type="http://schemas.openxmlformats.org/officeDocument/2006/relationships/image" Target="../media/image30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0.png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3.svg"/><Relationship Id="rId7" Type="http://schemas.openxmlformats.org/officeDocument/2006/relationships/image" Target="../media/image8.png"/><Relationship Id="rId6" Type="http://schemas.openxmlformats.org/officeDocument/2006/relationships/image" Target="../media/image2.svg"/><Relationship Id="rId5" Type="http://schemas.openxmlformats.org/officeDocument/2006/relationships/image" Target="../media/image7.png"/><Relationship Id="rId4" Type="http://schemas.openxmlformats.org/officeDocument/2006/relationships/image" Target="../media/image1.tiff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4.sv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8.png"/><Relationship Id="rId2" Type="http://schemas.openxmlformats.org/officeDocument/2006/relationships/image" Target="../media/image5.sv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.sv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8" Type="http://schemas.openxmlformats.org/officeDocument/2006/relationships/image" Target="../media/image21.png"/><Relationship Id="rId7" Type="http://schemas.openxmlformats.org/officeDocument/2006/relationships/image" Target="../media/image18.png"/><Relationship Id="rId6" Type="http://schemas.openxmlformats.org/officeDocument/2006/relationships/image" Target="../media/image5.svg"/><Relationship Id="rId5" Type="http://schemas.openxmlformats.org/officeDocument/2006/relationships/image" Target="../media/image17.png"/><Relationship Id="rId4" Type="http://schemas.openxmlformats.org/officeDocument/2006/relationships/image" Target="../media/image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8.png"/><Relationship Id="rId5" Type="http://schemas.openxmlformats.org/officeDocument/2006/relationships/image" Target="../media/image5.svg"/><Relationship Id="rId4" Type="http://schemas.openxmlformats.org/officeDocument/2006/relationships/image" Target="../media/image17.png"/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3" Type="http://schemas.openxmlformats.org/officeDocument/2006/relationships/image" Target="../media/image24.png"/><Relationship Id="rId2" Type="http://schemas.openxmlformats.org/officeDocument/2006/relationships/image" Target="../media/image7.sv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sv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  <a:endParaRPr lang="zh-CN" altLang="en-US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marL="2554605" indent="0">
              <a:spcAft>
                <a:spcPts val="2590"/>
              </a:spcAft>
            </a:pPr>
            <a:r>
              <a:rPr lang="zh-TW" sz="5400" b="1">
                <a:solidFill>
                  <a:schemeClr val="tx1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我们的校园</a:t>
            </a:r>
            <a:endParaRPr lang="zh-TW" sz="5400" b="1" dirty="0">
              <a:solidFill>
                <a:schemeClr val="tx1"/>
              </a:solidFill>
              <a:latin typeface="MingLiU" panose="02020509000000000000" charset="-120"/>
              <a:ea typeface="MingLiU" panose="02020509000000000000" charset="-120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517969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第8单元　数学广角</a:t>
            </a:r>
            <a:r>
              <a:rPr 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搭配（二）</a:t>
            </a:r>
            <a:endParaRPr lang="zh-CN" altLang="en-US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QW@_DNPYWC24J1@SUAAGUY"/>
          <p:cNvPicPr>
            <a:picLocks noChangeAspect="1"/>
          </p:cNvPicPr>
          <p:nvPr/>
        </p:nvPicPr>
        <p:blipFill>
          <a:blip r:embed="rId1"/>
          <a:srcRect r="277" b="3244"/>
          <a:stretch>
            <a:fillRect/>
          </a:stretch>
        </p:blipFill>
        <p:spPr>
          <a:xfrm>
            <a:off x="3212465" y="1061720"/>
            <a:ext cx="7085965" cy="1723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350" y="2785110"/>
            <a:ext cx="3852545" cy="2892425"/>
          </a:xfrm>
          <a:prstGeom prst="rect">
            <a:avLst/>
          </a:prstGeom>
        </p:spPr>
      </p:pic>
      <p:pic>
        <p:nvPicPr>
          <p:cNvPr id="5" name="图片 4" descr="}JLUI@KW(]XE0YLVI@PF{KJ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8575" y="3284220"/>
            <a:ext cx="3919855" cy="2519680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-317" y="144463"/>
            <a:ext cx="3265487" cy="1131887"/>
            <a:chOff x="3299125" y="3500574"/>
            <a:chExt cx="3265065" cy="1132205"/>
          </a:xfrm>
        </p:grpSpPr>
        <p:grpSp>
          <p:nvGrpSpPr>
            <p:cNvPr id="13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4" name="图片 18" descr="图片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" name="图片 19" descr="xzgj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7" name="图片 17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176342" y="1520289"/>
            <a:ext cx="7943716" cy="1477188"/>
            <a:chOff x="4205" y="4319"/>
            <a:chExt cx="10838" cy="2639"/>
          </a:xfrm>
        </p:grpSpPr>
        <p:sp>
          <p:nvSpPr>
            <p:cNvPr id="15" name="文本框 26"/>
            <p:cNvSpPr txBox="1"/>
            <p:nvPr/>
          </p:nvSpPr>
          <p:spPr>
            <a:xfrm>
              <a:off x="4271" y="4320"/>
              <a:ext cx="10654" cy="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这节课我们为“铺草坪”提了建议,设计了“比赛赛程”。在这个过程中,你有什么感受?积累了哪些新的经验呢?</a:t>
              </a:r>
              <a:endPara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4319"/>
              <a:ext cx="10838" cy="26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76531" y="3160619"/>
            <a:ext cx="7944449" cy="1571226"/>
            <a:chOff x="4181" y="4157"/>
            <a:chExt cx="10839" cy="2807"/>
          </a:xfrm>
        </p:grpSpPr>
        <p:sp>
          <p:nvSpPr>
            <p:cNvPr id="18" name="文本框 26"/>
            <p:cNvSpPr txBox="1"/>
            <p:nvPr/>
          </p:nvSpPr>
          <p:spPr>
            <a:xfrm>
              <a:off x="4366" y="4242"/>
              <a:ext cx="10654" cy="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在解决“铺草坪”问题的过程中,我觉得解决问题要灵活应用所学的知识,我积累了解决问题的经验。</a:t>
              </a:r>
              <a:endPara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81" y="4157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4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5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6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4496" y="4894804"/>
            <a:ext cx="7944449" cy="1571226"/>
            <a:chOff x="4181" y="4157"/>
            <a:chExt cx="10839" cy="2807"/>
          </a:xfrm>
        </p:grpSpPr>
        <p:sp>
          <p:nvSpPr>
            <p:cNvPr id="4" name="文本框 26"/>
            <p:cNvSpPr txBox="1"/>
            <p:nvPr/>
          </p:nvSpPr>
          <p:spPr>
            <a:xfrm>
              <a:off x="4366" y="4242"/>
              <a:ext cx="10654" cy="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在设计赛程安排的过程中,我用自己喜欢的方式整理信息,感觉用表格形式表示数据比较清楚。</a:t>
              </a:r>
              <a:endPara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181" y="4157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1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7" name="仙人掌"/>
          <p:cNvGrpSpPr/>
          <p:nvPr/>
        </p:nvGrpSpPr>
        <p:grpSpPr>
          <a:xfrm>
            <a:off x="1589405" y="3804920"/>
            <a:ext cx="8190230" cy="862330"/>
            <a:chOff x="5649" y="3370"/>
            <a:chExt cx="12898" cy="3402"/>
          </a:xfrm>
        </p:grpSpPr>
        <p:pic>
          <p:nvPicPr>
            <p:cNvPr id="9" name="图片 8" descr="F:\稻壳-阿源设计\H活动供稿\2020-01-07-文本框\SVG-横着\横着_卡通 3.svg横着_卡通 3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5649" y="3370"/>
              <a:ext cx="11146" cy="340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9280" y="3978"/>
              <a:ext cx="9267" cy="21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3000">
                  <a:solidFill>
                    <a:srgbClr val="1B9459"/>
                  </a:solidFill>
                  <a:latin typeface="汉仪晓波敦黑W" panose="00020600040101010101" charset="-122"/>
                  <a:ea typeface="汉仪晓波敦黑W" panose="00020600040101010101" charset="-122"/>
                  <a:cs typeface="汉仪晓波敦黑W" panose="00020600040101010101" charset="-122"/>
                </a:rPr>
                <a:t>小朋友们,你们喜爱我们的校园吗?</a:t>
              </a:r>
              <a:endParaRPr lang="zh-CN" altLang="en-US" sz="3000">
                <a:solidFill>
                  <a:srgbClr val="1B9459"/>
                </a:solidFill>
                <a:latin typeface="汉仪晓波敦黑W" panose="00020600040101010101" charset="-122"/>
                <a:ea typeface="汉仪晓波敦黑W" panose="00020600040101010101" charset="-122"/>
                <a:cs typeface="汉仪晓波敦黑W" panose="00020600040101010101" charset="-122"/>
              </a:endParaRPr>
            </a:p>
          </p:txBody>
        </p:sp>
      </p:grpSp>
      <p:grpSp>
        <p:nvGrpSpPr>
          <p:cNvPr id="8" name="名言框"/>
          <p:cNvGrpSpPr/>
          <p:nvPr/>
        </p:nvGrpSpPr>
        <p:grpSpPr>
          <a:xfrm>
            <a:off x="1714500" y="4944745"/>
            <a:ext cx="8764270" cy="1198083"/>
            <a:chOff x="6791" y="3797"/>
            <a:chExt cx="6022" cy="3402"/>
          </a:xfrm>
        </p:grpSpPr>
        <p:pic>
          <p:nvPicPr>
            <p:cNvPr id="13" name="图片 12" descr="F:\稻壳-阿源设计\H活动供稿\2020-01-07-文本框\SVG-横着\横着-13.svg横着-13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791" y="3797"/>
              <a:ext cx="6022" cy="340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7858" y="4232"/>
              <a:ext cx="3888" cy="28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3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刚艺体-85W" panose="00020600040101010101" charset="-122"/>
                  <a:ea typeface="汉仪刚艺体-85W" panose="00020600040101010101" charset="-122"/>
                  <a:cs typeface="汉仪刚艺体-85W" panose="00020600040101010101" charset="-122"/>
                </a:rPr>
                <a:t>      </a:t>
              </a:r>
              <a:r>
                <a:rPr lang="zh-CN" altLang="en-US" sz="3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刚艺体-85W" panose="00020600040101010101" charset="-122"/>
                  <a:ea typeface="汉仪刚艺体-85W" panose="00020600040101010101" charset="-122"/>
                  <a:cs typeface="汉仪刚艺体-85W" panose="00020600040101010101" charset="-122"/>
                </a:rPr>
                <a:t>让我们一起</a:t>
              </a:r>
              <a:r>
                <a:rPr lang="zh-CN" altLang="en-US" sz="3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刚艺体-85W" panose="00020600040101010101" charset="-122"/>
                  <a:ea typeface="汉仪刚艺体-85W" panose="00020600040101010101" charset="-122"/>
                  <a:cs typeface="汉仪刚艺体-85W" panose="00020600040101010101" charset="-122"/>
                </a:rPr>
                <a:t>用数学知识去解决校园中的数学问题。</a:t>
              </a:r>
              <a:endPara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汉仪刚艺体-85W" panose="00020600040101010101" charset="-122"/>
                <a:ea typeface="汉仪刚艺体-85W" panose="00020600040101010101" charset="-122"/>
                <a:cs typeface="汉仪刚艺体-85W" panose="00020600040101010101" charset="-122"/>
              </a:endParaRPr>
            </a:p>
          </p:txBody>
        </p:sp>
      </p:grpSp>
      <p:pic>
        <p:nvPicPr>
          <p:cNvPr id="12" name="图片 11" descr="H@{5@BQ(M_BB7IWOTK2$D4Q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97605" y="1443990"/>
            <a:ext cx="4695825" cy="199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8445" y="1381760"/>
            <a:ext cx="6394450" cy="4675505"/>
          </a:xfrm>
          <a:prstGeom prst="rect">
            <a:avLst/>
          </a:prstGeom>
        </p:spPr>
      </p:pic>
      <p:grpSp>
        <p:nvGrpSpPr>
          <p:cNvPr id="3" name="气球"/>
          <p:cNvGrpSpPr/>
          <p:nvPr/>
        </p:nvGrpSpPr>
        <p:grpSpPr>
          <a:xfrm>
            <a:off x="8232775" y="2654935"/>
            <a:ext cx="3823970" cy="2908300"/>
            <a:chOff x="6827" y="3699"/>
            <a:chExt cx="6022" cy="3402"/>
          </a:xfrm>
        </p:grpSpPr>
        <p:pic>
          <p:nvPicPr>
            <p:cNvPr id="8" name="图片 7" descr="F:\稻壳-阿源设计\H活动供稿\2020-01-07-文本框\SVG-横着\横着_卡通 5.svg横着_卡通 5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6827" y="3699"/>
              <a:ext cx="6022" cy="340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157" y="4588"/>
              <a:ext cx="3729" cy="22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/>
              <a:r>
                <a:rPr lang="en-US" altLang="zh-TW" sz="2400">
                  <a:latin typeface="MingLiU" panose="02020509000000000000" charset="-120"/>
                  <a:ea typeface="MingLiU" panose="02020509000000000000" charset="-120"/>
                  <a:sym typeface="+mn-ea"/>
                </a:rPr>
                <a:t>    </a:t>
              </a:r>
              <a:r>
                <a:rPr lang="zh-TW" sz="2400">
                  <a:latin typeface="MingLiU" panose="02020509000000000000" charset="-120"/>
                  <a:ea typeface="MingLiU" panose="02020509000000000000" charset="-120"/>
                  <a:sym typeface="+mn-ea"/>
                </a:rPr>
                <a:t>如果只有</a:t>
              </a:r>
              <a:r>
                <a:rPr lang="zh-TW" sz="2400" b="1">
                  <a:latin typeface="Arial" panose="020B0604020202020204"/>
                  <a:ea typeface="Arial" panose="020B0604020202020204"/>
                  <a:sym typeface="+mn-ea"/>
                </a:rPr>
                <a:t>3000</a:t>
              </a:r>
              <a:r>
                <a:rPr lang="zh-TW" sz="2400">
                  <a:latin typeface="MingLiU" panose="02020509000000000000" charset="-120"/>
                  <a:ea typeface="MingLiU" panose="02020509000000000000" charset="-120"/>
                  <a:sym typeface="+mn-ea"/>
                </a:rPr>
                <a:t>元的费用，请你们提出换草皮的建议。</a:t>
              </a:r>
              <a:endParaRPr lang="zh-TW" sz="2400">
                <a:latin typeface="MingLiU" panose="02020509000000000000" charset="-120"/>
                <a:ea typeface="MingLiU" panose="02020509000000000000" charset="-120"/>
              </a:endParaRPr>
            </a:p>
            <a:p>
              <a:pPr indent="0" algn="l"/>
              <a:endParaRPr lang="zh-CN" altLang="en-US" sz="2400">
                <a:solidFill>
                  <a:schemeClr val="bg1"/>
                </a:solidFill>
                <a:latin typeface="限量十八岁" panose="00020600040101000101" charset="-122"/>
                <a:ea typeface="限量十八岁" panose="00020600040101000101" charset="-122"/>
              </a:endParaRPr>
            </a:p>
          </p:txBody>
        </p:sp>
      </p:grpSp>
      <p:grpSp>
        <p:nvGrpSpPr>
          <p:cNvPr id="58" name="组合 15"/>
          <p:cNvGrpSpPr/>
          <p:nvPr/>
        </p:nvGrpSpPr>
        <p:grpSpPr>
          <a:xfrm>
            <a:off x="-317" y="144463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607060" y="1672590"/>
            <a:ext cx="5044440" cy="2120900"/>
            <a:chOff x="3073" y="2031"/>
            <a:chExt cx="7944" cy="334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73" y="2295"/>
              <a:ext cx="2561" cy="3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>
            <a:xfrm>
              <a:off x="5797" y="2031"/>
              <a:ext cx="5220" cy="1876"/>
            </a:xfrm>
            <a:prstGeom prst="cloudCallout">
              <a:avLst>
                <a:gd name="adj1" fmla="val -54156"/>
                <a:gd name="adj2" fmla="val 60725"/>
              </a:avLst>
            </a:prstGeom>
            <a:ln w="57150">
              <a:solidFill>
                <a:schemeClr val="accent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rgbClr val="FF0000"/>
                  </a:solidFill>
                </a:rPr>
                <a:t>      </a:t>
              </a:r>
              <a:r>
                <a:rPr lang="zh-CN" altLang="en-US" sz="2400" b="1">
                  <a:solidFill>
                    <a:srgbClr val="FF0000"/>
                  </a:solidFill>
                </a:rPr>
                <a:t>有多少种不同的铺法？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66765" y="1200150"/>
            <a:ext cx="6126935" cy="2092325"/>
            <a:chOff x="9239" y="2897"/>
            <a:chExt cx="9649" cy="329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588" y="3368"/>
              <a:ext cx="2300" cy="2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云形标注 7"/>
            <p:cNvSpPr/>
            <p:nvPr/>
          </p:nvSpPr>
          <p:spPr>
            <a:xfrm>
              <a:off x="9239" y="2897"/>
              <a:ext cx="7269" cy="3295"/>
            </a:xfrm>
            <a:prstGeom prst="cloudCallout">
              <a:avLst>
                <a:gd name="adj1" fmla="val 58674"/>
                <a:gd name="adj2" fmla="val 10121"/>
              </a:avLst>
            </a:prstGeom>
            <a:ln w="57150"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en-US" altLang="zh-CN" sz="2400" b="1">
                  <a:solidFill>
                    <a:srgbClr val="FF0000"/>
                  </a:solidFill>
                </a:rPr>
                <a:t>       </a:t>
              </a:r>
              <a:endParaRPr lang="en-US" altLang="zh-CN" sz="2400" b="1">
                <a:solidFill>
                  <a:srgbClr val="FF0000"/>
                </a:solidFill>
              </a:endParaRPr>
            </a:p>
            <a:p>
              <a:pPr algn="ctr"/>
              <a:r>
                <a:rPr lang="en-US" altLang="zh-CN" sz="2400" b="1">
                  <a:solidFill>
                    <a:srgbClr val="FF0000"/>
                  </a:solidFill>
                </a:rPr>
                <a:t>        </a:t>
              </a:r>
              <a:r>
                <a:rPr lang="zh-CN" altLang="en-US" sz="2400" b="1">
                  <a:solidFill>
                    <a:srgbClr val="FF0000"/>
                  </a:solidFill>
                </a:rPr>
                <a:t>如果东、西两块草坪铺不同的草，共有</a:t>
              </a:r>
              <a:r>
                <a:rPr lang="en-US" altLang="zh-CN" sz="2400" b="1">
                  <a:solidFill>
                    <a:srgbClr val="FF0000"/>
                  </a:solidFill>
                </a:rPr>
                <a:t>6</a:t>
              </a:r>
              <a:r>
                <a:rPr lang="zh-CN" altLang="en-US" sz="2400" b="1">
                  <a:solidFill>
                    <a:srgbClr val="FF0000"/>
                  </a:solidFill>
                </a:rPr>
                <a:t>种不同的铺法。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58" name="组合 15"/>
          <p:cNvGrpSpPr/>
          <p:nvPr/>
        </p:nvGrpSpPr>
        <p:grpSpPr>
          <a:xfrm>
            <a:off x="-317" y="144463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3178810" y="4022090"/>
            <a:ext cx="5108575" cy="703580"/>
            <a:chOff x="4887" y="6746"/>
            <a:chExt cx="8045" cy="1108"/>
          </a:xfrm>
        </p:grpSpPr>
        <p:grpSp>
          <p:nvGrpSpPr>
            <p:cNvPr id="20" name="组合 19"/>
            <p:cNvGrpSpPr/>
            <p:nvPr/>
          </p:nvGrpSpPr>
          <p:grpSpPr>
            <a:xfrm>
              <a:off x="4887" y="6756"/>
              <a:ext cx="2239" cy="1095"/>
              <a:chOff x="5369" y="3510"/>
              <a:chExt cx="8461" cy="3781"/>
            </a:xfrm>
          </p:grpSpPr>
          <p:sp>
            <p:nvSpPr>
              <p:cNvPr id="21" name="对角圆角矩形 20"/>
              <p:cNvSpPr/>
              <p:nvPr/>
            </p:nvSpPr>
            <p:spPr>
              <a:xfrm>
                <a:off x="5369" y="3511"/>
                <a:ext cx="8461" cy="3780"/>
              </a:xfrm>
              <a:prstGeom prst="round2DiagRect">
                <a:avLst>
                  <a:gd name="adj1" fmla="val 13492"/>
                  <a:gd name="adj2" fmla="val 29761"/>
                </a:avLst>
              </a:prstGeom>
              <a:solidFill>
                <a:srgbClr val="8BD8DB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2" name="对角圆角矩形 21"/>
              <p:cNvSpPr/>
              <p:nvPr/>
            </p:nvSpPr>
            <p:spPr>
              <a:xfrm>
                <a:off x="5560" y="3712"/>
                <a:ext cx="8079" cy="3377"/>
              </a:xfrm>
              <a:prstGeom prst="round2DiagRect">
                <a:avLst>
                  <a:gd name="adj1" fmla="val 0"/>
                  <a:gd name="adj2" fmla="val 28309"/>
                </a:avLst>
              </a:prstGeom>
              <a:solidFill>
                <a:srgbClr val="EDF9FA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369" y="3510"/>
                <a:ext cx="454" cy="454"/>
              </a:xfrm>
              <a:prstGeom prst="ellipse">
                <a:avLst/>
              </a:prstGeom>
              <a:solidFill>
                <a:srgbClr val="5FCACD"/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332" y="3962"/>
                <a:ext cx="6541" cy="290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r>
                  <a:rPr lang="zh-CN" altLang="en-US" sz="2400">
                    <a:solidFill>
                      <a:srgbClr val="FF0000"/>
                    </a:solidFill>
                    <a:latin typeface="汉仪晓波折纸体简" panose="00020600040101010101" charset="-122"/>
                    <a:ea typeface="汉仪晓波折纸体简" panose="00020600040101010101" charset="-122"/>
                    <a:cs typeface="汉仪晓波折纸体简" panose="00020600040101010101" charset="-122"/>
                  </a:rPr>
                  <a:t>白三叶</a:t>
                </a:r>
                <a:endParaRPr lang="zh-CN" altLang="en-US" sz="24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3376" y="6837"/>
                <a:ext cx="454" cy="454"/>
              </a:xfrm>
              <a:prstGeom prst="ellipse">
                <a:avLst/>
              </a:prstGeom>
              <a:solidFill>
                <a:srgbClr val="5FCACD"/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812" y="6746"/>
              <a:ext cx="2239" cy="1095"/>
              <a:chOff x="5369" y="3510"/>
              <a:chExt cx="8461" cy="3781"/>
            </a:xfrm>
          </p:grpSpPr>
          <p:sp>
            <p:nvSpPr>
              <p:cNvPr id="13" name="对角圆角矩形 12"/>
              <p:cNvSpPr/>
              <p:nvPr/>
            </p:nvSpPr>
            <p:spPr>
              <a:xfrm>
                <a:off x="5369" y="3511"/>
                <a:ext cx="8461" cy="3780"/>
              </a:xfrm>
              <a:prstGeom prst="round2DiagRect">
                <a:avLst>
                  <a:gd name="adj1" fmla="val 13492"/>
                  <a:gd name="adj2" fmla="val 29761"/>
                </a:avLst>
              </a:prstGeom>
              <a:solidFill>
                <a:srgbClr val="8BD8DB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对角圆角矩形 13"/>
              <p:cNvSpPr/>
              <p:nvPr/>
            </p:nvSpPr>
            <p:spPr>
              <a:xfrm>
                <a:off x="5560" y="3712"/>
                <a:ext cx="8079" cy="3377"/>
              </a:xfrm>
              <a:prstGeom prst="round2DiagRect">
                <a:avLst>
                  <a:gd name="adj1" fmla="val 0"/>
                  <a:gd name="adj2" fmla="val 28309"/>
                </a:avLst>
              </a:prstGeom>
              <a:solidFill>
                <a:srgbClr val="EDF9FA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369" y="3510"/>
                <a:ext cx="454" cy="454"/>
              </a:xfrm>
              <a:prstGeom prst="ellipse">
                <a:avLst/>
              </a:prstGeom>
              <a:solidFill>
                <a:srgbClr val="5FCACD"/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6332" y="3962"/>
                <a:ext cx="6541" cy="290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r>
                  <a:rPr lang="zh-CN" altLang="en-US" sz="2400">
                    <a:solidFill>
                      <a:srgbClr val="FF0000"/>
                    </a:solidFill>
                    <a:latin typeface="汉仪晓波折纸体简" panose="00020600040101010101" charset="-122"/>
                    <a:ea typeface="汉仪晓波折纸体简" panose="00020600040101010101" charset="-122"/>
                    <a:cs typeface="汉仪晓波折纸体简" panose="00020600040101010101" charset="-122"/>
                  </a:rPr>
                  <a:t>高羊茅</a:t>
                </a:r>
                <a:endParaRPr lang="zh-CN" altLang="en-US" sz="24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3376" y="6837"/>
                <a:ext cx="454" cy="454"/>
              </a:xfrm>
              <a:prstGeom prst="ellipse">
                <a:avLst/>
              </a:prstGeom>
              <a:solidFill>
                <a:srgbClr val="5FCACD"/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0694" y="6760"/>
              <a:ext cx="2239" cy="1095"/>
              <a:chOff x="5369" y="3510"/>
              <a:chExt cx="8461" cy="3781"/>
            </a:xfrm>
          </p:grpSpPr>
          <p:sp>
            <p:nvSpPr>
              <p:cNvPr id="27" name="对角圆角矩形 26"/>
              <p:cNvSpPr/>
              <p:nvPr/>
            </p:nvSpPr>
            <p:spPr>
              <a:xfrm>
                <a:off x="5369" y="3511"/>
                <a:ext cx="8461" cy="3780"/>
              </a:xfrm>
              <a:prstGeom prst="round2DiagRect">
                <a:avLst>
                  <a:gd name="adj1" fmla="val 13492"/>
                  <a:gd name="adj2" fmla="val 29761"/>
                </a:avLst>
              </a:prstGeom>
              <a:solidFill>
                <a:srgbClr val="8BD8DB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" name="对角圆角矩形 27"/>
              <p:cNvSpPr/>
              <p:nvPr/>
            </p:nvSpPr>
            <p:spPr>
              <a:xfrm>
                <a:off x="5560" y="3712"/>
                <a:ext cx="8079" cy="3377"/>
              </a:xfrm>
              <a:prstGeom prst="round2DiagRect">
                <a:avLst>
                  <a:gd name="adj1" fmla="val 0"/>
                  <a:gd name="adj2" fmla="val 28309"/>
                </a:avLst>
              </a:prstGeom>
              <a:solidFill>
                <a:srgbClr val="EDF9FA"/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369" y="3510"/>
                <a:ext cx="454" cy="454"/>
              </a:xfrm>
              <a:prstGeom prst="ellipse">
                <a:avLst/>
              </a:prstGeom>
              <a:solidFill>
                <a:srgbClr val="5FCACD"/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332" y="3962"/>
                <a:ext cx="6541" cy="290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r>
                  <a:rPr lang="zh-CN" altLang="en-US" sz="2400">
                    <a:solidFill>
                      <a:srgbClr val="FF0000"/>
                    </a:solidFill>
                    <a:latin typeface="汉仪晓波折纸体简" panose="00020600040101010101" charset="-122"/>
                    <a:ea typeface="汉仪晓波折纸体简" panose="00020600040101010101" charset="-122"/>
                    <a:cs typeface="汉仪晓波折纸体简" panose="00020600040101010101" charset="-122"/>
                  </a:rPr>
                  <a:t>天堂草</a:t>
                </a:r>
                <a:endParaRPr lang="zh-CN" altLang="en-US" sz="24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3376" y="6837"/>
                <a:ext cx="454" cy="454"/>
              </a:xfrm>
              <a:prstGeom prst="ellipse">
                <a:avLst/>
              </a:prstGeom>
              <a:solidFill>
                <a:srgbClr val="5FCACD"/>
              </a:solidFill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弧形 33"/>
          <p:cNvSpPr/>
          <p:nvPr/>
        </p:nvSpPr>
        <p:spPr>
          <a:xfrm rot="19020000">
            <a:off x="4077970" y="3797300"/>
            <a:ext cx="1569085" cy="1574800"/>
          </a:xfrm>
          <a:prstGeom prst="arc">
            <a:avLst>
              <a:gd name="adj1" fmla="val 15995240"/>
              <a:gd name="adj2" fmla="val 5117"/>
            </a:avLst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805680" y="3333115"/>
            <a:ext cx="845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弧形 35"/>
          <p:cNvSpPr/>
          <p:nvPr/>
        </p:nvSpPr>
        <p:spPr>
          <a:xfrm rot="19020000">
            <a:off x="3649345" y="3180715"/>
            <a:ext cx="4055110" cy="3940810"/>
          </a:xfrm>
          <a:prstGeom prst="arc">
            <a:avLst>
              <a:gd name="adj1" fmla="val 15429465"/>
              <a:gd name="adj2" fmla="val 471966"/>
            </a:avLst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158865" y="3333750"/>
            <a:ext cx="521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弧形 37"/>
          <p:cNvSpPr/>
          <p:nvPr/>
        </p:nvSpPr>
        <p:spPr>
          <a:xfrm rot="19020000">
            <a:off x="5829300" y="3809365"/>
            <a:ext cx="1569085" cy="1574800"/>
          </a:xfrm>
          <a:prstGeom prst="arc">
            <a:avLst>
              <a:gd name="adj1" fmla="val 15995240"/>
              <a:gd name="adj2" fmla="val 5117"/>
            </a:avLst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439410" y="2586990"/>
            <a:ext cx="845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弧形 39"/>
          <p:cNvSpPr/>
          <p:nvPr/>
        </p:nvSpPr>
        <p:spPr>
          <a:xfrm rot="8040000">
            <a:off x="4077970" y="3371215"/>
            <a:ext cx="1569085" cy="1574800"/>
          </a:xfrm>
          <a:prstGeom prst="arc">
            <a:avLst>
              <a:gd name="adj1" fmla="val 16074383"/>
              <a:gd name="adj2" fmla="val 5117"/>
            </a:avLst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805680" y="4921250"/>
            <a:ext cx="845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弧形 41"/>
          <p:cNvSpPr/>
          <p:nvPr/>
        </p:nvSpPr>
        <p:spPr>
          <a:xfrm rot="8040000">
            <a:off x="5830570" y="3371215"/>
            <a:ext cx="1569085" cy="1574800"/>
          </a:xfrm>
          <a:prstGeom prst="arc">
            <a:avLst>
              <a:gd name="adj1" fmla="val 16074383"/>
              <a:gd name="adj2" fmla="val 5117"/>
            </a:avLst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075680" y="4921250"/>
            <a:ext cx="845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弧形 43"/>
          <p:cNvSpPr/>
          <p:nvPr/>
        </p:nvSpPr>
        <p:spPr>
          <a:xfrm rot="8340000">
            <a:off x="3720465" y="1593215"/>
            <a:ext cx="4055110" cy="3940810"/>
          </a:xfrm>
          <a:prstGeom prst="arc">
            <a:avLst>
              <a:gd name="adj1" fmla="val 15429465"/>
              <a:gd name="adj2" fmla="val 471966"/>
            </a:avLst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439410" y="5721350"/>
            <a:ext cx="521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/>
      <p:bldP spid="36" grpId="0" bldLvl="0" animBg="1"/>
      <p:bldP spid="37" grpId="0"/>
      <p:bldP spid="38" grpId="0" bldLvl="0" animBg="1"/>
      <p:bldP spid="39" grpId="0"/>
      <p:bldP spid="40" grpId="0" bldLvl="0" animBg="1"/>
      <p:bldP spid="41" grpId="0"/>
      <p:bldP spid="42" grpId="0" bldLvl="0" animBg="1"/>
      <p:bldP spid="43" grpId="0"/>
      <p:bldP spid="44" grpId="0" bldLvl="0" animBg="1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273685" y="2479675"/>
            <a:ext cx="5750560" cy="2951480"/>
            <a:chOff x="4230" y="3056"/>
            <a:chExt cx="10740" cy="5442"/>
          </a:xfrm>
        </p:grpSpPr>
        <p:grpSp>
          <p:nvGrpSpPr>
            <p:cNvPr id="9" name="组合 8"/>
            <p:cNvGrpSpPr/>
            <p:nvPr/>
          </p:nvGrpSpPr>
          <p:grpSpPr>
            <a:xfrm>
              <a:off x="4230" y="3056"/>
              <a:ext cx="10740" cy="5442"/>
              <a:chOff x="4230" y="3056"/>
              <a:chExt cx="10740" cy="5442"/>
            </a:xfrm>
          </p:grpSpPr>
          <p:pic>
            <p:nvPicPr>
              <p:cNvPr id="6" name="图片 5" descr="横板文本框模板-33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4230" y="3056"/>
                <a:ext cx="10740" cy="5442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5825" y="4611"/>
                <a:ext cx="1031" cy="243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dist"/>
                <a:r>
                  <a:rPr lang="zh-CN" altLang="en-US" sz="2400" b="1">
                    <a:solidFill>
                      <a:srgbClr val="C00000"/>
                    </a:solidFill>
                  </a:rPr>
                  <a:t>价格表</a:t>
                </a:r>
                <a:endParaRPr lang="zh-CN" altLang="en-US" sz="2400" b="1">
                  <a:solidFill>
                    <a:srgbClr val="C00000"/>
                  </a:solidFill>
                </a:endParaRPr>
              </a:p>
            </p:txBody>
          </p:sp>
        </p:grpSp>
        <p:pic>
          <p:nvPicPr>
            <p:cNvPr id="5" name="图片 4" descr="AJ}6N{CPA{0VE_7D~XF1RB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32" y="4153"/>
              <a:ext cx="6218" cy="3336"/>
            </a:xfrm>
            <a:prstGeom prst="round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1017270" y="1774825"/>
            <a:ext cx="5539740" cy="746892"/>
            <a:chOff x="5370" y="3510"/>
            <a:chExt cx="8460" cy="3723"/>
          </a:xfrm>
        </p:grpSpPr>
        <p:sp>
          <p:nvSpPr>
            <p:cNvPr id="46" name="矩形 45"/>
            <p:cNvSpPr/>
            <p:nvPr/>
          </p:nvSpPr>
          <p:spPr>
            <a:xfrm>
              <a:off x="5370" y="3718"/>
              <a:ext cx="8220" cy="3515"/>
            </a:xfrm>
            <a:prstGeom prst="rect">
              <a:avLst/>
            </a:prstGeom>
            <a:pattFill prst="ltUpDiag">
              <a:fgClr>
                <a:srgbClr val="2D4F6D"/>
              </a:fgClr>
              <a:bgClr>
                <a:schemeClr val="bg1"/>
              </a:bgClr>
            </a:pattFill>
            <a:ln w="38100">
              <a:solidFill>
                <a:srgbClr val="2D4F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610" y="3510"/>
              <a:ext cx="8220" cy="351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2D4F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827" y="3690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5827" y="6615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3420" y="3718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3420" y="6615"/>
              <a:ext cx="227" cy="227"/>
            </a:xfrm>
            <a:prstGeom prst="rect">
              <a:avLst/>
            </a:prstGeom>
            <a:solidFill>
              <a:srgbClr val="2D4F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828" y="4238"/>
              <a:ext cx="7763" cy="22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/>
              <a:r>
                <a:rPr lang="zh-TW" sz="2400" b="1">
                  <a:solidFill>
                    <a:srgbClr val="FF0000"/>
                  </a:solidFill>
                  <a:latin typeface="MingLiU" panose="02020509000000000000" charset="-120"/>
                  <a:ea typeface="MingLiU" panose="02020509000000000000" charset="-120"/>
                  <a:sym typeface="+mn-ea"/>
                </a:rPr>
                <a:t>该换草皮了，</a:t>
              </a:r>
              <a:r>
                <a:rPr lang="zh-CN" altLang="zh-TW" sz="2400" b="1">
                  <a:solidFill>
                    <a:srgbClr val="FF0000"/>
                  </a:solidFill>
                  <a:latin typeface="MingLiU" panose="02020509000000000000" charset="-120"/>
                  <a:ea typeface="宋体" panose="02010600030101010101" pitchFamily="2" charset="-122"/>
                  <a:sym typeface="+mn-ea"/>
                </a:rPr>
                <a:t>下面</a:t>
              </a:r>
              <a:r>
                <a:rPr lang="zh-TW" sz="2400" b="1">
                  <a:solidFill>
                    <a:srgbClr val="FF0000"/>
                  </a:solidFill>
                  <a:latin typeface="MingLiU" panose="02020509000000000000" charset="-120"/>
                  <a:ea typeface="MingLiU" panose="02020509000000000000" charset="-120"/>
                  <a:sym typeface="+mn-ea"/>
                </a:rPr>
                <a:t>是草皮的价格表</a:t>
              </a:r>
              <a:r>
                <a:rPr lang="zh-CN" altLang="zh-TW" sz="2400" b="1">
                  <a:solidFill>
                    <a:srgbClr val="FF0000"/>
                  </a:solidFill>
                  <a:latin typeface="MingLiU" panose="02020509000000000000" charset="-120"/>
                  <a:ea typeface="宋体" panose="02010600030101010101" pitchFamily="2" charset="-122"/>
                  <a:sym typeface="+mn-ea"/>
                </a:rPr>
                <a:t>。</a:t>
              </a:r>
              <a:endParaRPr lang="zh-TW" altLang="en-US" sz="2400" b="1">
                <a:solidFill>
                  <a:srgbClr val="FF0000"/>
                </a:solidFill>
                <a:latin typeface="MingLiU" panose="02020509000000000000" charset="-120"/>
                <a:ea typeface="MingLiU" panose="02020509000000000000" charset="-120"/>
                <a:cs typeface="汉仪晓波折纸体简" panose="00020600040101010101" charset="-122"/>
                <a:sym typeface="+mn-ea"/>
              </a:endParaRPr>
            </a:p>
          </p:txBody>
        </p:sp>
      </p:grpSp>
      <p:grpSp>
        <p:nvGrpSpPr>
          <p:cNvPr id="58" name="组合 15"/>
          <p:cNvGrpSpPr/>
          <p:nvPr/>
        </p:nvGrpSpPr>
        <p:grpSpPr>
          <a:xfrm>
            <a:off x="-317" y="144463"/>
            <a:ext cx="3265487" cy="1131887"/>
            <a:chOff x="3299125" y="3500574"/>
            <a:chExt cx="3265065" cy="1132205"/>
          </a:xfrm>
        </p:grpSpPr>
        <p:grpSp>
          <p:nvGrpSpPr>
            <p:cNvPr id="12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3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GN~YUIB]@A~1DB%6GTUQK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9105" y="1537970"/>
            <a:ext cx="3673475" cy="3559810"/>
          </a:xfrm>
          <a:prstGeom prst="flowChartAlternateProcess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9424670" y="3879215"/>
            <a:ext cx="1853565" cy="2129790"/>
            <a:chOff x="7151" y="2974"/>
            <a:chExt cx="5554" cy="5554"/>
          </a:xfrm>
        </p:grpSpPr>
        <p:pic>
          <p:nvPicPr>
            <p:cNvPr id="19" name="图形 3" descr="H:\稻壳儿相关资料\稻壳儿非模板资源\扁平\扁平设计22-15.svg扁平设计22-15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21873" r="21873"/>
            <a:stretch>
              <a:fillRect/>
            </a:stretch>
          </p:blipFill>
          <p:spPr>
            <a:xfrm>
              <a:off x="7151" y="2974"/>
              <a:ext cx="5554" cy="5554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8195" y="3900"/>
              <a:ext cx="3560" cy="3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/>
              <a:r>
                <a:rPr lang="zh-TW" sz="2400" b="1">
                  <a:solidFill>
                    <a:srgbClr val="FF0000"/>
                  </a:solidFill>
                  <a:latin typeface="MingLiU" panose="02020509000000000000" charset="-120"/>
                  <a:ea typeface="MingLiU" panose="02020509000000000000" charset="-120"/>
                  <a:sym typeface="+mn-ea"/>
                </a:rPr>
                <a:t>算一算各要多少钱。</a:t>
              </a:r>
              <a:endParaRPr lang="zh-TW" altLang="en-US" sz="2400" b="1" spc="160">
                <a:solidFill>
                  <a:srgbClr val="FF0000"/>
                </a:solidFill>
                <a:uFillTx/>
                <a:latin typeface="MingLiU" panose="02020509000000000000" charset="-120"/>
                <a:ea typeface="MingLiU" panose="02020509000000000000" charset="-120"/>
                <a:cs typeface="思源黑体 CN Normal" panose="020B0400000000000000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731010" y="1985645"/>
            <a:ext cx="6182360" cy="988076"/>
            <a:chOff x="5369" y="3510"/>
            <a:chExt cx="8461" cy="5370"/>
          </a:xfrm>
        </p:grpSpPr>
        <p:sp>
          <p:nvSpPr>
            <p:cNvPr id="21" name="对角圆角矩形 20"/>
            <p:cNvSpPr/>
            <p:nvPr/>
          </p:nvSpPr>
          <p:spPr>
            <a:xfrm>
              <a:off x="5369" y="3511"/>
              <a:ext cx="8461" cy="3780"/>
            </a:xfrm>
            <a:prstGeom prst="round2DiagRect">
              <a:avLst>
                <a:gd name="adj1" fmla="val 13492"/>
                <a:gd name="adj2" fmla="val 29761"/>
              </a:avLst>
            </a:prstGeom>
            <a:solidFill>
              <a:srgbClr val="8BD8DB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对角圆角矩形 21"/>
            <p:cNvSpPr/>
            <p:nvPr/>
          </p:nvSpPr>
          <p:spPr>
            <a:xfrm>
              <a:off x="5562" y="3712"/>
              <a:ext cx="8079" cy="3377"/>
            </a:xfrm>
            <a:prstGeom prst="round2DiagRect">
              <a:avLst>
                <a:gd name="adj1" fmla="val 0"/>
                <a:gd name="adj2" fmla="val 28309"/>
              </a:avLst>
            </a:prstGeom>
            <a:solidFill>
              <a:srgbClr val="EDF9FA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369" y="3510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910" y="4369"/>
              <a:ext cx="7382" cy="451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just"/>
              <a:r>
                <a:rPr lang="zh-TW" sz="2400" b="1">
                  <a:solidFill>
                    <a:srgbClr val="FF0000"/>
                  </a:solidFill>
                  <a:latin typeface="MingLiU" panose="02020509000000000000" charset="-120"/>
                  <a:ea typeface="MingLiU" panose="02020509000000000000" charset="-120"/>
                  <a:sym typeface="+mn-ea"/>
                </a:rPr>
                <a:t>每块草坪的面积:</a:t>
              </a:r>
              <a:r>
                <a:rPr lang="en-US" sz="2400" b="1">
                  <a:solidFill>
                    <a:srgbClr val="FF0000"/>
                  </a:solidFill>
                  <a:latin typeface="Arial" panose="020B0604020202020204"/>
                  <a:sym typeface="+mn-ea"/>
                </a:rPr>
                <a:t>28X16=448 </a:t>
              </a:r>
              <a:r>
                <a:rPr lang="zh-TW" sz="2400" b="1">
                  <a:solidFill>
                    <a:srgbClr val="FF0000"/>
                  </a:solidFill>
                  <a:latin typeface="MingLiU" panose="02020509000000000000" charset="-120"/>
                  <a:ea typeface="MingLiU" panose="02020509000000000000" charset="-120"/>
                  <a:sym typeface="+mn-ea"/>
                </a:rPr>
                <a:t>（平方米）</a:t>
              </a:r>
              <a:endParaRPr lang="zh-TW" sz="2400" b="1">
                <a:solidFill>
                  <a:srgbClr val="FF0000"/>
                </a:solidFill>
                <a:latin typeface="MingLiU" panose="02020509000000000000" charset="-120"/>
                <a:ea typeface="MingLiU" panose="02020509000000000000" charset="-120"/>
              </a:endParaRPr>
            </a:p>
            <a:p>
              <a:pPr indent="0" algn="just"/>
              <a:endParaRPr lang="zh-TW" altLang="en-US" sz="2400" b="1">
                <a:solidFill>
                  <a:srgbClr val="FF0000"/>
                </a:solidFill>
                <a:latin typeface="MingLiU" panose="02020509000000000000" charset="-120"/>
                <a:ea typeface="MingLiU" panose="02020509000000000000" charset="-120"/>
                <a:cs typeface="汉仪晓波折纸体简" panose="00020600040101010101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3376" y="6837"/>
              <a:ext cx="454" cy="454"/>
            </a:xfrm>
            <a:prstGeom prst="ellipse">
              <a:avLst/>
            </a:prstGeom>
            <a:solidFill>
              <a:srgbClr val="5FCACD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476500" y="4775200"/>
            <a:ext cx="3365500" cy="45720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p>
            <a:pPr indent="0" algn="just"/>
            <a:endParaRPr lang="zh-TW" sz="3500">
              <a:latin typeface="MingLiU" panose="02020509000000000000" charset="-120"/>
              <a:ea typeface="MingLiU" panose="02020509000000000000" charset="-120"/>
            </a:endParaRPr>
          </a:p>
        </p:txBody>
      </p:sp>
      <p:grpSp>
        <p:nvGrpSpPr>
          <p:cNvPr id="58" name="组合 15"/>
          <p:cNvGrpSpPr/>
          <p:nvPr/>
        </p:nvGrpSpPr>
        <p:grpSpPr>
          <a:xfrm>
            <a:off x="-317" y="144463"/>
            <a:ext cx="3265487" cy="1131887"/>
            <a:chOff x="3299125" y="3500574"/>
            <a:chExt cx="3265065" cy="1132205"/>
          </a:xfrm>
        </p:grpSpPr>
        <p:grpSp>
          <p:nvGrpSpPr>
            <p:cNvPr id="12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3" name="图片 18" descr="图片8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" name="图片 19" descr="xzgj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3726815" y="-85725"/>
            <a:ext cx="5132070" cy="2282190"/>
            <a:chOff x="4230" y="3056"/>
            <a:chExt cx="10740" cy="5442"/>
          </a:xfrm>
        </p:grpSpPr>
        <p:grpSp>
          <p:nvGrpSpPr>
            <p:cNvPr id="9" name="组合 8"/>
            <p:cNvGrpSpPr/>
            <p:nvPr/>
          </p:nvGrpSpPr>
          <p:grpSpPr>
            <a:xfrm>
              <a:off x="4230" y="3056"/>
              <a:ext cx="10740" cy="5442"/>
              <a:chOff x="4230" y="3056"/>
              <a:chExt cx="10740" cy="5442"/>
            </a:xfrm>
          </p:grpSpPr>
          <p:pic>
            <p:nvPicPr>
              <p:cNvPr id="3" name="图片 2" descr="横板文本框模板-33"/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230" y="3056"/>
                <a:ext cx="10740" cy="5442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5809" y="4629"/>
                <a:ext cx="1155" cy="243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dist"/>
                <a:r>
                  <a:rPr lang="zh-CN" altLang="en-US" sz="2400" b="1">
                    <a:solidFill>
                      <a:srgbClr val="C00000"/>
                    </a:solidFill>
                  </a:rPr>
                  <a:t>价格表</a:t>
                </a:r>
                <a:endParaRPr lang="zh-CN" altLang="en-US" sz="2400" b="1">
                  <a:solidFill>
                    <a:srgbClr val="C00000"/>
                  </a:solidFill>
                </a:endParaRPr>
              </a:p>
            </p:txBody>
          </p:sp>
        </p:grpSp>
        <p:pic>
          <p:nvPicPr>
            <p:cNvPr id="5" name="图片 4" descr="AJ}6N{CPA{0VE_7D~XF1RB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32" y="4153"/>
              <a:ext cx="6218" cy="3336"/>
            </a:xfrm>
            <a:prstGeom prst="round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9124950" y="3101975"/>
            <a:ext cx="2686685" cy="2172970"/>
            <a:chOff x="5370" y="3510"/>
            <a:chExt cx="8461" cy="3780"/>
          </a:xfrm>
        </p:grpSpPr>
        <p:sp>
          <p:nvSpPr>
            <p:cNvPr id="42" name="圆角矩形 41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472" y="3977"/>
              <a:ext cx="6255" cy="29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2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      </a:t>
              </a:r>
              <a:r>
                <a:rPr lang="zh-CN" altLang="en-US" sz="22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方案三超出了</a:t>
              </a:r>
              <a:r>
                <a:rPr lang="en-US" altLang="zh-CN" sz="22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3000</a:t>
              </a:r>
              <a:r>
                <a:rPr lang="zh-CN" altLang="en-US" sz="22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元预算，你们有什么建议？</a:t>
              </a:r>
              <a:endParaRPr lang="zh-CN" altLang="en-US" sz="2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406890" y="1144905"/>
            <a:ext cx="2505710" cy="1728470"/>
            <a:chOff x="13245" y="3188"/>
            <a:chExt cx="3946" cy="2722"/>
          </a:xfrm>
        </p:grpSpPr>
        <p:pic>
          <p:nvPicPr>
            <p:cNvPr id="19" name="图片 18" descr="9SD{@WB%4ZGE)7I0K~%@9CJ"/>
            <p:cNvPicPr>
              <a:picLocks noChangeAspect="1"/>
            </p:cNvPicPr>
            <p:nvPr/>
          </p:nvPicPr>
          <p:blipFill>
            <a:blip r:embed="rId8"/>
            <a:srcRect l="34962" t="17932" r="1473"/>
            <a:stretch>
              <a:fillRect/>
            </a:stretch>
          </p:blipFill>
          <p:spPr>
            <a:xfrm>
              <a:off x="13245" y="3188"/>
              <a:ext cx="3946" cy="2723"/>
            </a:xfrm>
            <a:prstGeom prst="cloud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4238" y="3896"/>
              <a:ext cx="208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rgbClr val="C00000"/>
                  </a:solidFill>
                </a:rPr>
                <a:t>长</a:t>
              </a:r>
              <a:r>
                <a:rPr lang="en-US" altLang="zh-CN" sz="2400" b="1">
                  <a:solidFill>
                    <a:srgbClr val="C00000"/>
                  </a:solidFill>
                </a:rPr>
                <a:t>28</a:t>
              </a:r>
              <a:r>
                <a:rPr lang="zh-CN" altLang="en-US" sz="2400" b="1">
                  <a:solidFill>
                    <a:srgbClr val="C00000"/>
                  </a:solidFill>
                </a:rPr>
                <a:t>米</a:t>
              </a:r>
              <a:endParaRPr lang="zh-CN" altLang="en-US" sz="2400" b="1">
                <a:solidFill>
                  <a:srgbClr val="C00000"/>
                </a:solidFill>
              </a:endParaRPr>
            </a:p>
            <a:p>
              <a:r>
                <a:rPr lang="zh-CN" altLang="en-US" sz="2400" b="1">
                  <a:solidFill>
                    <a:srgbClr val="C00000"/>
                  </a:solidFill>
                </a:rPr>
                <a:t>宽</a:t>
              </a:r>
              <a:r>
                <a:rPr lang="en-US" altLang="zh-CN" sz="2400" b="1">
                  <a:solidFill>
                    <a:srgbClr val="C00000"/>
                  </a:solidFill>
                </a:rPr>
                <a:t>16</a:t>
              </a:r>
              <a:r>
                <a:rPr lang="zh-CN" altLang="en-US" sz="2400" b="1">
                  <a:solidFill>
                    <a:srgbClr val="C00000"/>
                  </a:solidFill>
                </a:rPr>
                <a:t>米</a:t>
              </a:r>
              <a:endParaRPr lang="zh-CN" altLang="en-US" sz="2400" b="1">
                <a:solidFill>
                  <a:srgbClr val="C00000"/>
                </a:solidFill>
              </a:endParaRPr>
            </a:p>
          </p:txBody>
        </p:sp>
      </p:grpSp>
      <p:graphicFrame>
        <p:nvGraphicFramePr>
          <p:cNvPr id="26" name="表格 25"/>
          <p:cNvGraphicFramePr/>
          <p:nvPr>
            <p:custDataLst>
              <p:tags r:id="rId9"/>
            </p:custDataLst>
          </p:nvPr>
        </p:nvGraphicFramePr>
        <p:xfrm>
          <a:off x="1043940" y="2899410"/>
          <a:ext cx="7929880" cy="2469515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721360"/>
                <a:gridCol w="1829435"/>
                <a:gridCol w="1875790"/>
                <a:gridCol w="1874520"/>
                <a:gridCol w="1628775"/>
              </a:tblGrid>
              <a:tr h="8229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方案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白三叶费用(元)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高羊茅费用(元)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天堂草费用(元)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总费用(元)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1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 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5492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2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 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3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/>
                        <a:t> </a:t>
                      </a: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000"/>
                    </a:p>
                  </a:txBody>
                  <a:tcPr marL="0" marR="0" marT="0" marB="0" vert="horz" anchor="ctr">
                    <a:lnL w="57150">
                      <a:solidFill>
                        <a:schemeClr val="bg1"/>
                      </a:solidFill>
                      <a:prstDash val="solid"/>
                    </a:lnL>
                    <a:lnR w="57150">
                      <a:solidFill>
                        <a:schemeClr val="bg1"/>
                      </a:solidFill>
                      <a:prstDash val="solid"/>
                    </a:lnR>
                    <a:lnT w="57150">
                      <a:solidFill>
                        <a:schemeClr val="bg1"/>
                      </a:solidFill>
                      <a:prstDash val="solid"/>
                    </a:lnT>
                    <a:lnB w="57150">
                      <a:solidFill>
                        <a:schemeClr val="bg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11" name="圆角矩形 10"/>
          <p:cNvSpPr/>
          <p:nvPr/>
        </p:nvSpPr>
        <p:spPr>
          <a:xfrm>
            <a:off x="7774940" y="4851400"/>
            <a:ext cx="908685" cy="517525"/>
          </a:xfrm>
          <a:prstGeom prst="roundRect">
            <a:avLst/>
          </a:prstGeom>
          <a:noFill/>
          <a:ln w="571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940560" y="3785235"/>
            <a:ext cx="1526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sz="2000" b="1">
                <a:solidFill>
                  <a:schemeClr val="bg1"/>
                </a:solidFill>
                <a:sym typeface="+mn-ea"/>
              </a:rPr>
              <a:t>2×448=896</a:t>
            </a:r>
            <a:endParaRPr lang="en-US" altLang="en-US" sz="20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26815" y="3785235"/>
            <a:ext cx="1652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sz="2000" b="1">
                <a:solidFill>
                  <a:schemeClr val="bg1"/>
                </a:solidFill>
                <a:sym typeface="+mn-ea"/>
              </a:rPr>
              <a:t>3×448=1344</a:t>
            </a:r>
            <a:endParaRPr lang="en-US" altLang="en-US" sz="20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21550" y="3785235"/>
            <a:ext cx="1652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sz="2000">
                <a:solidFill>
                  <a:schemeClr val="bg1"/>
                </a:solidFill>
                <a:sym typeface="+mn-ea"/>
              </a:rPr>
              <a:t>2240</a:t>
            </a:r>
            <a:endParaRPr lang="en-US" altLang="en-US" sz="20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77695" y="4376420"/>
            <a:ext cx="1652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sz="2000">
                <a:solidFill>
                  <a:schemeClr val="bg1"/>
                </a:solidFill>
                <a:sym typeface="+mn-ea"/>
              </a:rPr>
              <a:t>2×448=896</a:t>
            </a:r>
            <a:endParaRPr lang="en-US" altLang="en-US" sz="20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75935" y="4376420"/>
            <a:ext cx="1652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sz="2000">
                <a:solidFill>
                  <a:schemeClr val="bg1"/>
                </a:solidFill>
                <a:sym typeface="+mn-ea"/>
              </a:rPr>
              <a:t>4×448=1792</a:t>
            </a:r>
            <a:endParaRPr lang="en-US" altLang="en-US" sz="20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21550" y="4318000"/>
            <a:ext cx="1652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sz="2000">
                <a:solidFill>
                  <a:schemeClr val="bg1"/>
                </a:solidFill>
                <a:sym typeface="+mn-ea"/>
              </a:rPr>
              <a:t>2688</a:t>
            </a:r>
            <a:endParaRPr lang="en-US" altLang="en-US" sz="20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26815" y="4910455"/>
            <a:ext cx="1652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sz="2000">
                <a:solidFill>
                  <a:schemeClr val="bg1"/>
                </a:solidFill>
                <a:sym typeface="+mn-ea"/>
              </a:rPr>
              <a:t>3×448=1344</a:t>
            </a:r>
            <a:endParaRPr lang="en-US" altLang="en-US" sz="20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75935" y="4911090"/>
            <a:ext cx="1652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sz="2000">
                <a:solidFill>
                  <a:schemeClr val="bg1"/>
                </a:solidFill>
                <a:sym typeface="+mn-ea"/>
              </a:rPr>
              <a:t>4×448=1792</a:t>
            </a:r>
            <a:endParaRPr lang="en-US" altLang="en-US" sz="20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342505" y="4899025"/>
            <a:ext cx="165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>
              <a:buNone/>
            </a:pPr>
            <a:r>
              <a:rPr lang="en-US" sz="2000">
                <a:solidFill>
                  <a:schemeClr val="bg1"/>
                </a:solidFill>
                <a:sym typeface="+mn-ea"/>
              </a:rPr>
              <a:t>3136</a:t>
            </a:r>
            <a:endParaRPr lang="en-US" altLang="en-US" sz="2000">
              <a:solidFill>
                <a:schemeClr val="bg1"/>
              </a:solidFill>
            </a:endParaRPr>
          </a:p>
          <a:p>
            <a:pPr indent="0" algn="ctr">
              <a:buNone/>
            </a:pPr>
            <a:endParaRPr lang="en-US" altLang="en-US" sz="2000" b="1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75151" y="2927350"/>
            <a:ext cx="4696364" cy="2073046"/>
            <a:chOff x="1693" y="3508"/>
            <a:chExt cx="7396" cy="3265"/>
          </a:xfrm>
        </p:grpSpPr>
        <p:pic>
          <p:nvPicPr>
            <p:cNvPr id="1046" name="Picture 22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9447" b="45274"/>
            <a:stretch>
              <a:fillRect/>
            </a:stretch>
          </p:blipFill>
          <p:spPr bwMode="auto">
            <a:xfrm>
              <a:off x="1693" y="3508"/>
              <a:ext cx="2669" cy="3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圆角矩形标注 2"/>
            <p:cNvSpPr/>
            <p:nvPr/>
          </p:nvSpPr>
          <p:spPr>
            <a:xfrm>
              <a:off x="4223" y="3508"/>
              <a:ext cx="4866" cy="2084"/>
            </a:xfrm>
            <a:prstGeom prst="wedgeRoundRectCallout">
              <a:avLst>
                <a:gd name="adj1" fmla="val -65571"/>
                <a:gd name="adj2" fmla="val 16521"/>
                <a:gd name="adj3" fmla="val 16667"/>
              </a:avLst>
            </a:prstGeom>
            <a:gradFill>
              <a:gsLst>
                <a:gs pos="100000">
                  <a:srgbClr val="F9F8CA"/>
                </a:gs>
                <a:gs pos="6000">
                  <a:srgbClr val="4EAADD"/>
                </a:gs>
              </a:gsLst>
              <a:lin scaled="1"/>
            </a:gra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indent="0" algn="just">
                <a:lnSpc>
                  <a:spcPts val="4400"/>
                </a:lnSpc>
              </a:pPr>
              <a:r>
                <a:rPr lang="zh-TW" sz="2400" b="1">
                  <a:solidFill>
                    <a:srgbClr val="FF0000"/>
                  </a:solidFill>
                  <a:latin typeface="MingLiU" panose="02020509000000000000" charset="-120"/>
                  <a:ea typeface="MingLiU" panose="02020509000000000000" charset="-120"/>
                  <a:sym typeface="+mn-ea"/>
                </a:rPr>
                <a:t>全部铺每平方米</a:t>
              </a:r>
              <a:r>
                <a:rPr lang="zh-TW" sz="2400" b="1">
                  <a:solidFill>
                    <a:srgbClr val="FF0000"/>
                  </a:solidFill>
                  <a:latin typeface="Arial" panose="020B0604020202020204"/>
                  <a:ea typeface="Arial" panose="020B0604020202020204"/>
                  <a:sym typeface="+mn-ea"/>
                </a:rPr>
                <a:t>2</a:t>
              </a:r>
              <a:r>
                <a:rPr lang="zh-TW" sz="2400" b="1">
                  <a:solidFill>
                    <a:srgbClr val="FF0000"/>
                  </a:solidFill>
                  <a:latin typeface="MingLiU" panose="02020509000000000000" charset="-120"/>
                  <a:ea typeface="MingLiU" panose="02020509000000000000" charset="-120"/>
                  <a:sym typeface="+mn-ea"/>
                </a:rPr>
                <a:t>元 的白三叶最省钱。</a:t>
              </a:r>
              <a:endParaRPr lang="zh-TW" altLang="en-US" sz="2400" b="1">
                <a:solidFill>
                  <a:srgbClr val="FF0000"/>
                </a:solidFill>
                <a:latin typeface="MingLiU" panose="02020509000000000000" charset="-120"/>
                <a:ea typeface="MingLiU" panose="02020509000000000000" charset="-12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95320" y="5002530"/>
            <a:ext cx="6559550" cy="749300"/>
            <a:chOff x="5210" y="6446"/>
            <a:chExt cx="10330" cy="1180"/>
          </a:xfrm>
        </p:grpSpPr>
        <p:grpSp>
          <p:nvGrpSpPr>
            <p:cNvPr id="59" name="组合 58"/>
            <p:cNvGrpSpPr/>
            <p:nvPr/>
          </p:nvGrpSpPr>
          <p:grpSpPr>
            <a:xfrm>
              <a:off x="5210" y="6446"/>
              <a:ext cx="10330" cy="1181"/>
              <a:chOff x="5370" y="3510"/>
              <a:chExt cx="8461" cy="3780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5370" y="3510"/>
                <a:ext cx="8461" cy="3780"/>
              </a:xfrm>
              <a:prstGeom prst="roundRect">
                <a:avLst>
                  <a:gd name="adj" fmla="val 8743"/>
                </a:avLst>
              </a:prstGeom>
              <a:pattFill prst="dashDnDiag">
                <a:fgClr>
                  <a:srgbClr val="DCE5EF"/>
                </a:fgClr>
                <a:bgClr>
                  <a:srgbClr val="C4D3E4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5912" y="3977"/>
                <a:ext cx="7377" cy="2846"/>
              </a:xfrm>
              <a:prstGeom prst="rect">
                <a:avLst/>
              </a:prstGeom>
              <a:solidFill>
                <a:srgbClr val="F2F5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5814" y="3873"/>
                <a:ext cx="340" cy="34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54" h="454">
                    <a:moveTo>
                      <a:pt x="84" y="0"/>
                    </a:moveTo>
                    <a:lnTo>
                      <a:pt x="197" y="0"/>
                    </a:lnTo>
                    <a:lnTo>
                      <a:pt x="197" y="95"/>
                    </a:lnTo>
                    <a:lnTo>
                      <a:pt x="454" y="95"/>
                    </a:lnTo>
                    <a:lnTo>
                      <a:pt x="454" y="209"/>
                    </a:lnTo>
                    <a:lnTo>
                      <a:pt x="197" y="209"/>
                    </a:lnTo>
                    <a:lnTo>
                      <a:pt x="197" y="454"/>
                    </a:lnTo>
                    <a:lnTo>
                      <a:pt x="84" y="454"/>
                    </a:lnTo>
                    <a:lnTo>
                      <a:pt x="84" y="209"/>
                    </a:lnTo>
                    <a:lnTo>
                      <a:pt x="0" y="209"/>
                    </a:lnTo>
                    <a:lnTo>
                      <a:pt x="0" y="95"/>
                    </a:lnTo>
                    <a:lnTo>
                      <a:pt x="84" y="9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8FAB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6529" y="4370"/>
                <a:ext cx="6141" cy="78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lnSpc>
                    <a:spcPct val="120000"/>
                  </a:lnSpc>
                </a:pPr>
                <a:endParaRPr lang="zh-CN" alt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 rot="5400000">
                <a:off x="13061" y="3873"/>
                <a:ext cx="340" cy="34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54" h="454">
                    <a:moveTo>
                      <a:pt x="84" y="0"/>
                    </a:moveTo>
                    <a:lnTo>
                      <a:pt x="197" y="0"/>
                    </a:lnTo>
                    <a:lnTo>
                      <a:pt x="197" y="95"/>
                    </a:lnTo>
                    <a:lnTo>
                      <a:pt x="454" y="95"/>
                    </a:lnTo>
                    <a:lnTo>
                      <a:pt x="454" y="209"/>
                    </a:lnTo>
                    <a:lnTo>
                      <a:pt x="197" y="209"/>
                    </a:lnTo>
                    <a:lnTo>
                      <a:pt x="197" y="454"/>
                    </a:lnTo>
                    <a:lnTo>
                      <a:pt x="84" y="454"/>
                    </a:lnTo>
                    <a:lnTo>
                      <a:pt x="84" y="209"/>
                    </a:lnTo>
                    <a:lnTo>
                      <a:pt x="0" y="209"/>
                    </a:lnTo>
                    <a:lnTo>
                      <a:pt x="0" y="95"/>
                    </a:lnTo>
                    <a:lnTo>
                      <a:pt x="84" y="9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8FAB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rot="10800000">
                <a:off x="13061" y="6585"/>
                <a:ext cx="340" cy="34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54" h="454">
                    <a:moveTo>
                      <a:pt x="84" y="0"/>
                    </a:moveTo>
                    <a:lnTo>
                      <a:pt x="197" y="0"/>
                    </a:lnTo>
                    <a:lnTo>
                      <a:pt x="197" y="95"/>
                    </a:lnTo>
                    <a:lnTo>
                      <a:pt x="454" y="95"/>
                    </a:lnTo>
                    <a:lnTo>
                      <a:pt x="454" y="209"/>
                    </a:lnTo>
                    <a:lnTo>
                      <a:pt x="197" y="209"/>
                    </a:lnTo>
                    <a:lnTo>
                      <a:pt x="197" y="454"/>
                    </a:lnTo>
                    <a:lnTo>
                      <a:pt x="84" y="454"/>
                    </a:lnTo>
                    <a:lnTo>
                      <a:pt x="84" y="209"/>
                    </a:lnTo>
                    <a:lnTo>
                      <a:pt x="0" y="209"/>
                    </a:lnTo>
                    <a:lnTo>
                      <a:pt x="0" y="95"/>
                    </a:lnTo>
                    <a:lnTo>
                      <a:pt x="84" y="9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8FAB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 rot="16200000">
                <a:off x="5814" y="6585"/>
                <a:ext cx="340" cy="340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54" h="454">
                    <a:moveTo>
                      <a:pt x="84" y="0"/>
                    </a:moveTo>
                    <a:lnTo>
                      <a:pt x="197" y="0"/>
                    </a:lnTo>
                    <a:lnTo>
                      <a:pt x="197" y="95"/>
                    </a:lnTo>
                    <a:lnTo>
                      <a:pt x="454" y="95"/>
                    </a:lnTo>
                    <a:lnTo>
                      <a:pt x="454" y="209"/>
                    </a:lnTo>
                    <a:lnTo>
                      <a:pt x="197" y="209"/>
                    </a:lnTo>
                    <a:lnTo>
                      <a:pt x="197" y="454"/>
                    </a:lnTo>
                    <a:lnTo>
                      <a:pt x="84" y="454"/>
                    </a:lnTo>
                    <a:lnTo>
                      <a:pt x="84" y="209"/>
                    </a:lnTo>
                    <a:lnTo>
                      <a:pt x="0" y="209"/>
                    </a:lnTo>
                    <a:lnTo>
                      <a:pt x="0" y="95"/>
                    </a:lnTo>
                    <a:lnTo>
                      <a:pt x="84" y="9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8FAB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6307" y="6715"/>
              <a:ext cx="7816" cy="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noAutofit/>
            </a:bodyPr>
            <a:p>
              <a:pPr indent="0" algn="just"/>
              <a:r>
                <a:rPr lang="zh-TW" sz="2400" b="1">
                  <a:solidFill>
                    <a:srgbClr val="FF0000"/>
                  </a:solidFill>
                  <a:latin typeface="MingLiU" panose="02020509000000000000" charset="-120"/>
                  <a:ea typeface="MingLiU" panose="02020509000000000000" charset="-120"/>
                </a:rPr>
                <a:t>总费用：</a:t>
              </a:r>
              <a:r>
                <a:rPr lang="en-US" sz="2400" b="1">
                  <a:solidFill>
                    <a:srgbClr val="FF0000"/>
                  </a:solidFill>
                  <a:latin typeface="Arial" panose="020B0604020202020204"/>
                </a:rPr>
                <a:t>28X16X2X2 = 1792 </a:t>
              </a:r>
              <a:r>
                <a:rPr lang="zh-TW" sz="2400" b="1">
                  <a:solidFill>
                    <a:srgbClr val="FF0000"/>
                  </a:solidFill>
                  <a:latin typeface="MingLiU" panose="02020509000000000000" charset="-120"/>
                  <a:ea typeface="MingLiU" panose="02020509000000000000" charset="-120"/>
                </a:rPr>
                <a:t>（元）</a:t>
              </a:r>
              <a:endParaRPr lang="zh-TW" sz="2400" b="1">
                <a:solidFill>
                  <a:srgbClr val="FF0000"/>
                </a:solidFill>
                <a:latin typeface="MingLiU" panose="02020509000000000000" charset="-120"/>
                <a:ea typeface="MingLiU" panose="02020509000000000000" charset="-120"/>
              </a:endParaRPr>
            </a:p>
          </p:txBody>
        </p:sp>
      </p:grpSp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3723005" y="392430"/>
            <a:ext cx="5132070" cy="2282190"/>
            <a:chOff x="4230" y="3056"/>
            <a:chExt cx="10740" cy="5442"/>
          </a:xfrm>
        </p:grpSpPr>
        <p:grpSp>
          <p:nvGrpSpPr>
            <p:cNvPr id="9" name="组合 8"/>
            <p:cNvGrpSpPr/>
            <p:nvPr/>
          </p:nvGrpSpPr>
          <p:grpSpPr>
            <a:xfrm>
              <a:off x="4230" y="3056"/>
              <a:ext cx="10740" cy="5442"/>
              <a:chOff x="4230" y="3056"/>
              <a:chExt cx="10740" cy="5442"/>
            </a:xfrm>
          </p:grpSpPr>
          <p:pic>
            <p:nvPicPr>
              <p:cNvPr id="8" name="图片 7" descr="横板文本框模板-33"/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230" y="3056"/>
                <a:ext cx="10740" cy="5442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5701" y="4611"/>
                <a:ext cx="1155" cy="243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dist"/>
                <a:r>
                  <a:rPr lang="zh-CN" altLang="en-US" sz="2400">
                    <a:solidFill>
                      <a:schemeClr val="bg1"/>
                    </a:solidFill>
                  </a:rPr>
                  <a:t>备</a:t>
                </a:r>
                <a:r>
                  <a:rPr lang="zh-CN" altLang="en-US" sz="2400">
                    <a:solidFill>
                      <a:srgbClr val="1EBFA0"/>
                    </a:solidFill>
                  </a:rPr>
                  <a:t>忘</a:t>
                </a:r>
                <a:r>
                  <a:rPr lang="zh-CN" altLang="en-US" sz="2400">
                    <a:solidFill>
                      <a:schemeClr val="bg1"/>
                    </a:solidFill>
                  </a:rPr>
                  <a:t>录</a:t>
                </a:r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2" name="图片 11" descr="AJ}6N{CPA{0VE_7D~XF1RB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432" y="4153"/>
              <a:ext cx="6218" cy="3336"/>
            </a:xfrm>
            <a:prstGeom prst="roundRect">
              <a:avLst/>
            </a:prstGeom>
          </p:spPr>
        </p:pic>
      </p:grpSp>
      <p:grpSp>
        <p:nvGrpSpPr>
          <p:cNvPr id="58" name="组合 15"/>
          <p:cNvGrpSpPr/>
          <p:nvPr/>
        </p:nvGrpSpPr>
        <p:grpSpPr>
          <a:xfrm>
            <a:off x="-317" y="144463"/>
            <a:ext cx="3265487" cy="1131887"/>
            <a:chOff x="3299125" y="3500574"/>
            <a:chExt cx="3265065" cy="1132205"/>
          </a:xfrm>
        </p:grpSpPr>
        <p:grpSp>
          <p:nvGrpSpPr>
            <p:cNvPr id="13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4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7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1" name="组合 20"/>
          <p:cNvGrpSpPr/>
          <p:nvPr/>
        </p:nvGrpSpPr>
        <p:grpSpPr>
          <a:xfrm>
            <a:off x="8549640" y="2564765"/>
            <a:ext cx="2505710" cy="1728470"/>
            <a:chOff x="13245" y="3188"/>
            <a:chExt cx="3946" cy="2722"/>
          </a:xfrm>
        </p:grpSpPr>
        <p:pic>
          <p:nvPicPr>
            <p:cNvPr id="19" name="图片 18" descr="9SD{@WB%4ZGE)7I0K~%@9CJ"/>
            <p:cNvPicPr>
              <a:picLocks noChangeAspect="1"/>
            </p:cNvPicPr>
            <p:nvPr/>
          </p:nvPicPr>
          <p:blipFill>
            <a:blip r:embed="rId10"/>
            <a:srcRect l="34962" t="17932" r="1473"/>
            <a:stretch>
              <a:fillRect/>
            </a:stretch>
          </p:blipFill>
          <p:spPr>
            <a:xfrm>
              <a:off x="13245" y="3188"/>
              <a:ext cx="3946" cy="2723"/>
            </a:xfrm>
            <a:prstGeom prst="cloud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4238" y="3896"/>
              <a:ext cx="208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rgbClr val="C00000"/>
                  </a:solidFill>
                </a:rPr>
                <a:t>长</a:t>
              </a:r>
              <a:r>
                <a:rPr lang="en-US" altLang="zh-CN" sz="2400" b="1">
                  <a:solidFill>
                    <a:srgbClr val="C00000"/>
                  </a:solidFill>
                </a:rPr>
                <a:t>28</a:t>
              </a:r>
              <a:r>
                <a:rPr lang="zh-CN" altLang="en-US" sz="2400" b="1">
                  <a:solidFill>
                    <a:srgbClr val="C00000"/>
                  </a:solidFill>
                </a:rPr>
                <a:t>米</a:t>
              </a:r>
              <a:endParaRPr lang="zh-CN" altLang="en-US" sz="2400" b="1">
                <a:solidFill>
                  <a:srgbClr val="C00000"/>
                </a:solidFill>
              </a:endParaRPr>
            </a:p>
            <a:p>
              <a:r>
                <a:rPr lang="zh-CN" altLang="en-US" sz="2400" b="1">
                  <a:solidFill>
                    <a:srgbClr val="C00000"/>
                  </a:solidFill>
                </a:rPr>
                <a:t>宽</a:t>
              </a:r>
              <a:r>
                <a:rPr lang="en-US" altLang="zh-CN" sz="2400" b="1">
                  <a:solidFill>
                    <a:srgbClr val="C00000"/>
                  </a:solidFill>
                </a:rPr>
                <a:t>16</a:t>
              </a:r>
              <a:r>
                <a:rPr lang="zh-CN" altLang="en-US" sz="2400" b="1">
                  <a:solidFill>
                    <a:srgbClr val="C00000"/>
                  </a:solidFill>
                </a:rPr>
                <a:t>米</a:t>
              </a:r>
              <a:endParaRPr lang="zh-CN" altLang="en-US" sz="2400" b="1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2456180" y="1423035"/>
            <a:ext cx="7871460" cy="4813300"/>
            <a:chOff x="3114" y="2010"/>
            <a:chExt cx="12972" cy="7850"/>
          </a:xfrm>
        </p:grpSpPr>
        <p:pic>
          <p:nvPicPr>
            <p:cNvPr id="30" name="图形 29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3114" y="2010"/>
              <a:ext cx="12973" cy="7851"/>
            </a:xfrm>
            <a:prstGeom prst="rect">
              <a:avLst/>
            </a:prstGeom>
          </p:spPr>
        </p:pic>
        <p:pic>
          <p:nvPicPr>
            <p:cNvPr id="3" name="图片 2" descr="}JLUI@KW(]XE0YLVI@PF{KJ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9" y="2430"/>
              <a:ext cx="11661" cy="6772"/>
            </a:xfrm>
            <a:prstGeom prst="rect">
              <a:avLst/>
            </a:prstGeom>
          </p:spPr>
        </p:pic>
      </p:grpSp>
      <p:pic>
        <p:nvPicPr>
          <p:cNvPr id="1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-317" y="144463"/>
            <a:ext cx="3265487" cy="1131887"/>
            <a:chOff x="3299125" y="3500574"/>
            <a:chExt cx="3265065" cy="1132205"/>
          </a:xfrm>
        </p:grpSpPr>
        <p:grpSp>
          <p:nvGrpSpPr>
            <p:cNvPr id="13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4" name="图片 18" descr="图片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" name="图片 19" descr="xzgj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7" name="图片 17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6$]@SQ~E@V2_WRV)1%XEJ~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75" y="984250"/>
            <a:ext cx="4467860" cy="1987550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-317" y="144463"/>
            <a:ext cx="3265487" cy="1131887"/>
            <a:chOff x="3299125" y="3500574"/>
            <a:chExt cx="3265065" cy="1132205"/>
          </a:xfrm>
        </p:grpSpPr>
        <p:grpSp>
          <p:nvGrpSpPr>
            <p:cNvPr id="13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4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7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图片 4" descr="AQG]EO(C}531YDDE$7}K34Y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8485" y="2379980"/>
            <a:ext cx="8171180" cy="3737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00885" y="3441065"/>
            <a:ext cx="304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127000"/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A</a:t>
            </a:r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组：三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(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1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)</a:t>
            </a:r>
            <a:r>
              <a:rPr lang="en-US" alt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—</a:t>
            </a:r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三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(2)</a:t>
            </a:r>
            <a:endParaRPr lang="zh-TW" altLang="en-US" sz="2400" b="1">
              <a:solidFill>
                <a:srgbClr val="C00000"/>
              </a:solidFill>
              <a:latin typeface="Arial" panose="020B0604020202020204"/>
              <a:ea typeface="Arial" panose="020B0604020202020204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4630" y="3491865"/>
            <a:ext cx="308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15</a:t>
            </a:r>
            <a:r>
              <a:rPr lang="zh-TW" sz="24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 </a:t>
            </a:r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10—15</a:t>
            </a:r>
            <a:r>
              <a:rPr lang="en-US" sz="24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 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30</a:t>
            </a:r>
            <a:endParaRPr lang="zh-TW" altLang="en-US" sz="2400" b="1">
              <a:solidFill>
                <a:srgbClr val="C00000"/>
              </a:solidFill>
              <a:latin typeface="Arial" panose="020B0604020202020204"/>
              <a:ea typeface="Arial" panose="020B0604020202020204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74710" y="3529330"/>
            <a:ext cx="1355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东草坪</a:t>
            </a:r>
            <a:endParaRPr lang="zh-TW" altLang="en-US" sz="2400" b="1">
              <a:solidFill>
                <a:srgbClr val="C00000"/>
              </a:solidFill>
              <a:latin typeface="MingLiU" panose="02020509000000000000" charset="-120"/>
              <a:ea typeface="MingLiU" panose="02020509000000000000" charset="-12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0885" y="4173220"/>
            <a:ext cx="308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127000"/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B</a:t>
            </a:r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组：三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(3)</a:t>
            </a:r>
            <a:r>
              <a:rPr lang="en-US" alt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—</a:t>
            </a:r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三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(4)</a:t>
            </a:r>
            <a:endParaRPr lang="zh-TW" altLang="en-US" sz="2400" b="1">
              <a:solidFill>
                <a:srgbClr val="C00000"/>
              </a:solidFill>
              <a:latin typeface="Arial" panose="020B0604020202020204"/>
              <a:ea typeface="Arial" panose="020B0604020202020204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94630" y="4135755"/>
            <a:ext cx="308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15</a:t>
            </a:r>
            <a:r>
              <a:rPr lang="zh-TW" sz="24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 </a:t>
            </a:r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10—15</a:t>
            </a:r>
            <a:r>
              <a:rPr lang="en-US" sz="24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 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30</a:t>
            </a:r>
            <a:endParaRPr lang="zh-TW" altLang="en-US" sz="2400" b="1">
              <a:solidFill>
                <a:srgbClr val="C00000"/>
              </a:solidFill>
              <a:latin typeface="Arial" panose="020B0604020202020204"/>
              <a:ea typeface="Arial" panose="020B0604020202020204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39480" y="4091305"/>
            <a:ext cx="1254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西草坪</a:t>
            </a:r>
            <a:endParaRPr lang="zh-TW" altLang="en-US" sz="2400" b="1">
              <a:solidFill>
                <a:srgbClr val="C00000"/>
              </a:solidFill>
              <a:latin typeface="MingLiU" panose="02020509000000000000" charset="-120"/>
              <a:ea typeface="MingLiU" panose="02020509000000000000" charset="-12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57705" y="4813935"/>
            <a:ext cx="308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A</a:t>
            </a:r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组胜者</a:t>
            </a:r>
            <a:r>
              <a:rPr lang="en-US" alt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—</a:t>
            </a:r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B</a:t>
            </a:r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组胜者</a:t>
            </a:r>
            <a:endParaRPr lang="zh-TW" altLang="en-US" sz="2400" b="1">
              <a:solidFill>
                <a:srgbClr val="C00000"/>
              </a:solidFill>
              <a:latin typeface="MingLiU" panose="02020509000000000000" charset="-120"/>
              <a:ea typeface="MingLiU" panose="02020509000000000000" charset="-12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94630" y="4775835"/>
            <a:ext cx="308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15</a:t>
            </a:r>
            <a:r>
              <a:rPr lang="zh-TW" sz="24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 40</a:t>
            </a:r>
            <a:r>
              <a:rPr lang="en-US" alt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—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16</a:t>
            </a:r>
            <a:r>
              <a:rPr lang="zh-TW" sz="24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 00</a:t>
            </a:r>
            <a:endParaRPr lang="zh-TW" altLang="en-US" sz="2400" b="1">
              <a:solidFill>
                <a:srgbClr val="C00000"/>
              </a:solidFill>
              <a:latin typeface="Arial" panose="020B0604020202020204"/>
              <a:ea typeface="Arial" panose="020B0604020202020204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49920" y="4775835"/>
            <a:ext cx="176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东草坪</a:t>
            </a:r>
            <a:endParaRPr lang="zh-TW" altLang="en-US" sz="2400" b="1">
              <a:solidFill>
                <a:srgbClr val="C00000"/>
              </a:solidFill>
              <a:latin typeface="MingLiU" panose="02020509000000000000" charset="-120"/>
              <a:ea typeface="MingLiU" panose="02020509000000000000" charset="-12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00885" y="5444490"/>
            <a:ext cx="308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颁奖</a:t>
            </a:r>
            <a:endParaRPr lang="zh-TW" altLang="en-US" sz="2400" b="1">
              <a:solidFill>
                <a:srgbClr val="C00000"/>
              </a:solidFill>
              <a:latin typeface="MingLiU" panose="02020509000000000000" charset="-120"/>
              <a:ea typeface="MingLiU" panose="02020509000000000000" charset="-12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94630" y="5457190"/>
            <a:ext cx="308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16</a:t>
            </a:r>
            <a:r>
              <a:rPr lang="zh-TW" sz="24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 </a:t>
            </a:r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10—16</a:t>
            </a:r>
            <a:r>
              <a:rPr lang="en-US" sz="24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en-US" sz="2400" b="1">
                <a:solidFill>
                  <a:srgbClr val="C00000"/>
                </a:solidFill>
                <a:latin typeface="Arial" panose="020B0604020202020204"/>
                <a:sym typeface="+mn-ea"/>
              </a:rPr>
              <a:t> </a:t>
            </a:r>
            <a:r>
              <a:rPr lang="zh-TW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sym typeface="+mn-ea"/>
              </a:rPr>
              <a:t>20</a:t>
            </a:r>
            <a:endParaRPr lang="zh-TW" altLang="en-US" sz="2400" b="1">
              <a:solidFill>
                <a:srgbClr val="C00000"/>
              </a:solidFill>
              <a:latin typeface="Arial" panose="020B0604020202020204"/>
              <a:ea typeface="Arial" panose="020B0604020202020204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74710" y="5444490"/>
            <a:ext cx="1355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/>
            <a:r>
              <a:rPr lang="zh-TW" sz="2400" b="1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sym typeface="+mn-ea"/>
              </a:rPr>
              <a:t>西草坪</a:t>
            </a:r>
            <a:endParaRPr lang="zh-TW" altLang="en-US" sz="2400" b="1">
              <a:solidFill>
                <a:srgbClr val="C00000"/>
              </a:solidFill>
              <a:latin typeface="MingLiU" panose="02020509000000000000" charset="-120"/>
              <a:ea typeface="MingLiU" panose="02020509000000000000" charset="-120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827655" y="640080"/>
            <a:ext cx="4038600" cy="1657350"/>
            <a:chOff x="11605" y="2528"/>
            <a:chExt cx="6360" cy="2610"/>
          </a:xfrm>
        </p:grpSpPr>
        <p:pic>
          <p:nvPicPr>
            <p:cNvPr id="24" name="图片 1" descr="棒棒糖气泡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605" y="2528"/>
              <a:ext cx="6360" cy="2573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13349" y="3229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indent="0" algn="ctr"/>
              <a:r>
                <a:rPr lang="zh-TW" sz="2000" b="1">
                  <a:solidFill>
                    <a:srgbClr val="C00000"/>
                  </a:solidFill>
                  <a:latin typeface="MingLiU" panose="02020509000000000000" charset="-120"/>
                  <a:ea typeface="MingLiU" panose="02020509000000000000" charset="-120"/>
                  <a:sym typeface="+mn-ea"/>
                </a:rPr>
                <a:t>同学们还有其他的方法吗?</a:t>
              </a:r>
              <a:endParaRPr lang="zh-TW" altLang="zh-CN" sz="2000" b="1" kern="100">
                <a:solidFill>
                  <a:srgbClr val="C00000"/>
                </a:solidFill>
                <a:latin typeface="MingLiU" panose="02020509000000000000" charset="-120"/>
                <a:ea typeface="MingLiU" panose="02020509000000000000" charset="-120"/>
                <a:cs typeface="Times New Roman" panose="02020603050405020304"/>
                <a:sym typeface="+mn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146800" y="9283700"/>
            <a:ext cx="4381500" cy="39370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p>
            <a:pPr indent="0" algn="ctr"/>
            <a:r>
              <a:rPr lang="zh-TW" sz="2700">
                <a:latin typeface="MingLiU" panose="02020509000000000000" charset="-120"/>
                <a:ea typeface="MingLiU" panose="02020509000000000000" charset="-120"/>
              </a:rPr>
              <a:t>同学们还有其他的方法吗?</a:t>
            </a:r>
            <a:endParaRPr lang="zh-TW" sz="2700">
              <a:latin typeface="MingLiU" panose="02020509000000000000" charset="-120"/>
              <a:ea typeface="MingLiU" panose="02020509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1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TABLE_BEAUTIFY" val="smartTable{0b7926d6-0a31-498b-9437-33920b649611}"/>
</p:tagLst>
</file>

<file path=ppt/tags/tag3.xml><?xml version="1.0" encoding="utf-8"?>
<p:tagLst xmlns:p="http://schemas.openxmlformats.org/presentationml/2006/main">
  <p:tag name="KSO_WM_UNIT_PLACING_PICTURE_USER_VIEWPORT" val="{&quot;height&quot;:3264.5968503937006,&quot;width&quot;:2669.2047244094488}"/>
</p:tagLst>
</file>

<file path=ppt/tags/tag4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7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8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9.xml><?xml version="1.0" encoding="utf-8"?>
<p:tagLst xmlns:p="http://schemas.openxmlformats.org/presentationml/2006/main">
  <p:tag name="KSO_WM_UNIT_PLACING_PICTURE_USER_VIEWPORT" val="{&quot;height&quot;:2796,&quot;width&quot;:2811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839</Words>
  <Application>WPS 演示</Application>
  <PresentationFormat>自定义</PresentationFormat>
  <Paragraphs>143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 Light</vt:lpstr>
      <vt:lpstr>黑体</vt:lpstr>
      <vt:lpstr>楷体</vt:lpstr>
      <vt:lpstr>微软雅黑</vt:lpstr>
      <vt:lpstr>华文楷体</vt:lpstr>
      <vt:lpstr>汉仪中黑简</vt:lpstr>
      <vt:lpstr>汉仪汉黑W</vt:lpstr>
      <vt:lpstr>新宋体</vt:lpstr>
      <vt:lpstr>汉仪糯米团W</vt:lpstr>
      <vt:lpstr>汉仪舒圆黑简</vt:lpstr>
      <vt:lpstr>汉仪晓波折纸体简</vt:lpstr>
      <vt:lpstr>汉仪粗圆简</vt:lpstr>
      <vt:lpstr>Arial Unicode MS</vt:lpstr>
      <vt:lpstr>Times New Roman</vt:lpstr>
      <vt:lpstr>MingLiU</vt:lpstr>
      <vt:lpstr>汉仪晓波敦黑W</vt:lpstr>
      <vt:lpstr>汉仪刚艺体-85W</vt:lpstr>
      <vt:lpstr>限量十八岁</vt:lpstr>
      <vt:lpstr>Arial</vt:lpstr>
      <vt:lpstr>Wingdings</vt:lpstr>
      <vt:lpstr>汉仪夏日体W</vt:lpstr>
      <vt:lpstr>思源黑体 CN Normal</vt:lpstr>
      <vt:lpstr>PMingLiU</vt:lpstr>
      <vt:lpstr>Times New Roman</vt:lpstr>
      <vt:lpstr>Calibri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WPS_1636438294</cp:lastModifiedBy>
  <cp:revision>2147</cp:revision>
  <dcterms:created xsi:type="dcterms:W3CDTF">2017-11-13T08:28:00Z</dcterms:created>
  <dcterms:modified xsi:type="dcterms:W3CDTF">2021-12-02T14:05:48Z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ICV">
    <vt:lpwstr>A028F6303CCB4721A44AD1E87C98B248</vt:lpwstr>
  </property>
</Properties>
</file>