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10"/>
  </p:notesMasterIdLst>
  <p:sldIdLst>
    <p:sldId id="419" r:id="rId3"/>
    <p:sldId id="508" r:id="rId4"/>
    <p:sldId id="509" r:id="rId5"/>
    <p:sldId id="510" r:id="rId6"/>
    <p:sldId id="499" r:id="rId7"/>
    <p:sldId id="511" r:id="rId8"/>
    <p:sldId id="416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00"/>
    <a:srgbClr val="FFFF9F"/>
    <a:srgbClr val="FFFF66"/>
    <a:srgbClr val="E4DF21"/>
    <a:srgbClr val="C8D927"/>
    <a:srgbClr val="FF0066"/>
    <a:srgbClr val="FF6699"/>
    <a:srgbClr val="FF3399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326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9781974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5008013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60783354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7695653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64852665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84327264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3457739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115487685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xmlns="" val="2586725286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1762439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81540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4" r:id="rId7"/>
    <p:sldLayoutId id="2147483675" r:id="rId8"/>
    <p:sldLayoutId id="2147483676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1.wav"/><Relationship Id="rId5" Type="http://schemas.openxmlformats.org/officeDocument/2006/relationships/image" Target="../media/image7.emf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3357554" y="4857760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928662" y="2862860"/>
            <a:ext cx="69294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itchFamily="34" charset="0"/>
              </a:rPr>
              <a:t>我们的校园</a:t>
            </a:r>
            <a:endParaRPr lang="en-US" altLang="zh-CN" sz="5400" dirty="0" smtClean="0">
              <a:latin typeface="Calibri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5978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    新课标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人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285752" y="1454995"/>
            <a:ext cx="8929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宋体" pitchFamily="2" charset="-122"/>
              </a:rPr>
              <a:t>8</a:t>
            </a:r>
            <a:r>
              <a:rPr lang="zh-CN" altLang="en-US" sz="4800" dirty="0" smtClean="0">
                <a:latin typeface="Calibri" pitchFamily="34" charset="0"/>
              </a:rPr>
              <a:t>单元     数学广角</a:t>
            </a:r>
            <a:r>
              <a:rPr lang="en-US" altLang="zh-CN" sz="4800" i="1" dirty="0" smtClean="0"/>
              <a:t>—</a:t>
            </a:r>
            <a:r>
              <a:rPr lang="zh-CN" altLang="en-US" sz="4800" dirty="0" smtClean="0">
                <a:latin typeface="Calibri" pitchFamily="34" charset="0"/>
              </a:rPr>
              <a:t>搭配（二）</a:t>
            </a:r>
            <a:endParaRPr lang="en-US" altLang="zh-CN" sz="48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000100" y="571480"/>
            <a:ext cx="6929486" cy="4643470"/>
            <a:chOff x="1142976" y="2428868"/>
            <a:chExt cx="6286544" cy="4929222"/>
          </a:xfrm>
        </p:grpSpPr>
        <p:sp>
          <p:nvSpPr>
            <p:cNvPr id="44" name="矩形 43"/>
            <p:cNvSpPr/>
            <p:nvPr/>
          </p:nvSpPr>
          <p:spPr>
            <a:xfrm>
              <a:off x="1142976" y="2428868"/>
              <a:ext cx="6286544" cy="492922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b21.jpg" descr="id:2147514369;FounderCES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4414" y="2571744"/>
              <a:ext cx="6072230" cy="4670676"/>
            </a:xfrm>
            <a:prstGeom prst="rect">
              <a:avLst/>
            </a:prstGeom>
          </p:spPr>
        </p:pic>
      </p:grp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38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pic>
        <p:nvPicPr>
          <p:cNvPr id="46" name="图片 45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5214950"/>
            <a:ext cx="4405307" cy="128588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928662" y="642918"/>
            <a:ext cx="6286544" cy="5715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）两块草坪铺同种草皮的情况。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折角形 30"/>
          <p:cNvSpPr/>
          <p:nvPr/>
        </p:nvSpPr>
        <p:spPr>
          <a:xfrm>
            <a:off x="714348" y="1571612"/>
            <a:ext cx="3357586" cy="3143272"/>
          </a:xfrm>
          <a:prstGeom prst="foldedCorne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全部铺每平方米</a:t>
            </a:r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元的白三叶。</a:t>
            </a:r>
          </a:p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28×16=448(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448×2=896(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896×2=1792(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1792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&lt;3000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元</a:t>
            </a: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全铺白三叶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够。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折角形 31"/>
          <p:cNvSpPr/>
          <p:nvPr/>
        </p:nvSpPr>
        <p:spPr>
          <a:xfrm>
            <a:off x="4572000" y="1571612"/>
            <a:ext cx="3357586" cy="3143272"/>
          </a:xfrm>
          <a:prstGeom prst="foldedCorne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全部铺每平方米</a:t>
            </a:r>
            <a:r>
              <a:rPr 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元的高羊茅。</a:t>
            </a:r>
          </a:p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28×16=448(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448×2=896(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896×3=2688(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2688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&lt;3000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元</a:t>
            </a: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全铺高羊茅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够。</a:t>
            </a:r>
          </a:p>
        </p:txBody>
      </p:sp>
      <p:sp>
        <p:nvSpPr>
          <p:cNvPr id="34" name="折角形 33"/>
          <p:cNvSpPr/>
          <p:nvPr/>
        </p:nvSpPr>
        <p:spPr>
          <a:xfrm>
            <a:off x="1571604" y="5000636"/>
            <a:ext cx="6000792" cy="1143008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全部铺每平方米</a:t>
            </a:r>
            <a:r>
              <a:rPr lang="en-US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元的天堂草</a:t>
            </a:r>
            <a:r>
              <a:rPr lang="en-US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不够。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785918" y="4786322"/>
            <a:ext cx="5500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en-US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714356"/>
            <a:ext cx="6286544" cy="5715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）两块草坪铺不同草皮的情况。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42910" y="1785926"/>
          <a:ext cx="8143932" cy="329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1785950"/>
                <a:gridCol w="1928826"/>
                <a:gridCol w="2000264"/>
                <a:gridCol w="1428760"/>
              </a:tblGrid>
              <a:tr h="1164213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宋体" pitchFamily="2" charset="-122"/>
                          <a:ea typeface="宋体" pitchFamily="2" charset="-122"/>
                        </a:rPr>
                        <a:t>方案</a:t>
                      </a:r>
                      <a:endParaRPr lang="zh-CN" altLang="en-US" sz="28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宋体" pitchFamily="2" charset="-122"/>
                          <a:ea typeface="宋体" pitchFamily="2" charset="-122"/>
                        </a:rPr>
                        <a:t>白三叶费用（元）</a:t>
                      </a:r>
                      <a:endParaRPr lang="zh-CN" altLang="en-US" sz="28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宋体" pitchFamily="2" charset="-122"/>
                          <a:ea typeface="宋体" pitchFamily="2" charset="-122"/>
                        </a:rPr>
                        <a:t>高羊茅费用（元）</a:t>
                      </a:r>
                      <a:endParaRPr lang="zh-CN" altLang="en-US" sz="28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宋体" pitchFamily="2" charset="-122"/>
                          <a:ea typeface="宋体" pitchFamily="2" charset="-122"/>
                        </a:rPr>
                        <a:t>天堂草费用（元）</a:t>
                      </a:r>
                      <a:endParaRPr lang="zh-CN" altLang="en-US" sz="28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宋体" pitchFamily="2" charset="-122"/>
                          <a:ea typeface="宋体" pitchFamily="2" charset="-122"/>
                        </a:rPr>
                        <a:t>总费用（元）</a:t>
                      </a:r>
                      <a:endParaRPr lang="zh-CN" altLang="en-US" sz="28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</a:tr>
              <a:tr h="6313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5"/>
                        </a:lnSpc>
                        <a:spcAft>
                          <a:spcPts val="0"/>
                        </a:spcAft>
                      </a:pPr>
                      <a:endParaRPr lang="zh-CN" sz="2400" b="1" kern="1200" dirty="0" smtClean="0">
                        <a:solidFill>
                          <a:schemeClr val="dk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15"/>
                        </a:lnSpc>
                        <a:spcAft>
                          <a:spcPts val="0"/>
                        </a:spcAft>
                      </a:pPr>
                      <a:endParaRPr lang="en-US" sz="2400" b="1" kern="100" dirty="0">
                        <a:solidFill>
                          <a:srgbClr val="000000"/>
                        </a:solid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</a:tr>
              <a:tr h="7175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endParaRPr lang="zh-CN" altLang="en-US" sz="28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kern="1200" dirty="0" smtClean="0">
                        <a:solidFill>
                          <a:schemeClr val="dk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kern="1200" dirty="0" smtClean="0">
                        <a:solidFill>
                          <a:schemeClr val="dk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kern="1200" dirty="0" smtClean="0">
                        <a:solidFill>
                          <a:schemeClr val="dk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/>
                </a:tc>
              </a:tr>
              <a:tr h="7799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  <a:endParaRPr lang="zh-CN" altLang="en-US" sz="28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b="1" kern="1200" dirty="0" smtClean="0">
                        <a:solidFill>
                          <a:schemeClr val="dk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kern="1200" dirty="0" smtClean="0">
                        <a:solidFill>
                          <a:schemeClr val="dk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571604" y="3000372"/>
            <a:ext cx="1737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宋体" pitchFamily="2" charset="-122"/>
              </a:rPr>
              <a:t>2×448=896</a:t>
            </a:r>
            <a:endParaRPr lang="zh-CN" altLang="en-US" dirty="0">
              <a:solidFill>
                <a:srgbClr val="C00000"/>
              </a:solidFill>
              <a:latin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8992" y="3000372"/>
            <a:ext cx="1893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宋体" pitchFamily="2" charset="-122"/>
              </a:rPr>
              <a:t>3</a:t>
            </a:r>
            <a:r>
              <a:rPr lang="en-US" dirty="0" smtClean="0">
                <a:solidFill>
                  <a:srgbClr val="C00000"/>
                </a:solidFill>
                <a:latin typeface="宋体" pitchFamily="2" charset="-122"/>
              </a:rPr>
              <a:t>×448=</a:t>
            </a:r>
            <a:r>
              <a:rPr lang="en-US" altLang="zh-CN" dirty="0" smtClean="0">
                <a:solidFill>
                  <a:srgbClr val="C00000"/>
                </a:solidFill>
                <a:latin typeface="宋体" pitchFamily="2" charset="-122"/>
              </a:rPr>
              <a:t>1344</a:t>
            </a:r>
            <a:endParaRPr lang="zh-CN" altLang="en-US" dirty="0">
              <a:solidFill>
                <a:srgbClr val="C00000"/>
              </a:solidFill>
              <a:latin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15272" y="3000372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宋体" pitchFamily="2" charset="-122"/>
              </a:rPr>
              <a:t>2240</a:t>
            </a:r>
            <a:endParaRPr lang="zh-CN" altLang="en-US" dirty="0">
              <a:latin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3042" y="3786190"/>
            <a:ext cx="1737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宋体" pitchFamily="2" charset="-122"/>
              </a:rPr>
              <a:t>2×448=896</a:t>
            </a:r>
            <a:endParaRPr lang="zh-CN" altLang="en-US" dirty="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9256" y="3786190"/>
            <a:ext cx="1893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  <a:latin typeface="宋体" pitchFamily="2" charset="-122"/>
              </a:rPr>
              <a:t>4×448=1792</a:t>
            </a:r>
            <a:endParaRPr lang="zh-CN" altLang="en-US" dirty="0" smtClean="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86710" y="3786190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030A0"/>
                </a:solidFill>
                <a:latin typeface="宋体" pitchFamily="2" charset="-122"/>
              </a:rPr>
              <a:t>2688</a:t>
            </a:r>
            <a:endParaRPr lang="zh-CN" altLang="en-US" dirty="0" smtClean="0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28992" y="4500570"/>
            <a:ext cx="1893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dk1"/>
                </a:solidFill>
                <a:latin typeface="宋体" pitchFamily="2" charset="-122"/>
              </a:rPr>
              <a:t>3×448=1344</a:t>
            </a:r>
            <a:endParaRPr lang="zh-CN" altLang="en-US" dirty="0" smtClean="0">
              <a:solidFill>
                <a:schemeClr val="dk1"/>
              </a:solidFill>
              <a:latin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9256" y="4500570"/>
            <a:ext cx="1893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dk1"/>
                </a:solidFill>
                <a:latin typeface="宋体" pitchFamily="2" charset="-122"/>
              </a:rPr>
              <a:t>4×448=1792</a:t>
            </a:r>
            <a:endParaRPr lang="zh-CN" altLang="en-US" dirty="0" smtClean="0">
              <a:solidFill>
                <a:schemeClr val="dk1"/>
              </a:solidFill>
              <a:latin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86710" y="4500570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dk1"/>
                </a:solidFill>
                <a:latin typeface="宋体" pitchFamily="2" charset="-122"/>
              </a:rPr>
              <a:t>3136</a:t>
            </a:r>
            <a:endParaRPr lang="zh-CN" altLang="en-US" dirty="0" smtClean="0">
              <a:solidFill>
                <a:schemeClr val="dk1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b22.jpg" descr="id:214751439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348" y="642918"/>
            <a:ext cx="7643866" cy="5500726"/>
          </a:xfrm>
          <a:prstGeom prst="rect">
            <a:avLst/>
          </a:prstGeom>
        </p:spPr>
      </p:pic>
      <p:pic>
        <p:nvPicPr>
          <p:cNvPr id="1026" name="Picture 2" descr="C:\Users\lenovop\Pictures\小天使替换\男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000108"/>
            <a:ext cx="2000264" cy="198054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1501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07220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85786" y="1000108"/>
          <a:ext cx="8001024" cy="368777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28958"/>
                <a:gridCol w="2405058"/>
                <a:gridCol w="2667008"/>
              </a:tblGrid>
              <a:tr h="6122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bg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对阵</a:t>
                      </a:r>
                      <a:endParaRPr lang="zh-CN" altLang="en-US" sz="3200" dirty="0">
                        <a:solidFill>
                          <a:schemeClr val="bg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bg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时间</a:t>
                      </a:r>
                      <a:endParaRPr lang="zh-CN" altLang="en-US" sz="3200" dirty="0">
                        <a:solidFill>
                          <a:schemeClr val="bg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bg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地点</a:t>
                      </a:r>
                      <a:endParaRPr lang="zh-CN" altLang="en-US" sz="3200" dirty="0">
                        <a:solidFill>
                          <a:schemeClr val="bg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989928">
                <a:tc>
                  <a:txBody>
                    <a:bodyPr/>
                    <a:lstStyle/>
                    <a:p>
                      <a:endParaRPr lang="en-US" sz="2400" b="1" kern="1200" dirty="0" smtClean="0">
                        <a:solidFill>
                          <a:schemeClr val="dk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A</a:t>
                      </a: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组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:</a:t>
                      </a: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三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(1) ～</a:t>
                      </a: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三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(2)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89928">
                <a:tc>
                  <a:txBody>
                    <a:bodyPr/>
                    <a:lstStyle/>
                    <a:p>
                      <a:endParaRPr lang="en-US" sz="2400" b="1" kern="1200" dirty="0" smtClean="0">
                        <a:solidFill>
                          <a:schemeClr val="dk1"/>
                        </a:solidFill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B</a:t>
                      </a: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组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:</a:t>
                      </a: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三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(3) ～</a:t>
                      </a: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三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(4)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47824"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A</a:t>
                      </a: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组胜者～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B</a:t>
                      </a:r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组胜者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478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颁奖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786182" y="1857364"/>
            <a:ext cx="2643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15:10 ～ 15:30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714744" y="2857496"/>
            <a:ext cx="23695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15:10 ～ 15:30</a:t>
            </a:r>
            <a:endParaRPr lang="zh-CN" altLang="en-US" sz="2800" dirty="0" smtClean="0"/>
          </a:p>
        </p:txBody>
      </p:sp>
      <p:sp>
        <p:nvSpPr>
          <p:cNvPr id="9" name="矩形 8"/>
          <p:cNvSpPr/>
          <p:nvPr/>
        </p:nvSpPr>
        <p:spPr>
          <a:xfrm>
            <a:off x="3714744" y="3643314"/>
            <a:ext cx="23695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15:</a:t>
            </a:r>
            <a:r>
              <a:rPr lang="en-US" altLang="zh-CN" sz="2800" dirty="0" smtClean="0"/>
              <a:t>4</a:t>
            </a:r>
            <a:r>
              <a:rPr lang="en-US" sz="2800" dirty="0" smtClean="0"/>
              <a:t>0 ～ 1</a:t>
            </a:r>
            <a:r>
              <a:rPr lang="en-US" altLang="zh-CN" sz="2800" dirty="0" smtClean="0"/>
              <a:t>6</a:t>
            </a:r>
            <a:r>
              <a:rPr lang="en-US" sz="2800" dirty="0" smtClean="0"/>
              <a:t>:</a:t>
            </a:r>
            <a:r>
              <a:rPr lang="en-US" altLang="zh-CN" sz="2800" dirty="0" smtClean="0"/>
              <a:t>0</a:t>
            </a:r>
            <a:r>
              <a:rPr lang="en-US" sz="2800" dirty="0" smtClean="0"/>
              <a:t>0</a:t>
            </a:r>
            <a:endParaRPr lang="zh-CN" altLang="en-US" sz="2800" dirty="0" smtClean="0"/>
          </a:p>
        </p:txBody>
      </p:sp>
      <p:sp>
        <p:nvSpPr>
          <p:cNvPr id="10" name="矩形 9"/>
          <p:cNvSpPr/>
          <p:nvPr/>
        </p:nvSpPr>
        <p:spPr>
          <a:xfrm>
            <a:off x="3714744" y="4143380"/>
            <a:ext cx="23695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1</a:t>
            </a:r>
            <a:r>
              <a:rPr lang="en-US" altLang="zh-CN" sz="2800" dirty="0" smtClean="0"/>
              <a:t>6</a:t>
            </a:r>
            <a:r>
              <a:rPr lang="en-US" sz="2800" dirty="0" smtClean="0"/>
              <a:t>:10 ～ 1</a:t>
            </a:r>
            <a:r>
              <a:rPr lang="en-US" altLang="zh-CN" sz="2800" dirty="0" smtClean="0"/>
              <a:t>6</a:t>
            </a:r>
            <a:r>
              <a:rPr lang="en-US" sz="2800" dirty="0" smtClean="0"/>
              <a:t>:</a:t>
            </a:r>
            <a:r>
              <a:rPr lang="en-US" altLang="zh-CN" sz="2800" dirty="0" smtClean="0"/>
              <a:t>2</a:t>
            </a:r>
            <a:r>
              <a:rPr lang="en-US" sz="2800" dirty="0" smtClean="0"/>
              <a:t>0</a:t>
            </a:r>
            <a:endParaRPr lang="zh-CN" altLang="en-US" sz="2800" dirty="0" smtClean="0"/>
          </a:p>
        </p:txBody>
      </p:sp>
      <p:sp>
        <p:nvSpPr>
          <p:cNvPr id="12" name="矩形 11"/>
          <p:cNvSpPr/>
          <p:nvPr/>
        </p:nvSpPr>
        <p:spPr>
          <a:xfrm>
            <a:off x="6858016" y="1857364"/>
            <a:ext cx="150019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ts val="103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dirty="0" smtClean="0"/>
          </a:p>
          <a:p>
            <a:pPr lvl="0" algn="ctr" fontAlgn="auto">
              <a:lnSpc>
                <a:spcPts val="103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dirty="0" smtClean="0">
              <a:solidFill>
                <a:srgbClr val="7030A0"/>
              </a:solidFill>
            </a:endParaRPr>
          </a:p>
          <a:p>
            <a:pPr lvl="0" algn="ctr" fontAlgn="auto">
              <a:lnSpc>
                <a:spcPts val="103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solidFill>
                  <a:srgbClr val="7030A0"/>
                </a:solidFill>
              </a:rPr>
              <a:t>东草坪</a:t>
            </a:r>
          </a:p>
        </p:txBody>
      </p:sp>
      <p:sp>
        <p:nvSpPr>
          <p:cNvPr id="14" name="矩形 13"/>
          <p:cNvSpPr/>
          <p:nvPr/>
        </p:nvSpPr>
        <p:spPr>
          <a:xfrm>
            <a:off x="6929454" y="278605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</a:rPr>
              <a:t>西草坪</a:t>
            </a:r>
          </a:p>
        </p:txBody>
      </p:sp>
      <p:sp>
        <p:nvSpPr>
          <p:cNvPr id="15" name="矩形 14"/>
          <p:cNvSpPr/>
          <p:nvPr/>
        </p:nvSpPr>
        <p:spPr>
          <a:xfrm>
            <a:off x="6929454" y="3643314"/>
            <a:ext cx="150019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lnSpc>
                <a:spcPts val="103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dirty="0" smtClean="0"/>
          </a:p>
          <a:p>
            <a:pPr lvl="0" algn="ctr" fontAlgn="auto">
              <a:lnSpc>
                <a:spcPts val="103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dirty="0" smtClean="0">
              <a:solidFill>
                <a:srgbClr val="7030A0"/>
              </a:solidFill>
            </a:endParaRPr>
          </a:p>
          <a:p>
            <a:pPr lvl="0" algn="ctr" fontAlgn="auto">
              <a:lnSpc>
                <a:spcPts val="103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solidFill>
                  <a:srgbClr val="7030A0"/>
                </a:solidFill>
              </a:rPr>
              <a:t>东草坪</a:t>
            </a:r>
          </a:p>
        </p:txBody>
      </p:sp>
      <p:sp>
        <p:nvSpPr>
          <p:cNvPr id="16" name="矩形 15"/>
          <p:cNvSpPr/>
          <p:nvPr/>
        </p:nvSpPr>
        <p:spPr>
          <a:xfrm>
            <a:off x="7000892" y="414338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</a:rPr>
              <a:t>西草坪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995596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11023</TotalTime>
  <Pages>0</Pages>
  <Words>231</Words>
  <Characters>0</Characters>
  <Application>Microsoft Office PowerPoint</Application>
  <DocSecurity>0</DocSecurity>
  <PresentationFormat>全屏显示(4:3)</PresentationFormat>
  <Lines>0</Lines>
  <Paragraphs>62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人教版数学三年级下册第8单元</dc:title>
  <dc:creator>吉林梓翰教育图书有限公司</dc:creator>
  <cp:lastModifiedBy>lenovop</cp:lastModifiedBy>
  <cp:revision>1296</cp:revision>
  <dcterms:created xsi:type="dcterms:W3CDTF">2015-11-21T07:20:00Z</dcterms:created>
  <dcterms:modified xsi:type="dcterms:W3CDTF">2021-11-01T03:10:53Z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