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Default Extension="fntdata" ContentType="application/x-fontdata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Default Extension="tiff" ContentType="image/tiff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6" r:id="rId2"/>
    <p:sldId id="417" r:id="rId3"/>
    <p:sldId id="428" r:id="rId4"/>
    <p:sldId id="449" r:id="rId5"/>
    <p:sldId id="450" r:id="rId6"/>
    <p:sldId id="451" r:id="rId7"/>
    <p:sldId id="418" r:id="rId8"/>
    <p:sldId id="421" r:id="rId9"/>
    <p:sldId id="427" r:id="rId10"/>
    <p:sldId id="452" r:id="rId11"/>
    <p:sldId id="423" r:id="rId12"/>
    <p:sldId id="424" r:id="rId13"/>
    <p:sldId id="425" r:id="rId14"/>
    <p:sldId id="454" r:id="rId15"/>
    <p:sldId id="455" r:id="rId16"/>
    <p:sldId id="443" r:id="rId17"/>
    <p:sldId id="444" r:id="rId18"/>
    <p:sldId id="445" r:id="rId19"/>
    <p:sldId id="446" r:id="rId20"/>
    <p:sldId id="447" r:id="rId21"/>
  </p:sldIdLst>
  <p:sldSz cx="12192000" cy="6858000"/>
  <p:notesSz cx="6858000" cy="9144000"/>
  <p:embeddedFontLst>
    <p:embeddedFont>
      <p:font typeface="黑体" pitchFamily="49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微软雅黑" pitchFamily="34" charset="-122"/>
      <p:regular r:id="rId27"/>
      <p:bold r:id="rId28"/>
    </p:embeddedFont>
    <p:embeddedFont>
      <p:font typeface="幼圆" pitchFamily="49" charset="-122"/>
      <p:regular r:id="rId29"/>
    </p:embeddedFont>
    <p:embeddedFont>
      <p:font typeface="汉仪中黑简" charset="-122"/>
      <p:regular r:id="rId30"/>
    </p:embeddedFont>
    <p:embeddedFont>
      <p:font typeface="汉仪晓波折纸体简" charset="-122"/>
      <p:regular r:id="rId31"/>
    </p:embeddedFont>
    <p:embeddedFont>
      <p:font typeface="汉仪粗圆简" charset="-122"/>
      <p:regular r:id="rId32"/>
    </p:embeddedFont>
    <p:embeddedFont>
      <p:font typeface="汉仪旗黑-55简" charset="-128"/>
      <p:regular r:id="rId33"/>
    </p:embeddedFont>
    <p:embeddedFont>
      <p:font typeface="Calibri Light" pitchFamily="34" charset="0"/>
      <p:regular r:id="rId34"/>
      <p:italic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-264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sv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5.xml"/><Relationship Id="rId7" Type="http://schemas.openxmlformats.org/officeDocument/2006/relationships/image" Target="../media/image7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9.xml"/><Relationship Id="rId7" Type="http://schemas.openxmlformats.org/officeDocument/2006/relationships/image" Target="../media/image7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9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3.xml"/><Relationship Id="rId7" Type="http://schemas.openxmlformats.org/officeDocument/2006/relationships/image" Target="../media/image7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Relationship Id="rId9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7" Type="http://schemas.openxmlformats.org/officeDocument/2006/relationships/image" Target="../media/image2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9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19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tiff"/><Relationship Id="rId5" Type="http://schemas.openxmlformats.org/officeDocument/2006/relationships/image" Target="../media/image29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27.xml"/><Relationship Id="rId7" Type="http://schemas.openxmlformats.org/officeDocument/2006/relationships/image" Target="../media/image31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1.png"/><Relationship Id="rId5" Type="http://schemas.openxmlformats.org/officeDocument/2006/relationships/tags" Target="../tags/tag29.xml"/><Relationship Id="rId10" Type="http://schemas.openxmlformats.org/officeDocument/2006/relationships/image" Target="../media/image40.png"/><Relationship Id="rId4" Type="http://schemas.openxmlformats.org/officeDocument/2006/relationships/tags" Target="../tags/tag28.xml"/><Relationship Id="rId9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1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3.svg"/><Relationship Id="rId9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8.xml"/><Relationship Id="rId7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</a:t>
            </a:r>
            <a:r>
              <a:rPr lang="zh-CN" altLang="en-US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三年级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635125" y="1042988"/>
            <a:ext cx="9634538" cy="2095500"/>
            <a:chOff x="666751" y="2141538"/>
            <a:chExt cx="11160125" cy="2557463"/>
          </a:xfrm>
        </p:grpSpPr>
        <p:sp>
          <p:nvSpPr>
            <p:cNvPr id="17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标题 3"/>
          <p:cNvSpPr>
            <a:spLocks noGrp="1"/>
          </p:cNvSpPr>
          <p:nvPr/>
        </p:nvSpPr>
        <p:spPr>
          <a:xfrm>
            <a:off x="1635125" y="1725884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en-US" altLang="zh-CN" sz="60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　图形与几何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总复习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1974850" y="325813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en-US" altLang="zh-CN" sz="6000" b="1" dirty="0" smtClean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sz="40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sz="40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40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课时　位置与方向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3028315" y="401955"/>
            <a:ext cx="2531110" cy="939165"/>
            <a:chOff x="5370" y="3510"/>
            <a:chExt cx="8461" cy="3780"/>
          </a:xfrm>
        </p:grpSpPr>
        <p:sp>
          <p:nvSpPr>
            <p:cNvPr id="60" name="圆角矩形 59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814" y="3873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529" y="4214"/>
              <a:ext cx="6141" cy="244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solidFill>
                    <a:srgbClr val="0070C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看图填空。</a:t>
              </a:r>
            </a:p>
          </p:txBody>
        </p:sp>
        <p:sp>
          <p:nvSpPr>
            <p:cNvPr id="64" name="任意多边形 63"/>
            <p:cNvSpPr/>
            <p:nvPr/>
          </p:nvSpPr>
          <p:spPr>
            <a:xfrm rot="5400000">
              <a:off x="13061" y="3873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0800000">
              <a:off x="13061" y="6585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6200000">
              <a:off x="5814" y="6585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597" name="RR282.EPS" descr="id:2147515438;FounderCES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640" y="1511935"/>
            <a:ext cx="5771515" cy="2994025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2538155" y="5007610"/>
            <a:ext cx="7769165" cy="1256665"/>
            <a:chOff x="5370" y="3510"/>
            <a:chExt cx="8460" cy="3782"/>
          </a:xfrm>
        </p:grpSpPr>
        <p:sp>
          <p:nvSpPr>
            <p:cNvPr id="54" name="矩形 53"/>
            <p:cNvSpPr/>
            <p:nvPr/>
          </p:nvSpPr>
          <p:spPr>
            <a:xfrm>
              <a:off x="5370" y="3798"/>
              <a:ext cx="8177" cy="3494"/>
            </a:xfrm>
            <a:prstGeom prst="rect">
              <a:avLst/>
            </a:prstGeom>
            <a:pattFill prst="ltHorz">
              <a:fgClr>
                <a:schemeClr val="bg1"/>
              </a:fgClr>
              <a:bgClr>
                <a:srgbClr val="EBF7FA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5370" y="3510"/>
              <a:ext cx="8460" cy="3781"/>
            </a:xfrm>
            <a:custGeom>
              <a:avLst/>
              <a:gdLst>
                <a:gd name="connisteX0" fmla="*/ 0 w 5389880"/>
                <a:gd name="connsiteY0" fmla="*/ 0 h 2423795"/>
                <a:gd name="connisteX1" fmla="*/ 5389880 w 5389880"/>
                <a:gd name="connsiteY1" fmla="*/ 0 h 2423795"/>
                <a:gd name="connisteX2" fmla="*/ 5389880 w 5389880"/>
                <a:gd name="connsiteY2" fmla="*/ 2423795 h 2423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389880" h="2423795">
                  <a:moveTo>
                    <a:pt x="0" y="0"/>
                  </a:moveTo>
                  <a:lnTo>
                    <a:pt x="5389880" y="0"/>
                  </a:lnTo>
                  <a:lnTo>
                    <a:pt x="5389880" y="2423795"/>
                  </a:lnTo>
                </a:path>
              </a:pathLst>
            </a:custGeom>
            <a:noFill/>
            <a:ln w="63500">
              <a:solidFill>
                <a:srgbClr val="A1D8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722" y="3908"/>
              <a:ext cx="7756" cy="338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B05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小象住在松鼠的东方,小狗住在松鼠的(　　),小猫住在松鼠的(　　),小牛住在松鼠的(　　)。</a:t>
              </a:r>
            </a:p>
          </p:txBody>
        </p:sp>
      </p:grpSp>
      <p:grpSp>
        <p:nvGrpSpPr>
          <p:cNvPr id="2" name="气球"/>
          <p:cNvGrpSpPr/>
          <p:nvPr/>
        </p:nvGrpSpPr>
        <p:grpSpPr>
          <a:xfrm>
            <a:off x="7866380" y="1790700"/>
            <a:ext cx="3609975" cy="2160270"/>
            <a:chOff x="6827" y="3699"/>
            <a:chExt cx="6022" cy="3402"/>
          </a:xfrm>
        </p:grpSpPr>
        <p:pic>
          <p:nvPicPr>
            <p:cNvPr id="8" name="图片 7" descr="F:\稻壳-阿源设计\H活动供稿\2020-01-07-文本框\SVG-横着\横着_卡通 5.svg横着_卡通 5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827" y="3699"/>
              <a:ext cx="6022" cy="340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301" y="4601"/>
              <a:ext cx="3373" cy="15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b="1">
                  <a:solidFill>
                    <a:srgbClr val="FF000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怎样判定它们的方位呢?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76356" y="5170805"/>
            <a:ext cx="1093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东北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38824" y="5674995"/>
            <a:ext cx="1093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94725" y="5692775"/>
            <a:ext cx="1093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北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092325" y="2710815"/>
            <a:ext cx="993140" cy="778510"/>
            <a:chOff x="3295" y="4269"/>
            <a:chExt cx="1564" cy="1226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3295" y="4918"/>
              <a:ext cx="1564" cy="24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flipH="1">
              <a:off x="4089" y="4269"/>
              <a:ext cx="24" cy="1227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7" name="组合 56"/>
          <p:cNvGrpSpPr/>
          <p:nvPr/>
        </p:nvGrpSpPr>
        <p:grpSpPr>
          <a:xfrm>
            <a:off x="2961005" y="1143000"/>
            <a:ext cx="9106535" cy="4624070"/>
            <a:chOff x="5369" y="3509"/>
            <a:chExt cx="8462" cy="3781"/>
          </a:xfrm>
        </p:grpSpPr>
        <p:sp>
          <p:nvSpPr>
            <p:cNvPr id="58" name="矩形 57"/>
            <p:cNvSpPr/>
            <p:nvPr/>
          </p:nvSpPr>
          <p:spPr>
            <a:xfrm>
              <a:off x="5369" y="3510"/>
              <a:ext cx="8461" cy="3780"/>
            </a:xfrm>
            <a:prstGeom prst="rect">
              <a:avLst/>
            </a:prstGeom>
            <a:pattFill prst="ltHorz">
              <a:fgClr>
                <a:srgbClr val="F2F3F9"/>
              </a:fgClr>
              <a:bgClr>
                <a:schemeClr val="bg1"/>
              </a:bgClr>
            </a:patt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5369" y="3509"/>
              <a:ext cx="2348" cy="3780"/>
            </a:xfrm>
            <a:prstGeom prst="rect">
              <a:avLst/>
            </a:prstGeom>
            <a:solidFill>
              <a:srgbClr val="E3E6F2"/>
            </a:solidFill>
            <a:ln>
              <a:solidFill>
                <a:srgbClr val="E3E6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3599" y="4803"/>
              <a:ext cx="231" cy="2487"/>
            </a:xfrm>
            <a:prstGeom prst="rect">
              <a:avLst/>
            </a:prstGeom>
            <a:solidFill>
              <a:srgbClr val="E3E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370" y="3509"/>
              <a:ext cx="8461" cy="3780"/>
            </a:xfrm>
            <a:prstGeom prst="rect">
              <a:avLst/>
            </a:prstGeom>
            <a:noFill/>
            <a:ln w="12700">
              <a:solidFill>
                <a:srgbClr val="ACB3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5827" y="3987"/>
              <a:ext cx="7504" cy="2825"/>
            </a:xfrm>
            <a:prstGeom prst="rect">
              <a:avLst/>
            </a:prstGeom>
            <a:solidFill>
              <a:schemeClr val="bg1"/>
            </a:solidFill>
            <a:ln w="34925">
              <a:solidFill>
                <a:srgbClr val="ACB3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5827" y="4096"/>
              <a:ext cx="7659" cy="26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70C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1.填一填。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70C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(1)生活中常用的方向有东、(　　)、(　　)、(　　)四个方向;另外还有(　　)、(　　)、(　　)、西北四个方向。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70C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(2)当我们面向南方站立时,左边是(　  ),右边是(　 )。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70C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(3)太阳每天从(　　)方升起,在(　　)方落下。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695516" y="2404110"/>
            <a:ext cx="733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47736" y="2395220"/>
            <a:ext cx="733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85351" y="2404110"/>
            <a:ext cx="733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67052" y="2927350"/>
            <a:ext cx="112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东南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56102" y="2926080"/>
            <a:ext cx="112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西南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36262" y="2917190"/>
            <a:ext cx="112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东北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00366" y="3438396"/>
            <a:ext cx="112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东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323146" y="3453636"/>
            <a:ext cx="112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西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27626" y="3927346"/>
            <a:ext cx="112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965391" y="3927346"/>
            <a:ext cx="112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963545" y="476885"/>
            <a:ext cx="7904480" cy="5501640"/>
            <a:chOff x="5370" y="3510"/>
            <a:chExt cx="8461" cy="3780"/>
          </a:xfrm>
        </p:grpSpPr>
        <p:sp>
          <p:nvSpPr>
            <p:cNvPr id="3" name="圆角矩形 2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/>
            </a:prstGeom>
            <a:pattFill prst="lgGrid">
              <a:fgClr>
                <a:srgbClr val="D9E4FD"/>
              </a:fgClr>
              <a:bgClr>
                <a:srgbClr val="C5DAFB"/>
              </a:bgClr>
            </a:pattFill>
            <a:ln w="19050">
              <a:solidFill>
                <a:srgbClr val="68A4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5625" y="3510"/>
              <a:ext cx="7950" cy="3780"/>
            </a:xfrm>
            <a:prstGeom prst="roundRect">
              <a:avLst>
                <a:gd name="adj" fmla="val 13902"/>
              </a:avLst>
            </a:prstGeom>
            <a:solidFill>
              <a:schemeClr val="bg1"/>
            </a:solidFill>
            <a:ln w="19050">
              <a:solidFill>
                <a:srgbClr val="68A4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077" y="3735"/>
              <a:ext cx="7046" cy="341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4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(4)下图是公园的导游图。</a:t>
              </a:r>
            </a:p>
            <a:p>
              <a:pPr fontAlgn="auto">
                <a:lnSpc>
                  <a:spcPct val="120000"/>
                </a:lnSpc>
              </a:pPr>
              <a:endParaRPr lang="zh-CN" altLang="en-US" sz="24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4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4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endParaRPr lang="zh-CN" altLang="en-US" sz="24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4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①大门在盆景园的(　　)方。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4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②游乐场在盆景园的(　  　)方向。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4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③水族馆在盆景园的(　  　)方向。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24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④从大门出发到水族馆有(　　)条路可以走。</a:t>
              </a:r>
            </a:p>
            <a:p>
              <a:pPr fontAlgn="auto">
                <a:lnSpc>
                  <a:spcPct val="120000"/>
                </a:lnSpc>
              </a:pPr>
              <a:endParaRPr lang="zh-CN" altLang="en-US" sz="24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4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(5)在山坡上树木长得茂盛的那面是(　   )面。</a:t>
              </a:r>
            </a:p>
          </p:txBody>
        </p:sp>
      </p:grpSp>
      <p:pic>
        <p:nvPicPr>
          <p:cNvPr id="1598" name="RR283.EPS" descr="id:2147515445;FounderCES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62855" y="1389380"/>
            <a:ext cx="2296160" cy="1494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09295" y="3018790"/>
            <a:ext cx="733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49325" y="3469005"/>
            <a:ext cx="1008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东南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66470" y="3898900"/>
            <a:ext cx="1008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西南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01800" y="4359275"/>
            <a:ext cx="1008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41625" y="5217160"/>
            <a:ext cx="1008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204585" y="2032000"/>
            <a:ext cx="5448935" cy="4124960"/>
            <a:chOff x="3409633" y="2228850"/>
            <a:chExt cx="5372735" cy="2400300"/>
          </a:xfrm>
        </p:grpSpPr>
        <p:sp>
          <p:nvSpPr>
            <p:cNvPr id="8" name="矩形 7"/>
            <p:cNvSpPr/>
            <p:nvPr/>
          </p:nvSpPr>
          <p:spPr>
            <a:xfrm>
              <a:off x="3409633" y="2228850"/>
              <a:ext cx="5372735" cy="2400300"/>
            </a:xfrm>
            <a:prstGeom prst="rect">
              <a:avLst/>
            </a:prstGeom>
            <a:solidFill>
              <a:srgbClr val="C26A4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3552508" y="2377440"/>
              <a:ext cx="5086985" cy="210312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任意多边形: 形状 4"/>
            <p:cNvSpPr/>
            <p:nvPr/>
          </p:nvSpPr>
          <p:spPr>
            <a:xfrm>
              <a:off x="3409633" y="2228850"/>
              <a:ext cx="675503" cy="675503"/>
            </a:xfrm>
            <a:custGeom>
              <a:avLst/>
              <a:gdLst>
                <a:gd name="connsiteX0" fmla="*/ 0 w 675503"/>
                <a:gd name="connsiteY0" fmla="*/ 0 h 675503"/>
                <a:gd name="connsiteX1" fmla="*/ 675503 w 675503"/>
                <a:gd name="connsiteY1" fmla="*/ 0 h 675503"/>
                <a:gd name="connsiteX2" fmla="*/ 0 w 675503"/>
                <a:gd name="connsiteY2" fmla="*/ 675503 h 67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503" h="675503">
                  <a:moveTo>
                    <a:pt x="0" y="0"/>
                  </a:moveTo>
                  <a:lnTo>
                    <a:pt x="675503" y="0"/>
                  </a:lnTo>
                  <a:cubicBezTo>
                    <a:pt x="675503" y="373070"/>
                    <a:pt x="373070" y="675503"/>
                    <a:pt x="0" y="675503"/>
                  </a:cubicBezTo>
                  <a:close/>
                </a:path>
              </a:pathLst>
            </a:custGeom>
            <a:solidFill>
              <a:srgbClr val="F1B91B">
                <a:alpha val="2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任意多边形: 形状 10"/>
            <p:cNvSpPr/>
            <p:nvPr/>
          </p:nvSpPr>
          <p:spPr>
            <a:xfrm rot="10800000">
              <a:off x="8106865" y="3953647"/>
              <a:ext cx="675503" cy="675503"/>
            </a:xfrm>
            <a:custGeom>
              <a:avLst/>
              <a:gdLst>
                <a:gd name="connsiteX0" fmla="*/ 0 w 675503"/>
                <a:gd name="connsiteY0" fmla="*/ 0 h 675503"/>
                <a:gd name="connsiteX1" fmla="*/ 675503 w 675503"/>
                <a:gd name="connsiteY1" fmla="*/ 0 h 675503"/>
                <a:gd name="connsiteX2" fmla="*/ 0 w 675503"/>
                <a:gd name="connsiteY2" fmla="*/ 675503 h 67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503" h="675503">
                  <a:moveTo>
                    <a:pt x="0" y="0"/>
                  </a:moveTo>
                  <a:lnTo>
                    <a:pt x="675503" y="0"/>
                  </a:lnTo>
                  <a:cubicBezTo>
                    <a:pt x="675503" y="373070"/>
                    <a:pt x="373070" y="675503"/>
                    <a:pt x="0" y="675503"/>
                  </a:cubicBezTo>
                  <a:close/>
                </a:path>
              </a:pathLst>
            </a:custGeom>
            <a:solidFill>
              <a:srgbClr val="C26A42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9" name="组合 58"/>
          <p:cNvGrpSpPr/>
          <p:nvPr/>
        </p:nvGrpSpPr>
        <p:grpSpPr>
          <a:xfrm>
            <a:off x="3577590" y="528320"/>
            <a:ext cx="2806700" cy="725805"/>
            <a:chOff x="5370" y="3510"/>
            <a:chExt cx="8461" cy="3780"/>
          </a:xfrm>
        </p:grpSpPr>
        <p:sp>
          <p:nvSpPr>
            <p:cNvPr id="60" name="圆角矩形 59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814" y="3873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531" y="3976"/>
              <a:ext cx="6141" cy="31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2.看图填空。</a:t>
              </a:r>
            </a:p>
          </p:txBody>
        </p:sp>
        <p:sp>
          <p:nvSpPr>
            <p:cNvPr id="64" name="任意多边形 63"/>
            <p:cNvSpPr/>
            <p:nvPr/>
          </p:nvSpPr>
          <p:spPr>
            <a:xfrm rot="5400000">
              <a:off x="13061" y="3873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0800000">
              <a:off x="13061" y="6585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6200000">
              <a:off x="5814" y="6585"/>
              <a:ext cx="340" cy="3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599" name="RR284.EPS" descr="id:2147515452;FounderCES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5860" y="2540000"/>
            <a:ext cx="4834890" cy="3331210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6530340" y="2540635"/>
            <a:ext cx="479742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800" b="1">
                <a:solidFill>
                  <a:srgbClr val="0070C0"/>
                </a:solidFill>
                <a:cs typeface="方正书宋_GBK" charset="0"/>
              </a:rPr>
              <a:t>     </a:t>
            </a:r>
            <a:r>
              <a:rPr lang="zh-CN" sz="2800" b="1">
                <a:solidFill>
                  <a:srgbClr val="0070C0"/>
                </a:solidFill>
                <a:cs typeface="方正书宋_GBK" charset="0"/>
              </a:rPr>
              <a:t>小猫到小象家去做客</a:t>
            </a:r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1">
                <a:solidFill>
                  <a:srgbClr val="0070C0"/>
                </a:solidFill>
                <a:cs typeface="方正书宋_GBK" charset="0"/>
              </a:rPr>
              <a:t>可以先向(　　)方走到小兔家</a:t>
            </a:r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1">
                <a:solidFill>
                  <a:srgbClr val="0070C0"/>
                </a:solidFill>
                <a:cs typeface="方正书宋_GBK" charset="0"/>
              </a:rPr>
              <a:t>再往(　　)方走到小猴家</a:t>
            </a:r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1">
                <a:solidFill>
                  <a:srgbClr val="0070C0"/>
                </a:solidFill>
                <a:cs typeface="方正书宋_GBK" charset="0"/>
              </a:rPr>
              <a:t>接着往(　　)方走到小象家。也可以先向(　　)方走到小兔家</a:t>
            </a:r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1">
                <a:solidFill>
                  <a:srgbClr val="0070C0"/>
                </a:solidFill>
                <a:cs typeface="方正书宋_GBK" charset="0"/>
              </a:rPr>
              <a:t>再往(　　)方走到小猪家</a:t>
            </a:r>
            <a:r>
              <a:rPr lang="en-US" sz="2800" b="1">
                <a:solidFill>
                  <a:srgbClr val="0070C0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1">
                <a:solidFill>
                  <a:srgbClr val="0070C0"/>
                </a:solidFill>
                <a:cs typeface="方正书宋_GBK" charset="0"/>
              </a:rPr>
              <a:t>接着往(　　)方走到小象家。</a:t>
            </a:r>
            <a:endParaRPr lang="zh-CN" altLang="en-US" sz="2800" b="1">
              <a:solidFill>
                <a:srgbClr val="0070C0"/>
              </a:solidFill>
              <a:cs typeface="方正书宋_GBK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85430" y="3018790"/>
            <a:ext cx="611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  <a:cs typeface="方正书宋_GBK" charset="0"/>
                <a:sym typeface="+mn-ea"/>
              </a:rPr>
              <a:t>东</a:t>
            </a:r>
            <a:endParaRPr lang="zh-CN" altLang="en-US" sz="2800" b="1">
              <a:solidFill>
                <a:srgbClr val="FF0000"/>
              </a:solidFill>
              <a:cs typeface="方正书宋_GBK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20280" y="3400425"/>
            <a:ext cx="1252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  <a:cs typeface="方正书宋_GBK" charset="0"/>
                <a:sym typeface="+mn-ea"/>
              </a:rPr>
              <a:t>东南</a:t>
            </a:r>
            <a:endParaRPr lang="zh-CN" altLang="en-US" sz="2800" b="1">
              <a:solidFill>
                <a:srgbClr val="FF0000"/>
              </a:solidFill>
              <a:cs typeface="方正书宋_GBK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35520" y="3833495"/>
            <a:ext cx="1252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  <a:cs typeface="方正书宋_GBK" charset="0"/>
                <a:sym typeface="+mn-ea"/>
              </a:rPr>
              <a:t>东北</a:t>
            </a:r>
            <a:endParaRPr lang="zh-CN" altLang="en-US" sz="2800" b="1">
              <a:solidFill>
                <a:srgbClr val="FF0000"/>
              </a:solidFill>
              <a:cs typeface="方正书宋_GBK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06105" y="4261485"/>
            <a:ext cx="1252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  <a:cs typeface="方正书宋_GBK" charset="0"/>
                <a:sym typeface="+mn-ea"/>
              </a:rPr>
              <a:t>东</a:t>
            </a:r>
            <a:endParaRPr lang="zh-CN" altLang="en-US" sz="2800" b="1">
              <a:solidFill>
                <a:srgbClr val="FF0000"/>
              </a:solidFill>
              <a:cs typeface="方正书宋_GBK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35520" y="4704080"/>
            <a:ext cx="1252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  <a:cs typeface="方正书宋_GBK" charset="0"/>
                <a:sym typeface="+mn-ea"/>
              </a:rPr>
              <a:t>东北</a:t>
            </a:r>
            <a:endParaRPr lang="zh-CN" altLang="en-US" sz="2800" b="1">
              <a:solidFill>
                <a:srgbClr val="FF0000"/>
              </a:solidFill>
              <a:cs typeface="方正书宋_GBK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51395" y="5126355"/>
            <a:ext cx="1252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  <a:cs typeface="方正书宋_GBK" charset="0"/>
                <a:sym typeface="+mn-ea"/>
              </a:rPr>
              <a:t>东南</a:t>
            </a:r>
            <a:endParaRPr lang="zh-CN" altLang="en-US" sz="2800" b="1">
              <a:solidFill>
                <a:srgbClr val="FF0000"/>
              </a:solidFill>
              <a:cs typeface="方正书宋_GBK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9" name="图片 18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0" name="图片 19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5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60573" y="482436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1470660" y="1496695"/>
            <a:ext cx="10441940" cy="4705350"/>
            <a:chOff x="5370" y="3510"/>
            <a:chExt cx="8461" cy="3780"/>
          </a:xfrm>
        </p:grpSpPr>
        <p:grpSp>
          <p:nvGrpSpPr>
            <p:cNvPr id="12" name="组合 11"/>
            <p:cNvGrpSpPr/>
            <p:nvPr/>
          </p:nvGrpSpPr>
          <p:grpSpPr>
            <a:xfrm>
              <a:off x="5370" y="3510"/>
              <a:ext cx="8461" cy="3780"/>
              <a:chOff x="3409950" y="2228850"/>
              <a:chExt cx="5372735" cy="240030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3409950" y="2228850"/>
                <a:ext cx="5372735" cy="2400300"/>
              </a:xfrm>
              <a:prstGeom prst="rect">
                <a:avLst/>
              </a:prstGeom>
              <a:solidFill>
                <a:srgbClr val="268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rot="10800000">
                <a:off x="7600950" y="3687445"/>
                <a:ext cx="1181735" cy="94170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820" h="2247">
                    <a:moveTo>
                      <a:pt x="0" y="0"/>
                    </a:moveTo>
                    <a:lnTo>
                      <a:pt x="2820" y="0"/>
                    </a:lnTo>
                    <a:lnTo>
                      <a:pt x="2816" y="18"/>
                    </a:lnTo>
                    <a:cubicBezTo>
                      <a:pt x="2524" y="1295"/>
                      <a:pt x="1392" y="2247"/>
                      <a:pt x="40" y="2247"/>
                    </a:cubicBezTo>
                    <a:cubicBezTo>
                      <a:pt x="27" y="2247"/>
                      <a:pt x="15" y="2247"/>
                      <a:pt x="3" y="2247"/>
                    </a:cubicBezTo>
                    <a:lnTo>
                      <a:pt x="0" y="2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410585" y="2229485"/>
                <a:ext cx="1442085" cy="1149350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820" h="2247">
                    <a:moveTo>
                      <a:pt x="0" y="0"/>
                    </a:moveTo>
                    <a:lnTo>
                      <a:pt x="2820" y="0"/>
                    </a:lnTo>
                    <a:lnTo>
                      <a:pt x="2816" y="18"/>
                    </a:lnTo>
                    <a:cubicBezTo>
                      <a:pt x="2524" y="1295"/>
                      <a:pt x="1392" y="2247"/>
                      <a:pt x="40" y="2247"/>
                    </a:cubicBezTo>
                    <a:cubicBezTo>
                      <a:pt x="27" y="2247"/>
                      <a:pt x="15" y="2247"/>
                      <a:pt x="3" y="2247"/>
                    </a:cubicBezTo>
                    <a:lnTo>
                      <a:pt x="0" y="2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3610610" y="2396490"/>
                <a:ext cx="4972050" cy="2065655"/>
              </a:xfrm>
              <a:custGeom>
                <a:avLst/>
                <a:gdLst>
                  <a:gd name="adj" fmla="val 651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7830" h="3253">
                    <a:moveTo>
                      <a:pt x="0" y="1485"/>
                    </a:moveTo>
                    <a:lnTo>
                      <a:pt x="0" y="1768"/>
                    </a:lnTo>
                    <a:lnTo>
                      <a:pt x="137" y="1626"/>
                    </a:lnTo>
                    <a:lnTo>
                      <a:pt x="0" y="1485"/>
                    </a:lnTo>
                    <a:close/>
                    <a:moveTo>
                      <a:pt x="212" y="0"/>
                    </a:moveTo>
                    <a:lnTo>
                      <a:pt x="7618" y="0"/>
                    </a:lnTo>
                    <a:cubicBezTo>
                      <a:pt x="7735" y="0"/>
                      <a:pt x="7830" y="95"/>
                      <a:pt x="7830" y="212"/>
                    </a:cubicBezTo>
                    <a:lnTo>
                      <a:pt x="7830" y="1485"/>
                    </a:lnTo>
                    <a:lnTo>
                      <a:pt x="7694" y="1627"/>
                    </a:lnTo>
                    <a:lnTo>
                      <a:pt x="7830" y="1768"/>
                    </a:lnTo>
                    <a:lnTo>
                      <a:pt x="7830" y="3041"/>
                    </a:lnTo>
                    <a:cubicBezTo>
                      <a:pt x="7830" y="3158"/>
                      <a:pt x="7735" y="3253"/>
                      <a:pt x="7618" y="3253"/>
                    </a:cubicBezTo>
                    <a:lnTo>
                      <a:pt x="212" y="3253"/>
                    </a:lnTo>
                    <a:cubicBezTo>
                      <a:pt x="95" y="3253"/>
                      <a:pt x="0" y="3158"/>
                      <a:pt x="0" y="3041"/>
                    </a:cubicBezTo>
                    <a:lnTo>
                      <a:pt x="0" y="212"/>
                    </a:lnTo>
                    <a:cubicBezTo>
                      <a:pt x="0" y="95"/>
                      <a:pt x="95" y="0"/>
                      <a:pt x="2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6256" y="3873"/>
              <a:ext cx="6284" cy="4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35C7D"/>
                      </a:gs>
                    </a:gsLst>
                    <a:lin scaled="0"/>
                  </a:gradFill>
                  <a:latin typeface="汉仪旗黑-55简" panose="00020600040101010101" charset="-122"/>
                  <a:ea typeface="汉仪旗黑-55简" panose="00020600040101010101" charset="-122"/>
                  <a:cs typeface="汉仪旗黑-55简" panose="00020600040101010101" charset="-122"/>
                  <a:sym typeface="+mn-ea"/>
                </a:rPr>
                <a:t>1.完成示意图。</a:t>
              </a:r>
            </a:p>
          </p:txBody>
        </p:sp>
      </p:grpSp>
      <p:pic>
        <p:nvPicPr>
          <p:cNvPr id="1601" name="L07.EPS" descr="id:2147515466;FounderCES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27250" y="2614295"/>
            <a:ext cx="4702175" cy="2929890"/>
          </a:xfrm>
          <a:prstGeom prst="rect">
            <a:avLst/>
          </a:prstGeom>
        </p:spPr>
      </p:pic>
      <p:pic>
        <p:nvPicPr>
          <p:cNvPr id="1602" name="L11.EPS" descr="id:2147515473;FounderCES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88200" y="2614295"/>
            <a:ext cx="4025900" cy="280860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8539480" y="2649855"/>
            <a:ext cx="962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小卖店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165465" y="5054600"/>
            <a:ext cx="20466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</a:rPr>
              <a:t>小动物爱心乐园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117080" y="3550920"/>
            <a:ext cx="459740" cy="10693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动物园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0319385" y="3544570"/>
            <a:ext cx="459740" cy="10693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小花园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4" name="图片 33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35" name="图片 34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60573" y="482436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8" name="组合 3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9" name="图片 38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40" name="图片 39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1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60573" y="482436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44980" y="1297940"/>
            <a:ext cx="9039225" cy="4996815"/>
            <a:chOff x="5370" y="3510"/>
            <a:chExt cx="8461" cy="3780"/>
          </a:xfrm>
        </p:grpSpPr>
        <p:grpSp>
          <p:nvGrpSpPr>
            <p:cNvPr id="6" name="组合 5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4" name="矩形: 圆角 3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oundRect">
                <a:avLst>
                  <a:gd name="adj" fmla="val 2722"/>
                </a:avLst>
              </a:prstGeom>
              <a:noFill/>
              <a:ln w="38100">
                <a:solidFill>
                  <a:srgbClr val="4A71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" name="同侧圆角矩形 2"/>
              <p:cNvSpPr/>
              <p:nvPr/>
            </p:nvSpPr>
            <p:spPr>
              <a:xfrm>
                <a:off x="3409633" y="2228850"/>
                <a:ext cx="5372735" cy="1174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" name="剪去同侧角的矩形 3"/>
              <p:cNvSpPr/>
              <p:nvPr/>
            </p:nvSpPr>
            <p:spPr>
              <a:xfrm rot="10800000">
                <a:off x="5114290" y="2241550"/>
                <a:ext cx="1963420" cy="209550"/>
              </a:xfrm>
              <a:prstGeom prst="snip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5839" y="3886"/>
              <a:ext cx="7992" cy="137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solidFill>
                    <a:srgbClr val="7030A0"/>
                  </a:solidFill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      </a:t>
              </a:r>
              <a:r>
                <a:rPr lang="zh-CN" altLang="en-US" sz="2800" dirty="0">
                  <a:solidFill>
                    <a:srgbClr val="7030A0"/>
                  </a:solidFill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2.看图填一填。</a:t>
              </a:r>
            </a:p>
            <a:p>
              <a:r>
                <a:rPr lang="zh-CN" altLang="en-US" sz="2800" dirty="0">
                  <a:solidFill>
                    <a:srgbClr val="7030A0"/>
                  </a:solidFill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      小红的爸爸每天早上都去跑步锻炼身体,他从家出发,先向(　　)面跑到广场,再向(　　)面跑到文化宫,最后向(　　)面跑回家。</a:t>
              </a:r>
            </a:p>
          </p:txBody>
        </p:sp>
      </p:grpSp>
      <p:pic>
        <p:nvPicPr>
          <p:cNvPr id="1603" name="L22.EPS" descr="id:2147515480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6600" y="3857625"/>
            <a:ext cx="3936365" cy="213868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9" name="图片 38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40" name="图片 39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1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60573" y="482436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582479" y="2663825"/>
            <a:ext cx="53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54659" y="2664460"/>
            <a:ext cx="1205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西北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24034" y="3088005"/>
            <a:ext cx="1205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西南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5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459734" y="169271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2"/>
          <p:cNvSpPr txBox="1"/>
          <p:nvPr/>
        </p:nvSpPr>
        <p:spPr>
          <a:xfrm flipH="1">
            <a:off x="3444273" y="1513941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27" name="图片 26" descr="图片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28" name="图片 27" descr="ktx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29" name="圆角矩形 28"/>
          <p:cNvSpPr/>
          <p:nvPr/>
        </p:nvSpPr>
        <p:spPr>
          <a:xfrm>
            <a:off x="1241425" y="1625600"/>
            <a:ext cx="8697595" cy="92773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认识了东、南、西、北、东北、西北、东南、西南八个方向。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241425" y="2883535"/>
            <a:ext cx="8996045" cy="92773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认识了地图上的方向、行走路线。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173863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173863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22"/>
          <p:cNvSpPr txBox="1"/>
          <p:nvPr/>
        </p:nvSpPr>
        <p:spPr>
          <a:xfrm flipH="1">
            <a:off x="2859405" y="1810385"/>
            <a:ext cx="925639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教材第109页第1题。</a:t>
            </a:r>
          </a:p>
        </p:txBody>
      </p:sp>
      <p:sp>
        <p:nvSpPr>
          <p:cNvPr id="14" name="文本框 22"/>
          <p:cNvSpPr txBox="1"/>
          <p:nvPr/>
        </p:nvSpPr>
        <p:spPr>
          <a:xfrm flipH="1">
            <a:off x="2859167" y="279838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17" name="图片 16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8" name="图片 17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14" name="图片 1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认识东、南、西、北、东北、西北、东南、西南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2" name="气球"/>
          <p:cNvGrpSpPr/>
          <p:nvPr/>
        </p:nvGrpSpPr>
        <p:grpSpPr>
          <a:xfrm>
            <a:off x="3328035" y="401955"/>
            <a:ext cx="3823970" cy="2160270"/>
            <a:chOff x="6827" y="3699"/>
            <a:chExt cx="6022" cy="3402"/>
          </a:xfrm>
        </p:grpSpPr>
        <p:pic>
          <p:nvPicPr>
            <p:cNvPr id="8" name="图片 7" descr="F:\稻壳-阿源设计\H活动供稿\2020-01-07-文本框\SVG-横着\横着_卡通 5.svg横着_卡通 5"/>
            <p:cNvPicPr>
              <a:picLocks noChangeAspect="1"/>
            </p:cNvPicPr>
            <p:nvPr/>
          </p:nvPicPr>
          <p:blipFill>
            <a:blip r:embed="rId6" cstate="print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6827" y="3699"/>
              <a:ext cx="6022" cy="340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101" y="4649"/>
              <a:ext cx="3475" cy="15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b="1">
                  <a:solidFill>
                    <a:srgbClr val="FF000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师:我们学过了哪些方向?</a:t>
              </a:r>
            </a:p>
          </p:txBody>
        </p:sp>
      </p:grpSp>
      <p:pic>
        <p:nvPicPr>
          <p:cNvPr id="6" name="图片 5" descr="F:\稻壳-阿源设计\H活动供稿\2020-01-07-文本框\SVG-横着\横着-13.svg横着-13"/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339340" y="2654300"/>
            <a:ext cx="9075420" cy="32302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28060" y="3687445"/>
            <a:ext cx="516064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000" b="1">
                <a:solidFill>
                  <a:srgbClr val="0070C0"/>
                </a:solidFill>
                <a:latin typeface="汉仪刚艺体-85W" panose="00020600040101010101" charset="-122"/>
                <a:ea typeface="汉仪刚艺体-85W" panose="00020600040101010101" charset="-122"/>
                <a:cs typeface="汉仪刚艺体-85W" panose="00020600040101010101" charset="-122"/>
              </a:rPr>
              <a:t>我们学过了东、南、西、北。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528060" y="4420870"/>
            <a:ext cx="592645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000" b="1">
                <a:solidFill>
                  <a:srgbClr val="0070C0"/>
                </a:solidFill>
                <a:latin typeface="汉仪刚艺体-85W" panose="00020600040101010101" charset="-122"/>
                <a:ea typeface="汉仪刚艺体-85W" panose="00020600040101010101" charset="-122"/>
                <a:cs typeface="汉仪刚艺体-85W" panose="00020600040101010101" charset="-122"/>
              </a:rPr>
              <a:t>还学过东北、西北、东南、西南。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小草"/>
          <p:cNvGrpSpPr/>
          <p:nvPr/>
        </p:nvGrpSpPr>
        <p:grpSpPr>
          <a:xfrm>
            <a:off x="2732405" y="173355"/>
            <a:ext cx="7872095" cy="1412875"/>
            <a:chOff x="6818" y="3700"/>
            <a:chExt cx="12397" cy="3402"/>
          </a:xfrm>
        </p:grpSpPr>
        <p:pic>
          <p:nvPicPr>
            <p:cNvPr id="10" name="图片 9" descr="F:\稻壳-阿源设计\H活动供稿\2020-01-07-文本框\SVG-横着\横着_卡通 2.svg横着_卡通 2"/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6818" y="3700"/>
              <a:ext cx="12397" cy="3402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8005" y="4735"/>
              <a:ext cx="9573" cy="1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3000">
                  <a:solidFill>
                    <a:srgbClr val="5C2801"/>
                  </a:solidFill>
                  <a:latin typeface="汉仪良品线粗简" panose="00020600040101010101" charset="-122"/>
                  <a:ea typeface="汉仪良品线粗简" panose="00020600040101010101" charset="-122"/>
                  <a:cs typeface="汉仪君黑-55W" panose="00020600040101010101" charset="-122"/>
                </a:rPr>
                <a:t>每天早晨太阳是从哪个方向升起的?</a:t>
              </a:r>
            </a:p>
          </p:txBody>
        </p:sp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3801745" y="1680210"/>
            <a:ext cx="5262245" cy="641350"/>
            <a:chOff x="5384" y="3239"/>
            <a:chExt cx="8287" cy="4017"/>
          </a:xfrm>
        </p:grpSpPr>
        <p:pic>
          <p:nvPicPr>
            <p:cNvPr id="116" name="图形 115"/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384" y="3239"/>
              <a:ext cx="8287" cy="401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373" y="3613"/>
              <a:ext cx="6309" cy="32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>
                  <a:solidFill>
                    <a:srgbClr val="FF0000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太阳是从东方升起的。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132330" y="2632075"/>
            <a:ext cx="9047480" cy="3616325"/>
            <a:chOff x="5370" y="3510"/>
            <a:chExt cx="8460" cy="3723"/>
          </a:xfrm>
        </p:grpSpPr>
        <p:sp>
          <p:nvSpPr>
            <p:cNvPr id="46" name="矩形 45"/>
            <p:cNvSpPr/>
            <p:nvPr/>
          </p:nvSpPr>
          <p:spPr>
            <a:xfrm>
              <a:off x="5370" y="3718"/>
              <a:ext cx="8220" cy="3515"/>
            </a:xfrm>
            <a:prstGeom prst="rect">
              <a:avLst/>
            </a:prstGeom>
            <a:pattFill prst="ltUpDiag">
              <a:fgClr>
                <a:srgbClr val="2D4F6D"/>
              </a:fgClr>
              <a:bgClr>
                <a:schemeClr val="bg1"/>
              </a:bgClr>
            </a:pattFill>
            <a:ln w="38100">
              <a:solidFill>
                <a:srgbClr val="2D4F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610" y="3510"/>
              <a:ext cx="8220" cy="351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2D4F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827" y="3690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5827" y="6615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3420" y="3718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3420" y="6615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36265" y="2834005"/>
            <a:ext cx="659257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根据“东”方,你能确定其他方向吗?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518410" y="3441700"/>
            <a:ext cx="7249160" cy="459740"/>
            <a:chOff x="4302" y="5420"/>
            <a:chExt cx="11416" cy="724"/>
          </a:xfrm>
        </p:grpSpPr>
        <p:sp>
          <p:nvSpPr>
            <p:cNvPr id="9" name="文本框 8"/>
            <p:cNvSpPr txBox="1"/>
            <p:nvPr/>
          </p:nvSpPr>
          <p:spPr>
            <a:xfrm>
              <a:off x="4302" y="5420"/>
              <a:ext cx="1141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</a:rPr>
                <a:t>         </a:t>
              </a:r>
              <a:r>
                <a:rPr lang="zh-CN" altLang="en-US" sz="2400" b="1">
                  <a:solidFill>
                    <a:srgbClr val="FF0000"/>
                  </a:solidFill>
                </a:rPr>
                <a:t>面向东方,前面是东,后面是西,左面是北,右面是南。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4931" y="5640"/>
              <a:ext cx="265" cy="241"/>
            </a:xfrm>
            <a:prstGeom prst="ellips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89225" y="3945255"/>
            <a:ext cx="6906895" cy="460375"/>
            <a:chOff x="4852" y="6145"/>
            <a:chExt cx="10877" cy="725"/>
          </a:xfrm>
        </p:grpSpPr>
        <p:sp>
          <p:nvSpPr>
            <p:cNvPr id="11" name="文本框 10"/>
            <p:cNvSpPr txBox="1"/>
            <p:nvPr/>
          </p:nvSpPr>
          <p:spPr>
            <a:xfrm>
              <a:off x="4852" y="6145"/>
              <a:ext cx="1087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</a:rPr>
                <a:t>      </a:t>
              </a:r>
              <a:r>
                <a:rPr lang="zh-CN" altLang="en-US" sz="2400" b="1">
                  <a:solidFill>
                    <a:srgbClr val="FF0000"/>
                  </a:solidFill>
                </a:rPr>
                <a:t>东与西相对,南与北相对。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5196" y="6387"/>
              <a:ext cx="265" cy="241"/>
            </a:xfrm>
            <a:prstGeom prst="ellips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97505" y="4449445"/>
            <a:ext cx="7064375" cy="1198880"/>
            <a:chOff x="4515" y="7007"/>
            <a:chExt cx="11125" cy="1888"/>
          </a:xfrm>
        </p:grpSpPr>
        <p:sp>
          <p:nvSpPr>
            <p:cNvPr id="15" name="文本框 14"/>
            <p:cNvSpPr txBox="1"/>
            <p:nvPr/>
          </p:nvSpPr>
          <p:spPr>
            <a:xfrm>
              <a:off x="4764" y="7007"/>
              <a:ext cx="1087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</a:rPr>
                <a:t>北方和东方之间是东北,西方和南方之间是西南,东北和西南相对;西方和北方之间是西北,东方和南方之间是东南,西北和东南相对。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4515" y="7279"/>
              <a:ext cx="265" cy="241"/>
            </a:xfrm>
            <a:prstGeom prst="ellips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538730" y="839470"/>
            <a:ext cx="8291195" cy="5530215"/>
            <a:chOff x="5370" y="3510"/>
            <a:chExt cx="8461" cy="3780"/>
          </a:xfrm>
        </p:grpSpPr>
        <p:grpSp>
          <p:nvGrpSpPr>
            <p:cNvPr id="13" name="组合 12"/>
            <p:cNvGrpSpPr/>
            <p:nvPr/>
          </p:nvGrpSpPr>
          <p:grpSpPr>
            <a:xfrm>
              <a:off x="5370" y="3510"/>
              <a:ext cx="8461" cy="3780"/>
              <a:chOff x="3409950" y="2228850"/>
              <a:chExt cx="5372735" cy="240030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3409950" y="2228850"/>
                <a:ext cx="5372735" cy="2400300"/>
              </a:xfrm>
              <a:prstGeom prst="rect">
                <a:avLst/>
              </a:prstGeom>
              <a:solidFill>
                <a:srgbClr val="C63E3E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552508" y="2377440"/>
                <a:ext cx="5086985" cy="2103120"/>
              </a:xfrm>
              <a:prstGeom prst="rect">
                <a:avLst/>
              </a:prstGeom>
              <a:solidFill>
                <a:schemeClr val="bg1"/>
              </a:solidFill>
              <a:ln w="254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8432215" y="2452148"/>
                <a:ext cx="134270" cy="134270"/>
              </a:xfrm>
              <a:prstGeom prst="rect">
                <a:avLst/>
              </a:prstGeom>
              <a:solidFill>
                <a:srgbClr val="4A71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619584" y="4278556"/>
                <a:ext cx="134270" cy="134270"/>
              </a:xfrm>
              <a:prstGeom prst="rect">
                <a:avLst/>
              </a:prstGeom>
              <a:solidFill>
                <a:srgbClr val="4A71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997" y="5239"/>
              <a:ext cx="7207" cy="5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 dirty="0"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ea"/>
              </a:endParaRPr>
            </a:p>
          </p:txBody>
        </p:sp>
      </p:grpSp>
      <p:pic>
        <p:nvPicPr>
          <p:cNvPr id="1594" name="RR280.EPS" descr="id:2147515417;FounderCES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5780" y="1433830"/>
            <a:ext cx="6122670" cy="4433570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61663" y="9747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6400800" y="2527300"/>
            <a:ext cx="488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45000" y="3932555"/>
            <a:ext cx="488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55965" y="3932555"/>
            <a:ext cx="488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57210" y="2512060"/>
            <a:ext cx="1061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东北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41970" y="5407025"/>
            <a:ext cx="1061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东南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92600" y="5391785"/>
            <a:ext cx="1061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西南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92600" y="2496820"/>
            <a:ext cx="1061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西北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77940" y="5391785"/>
            <a:ext cx="488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0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326890" y="753745"/>
            <a:ext cx="3296285" cy="750570"/>
            <a:chOff x="5370" y="3510"/>
            <a:chExt cx="8461" cy="3780"/>
          </a:xfrm>
        </p:grpSpPr>
        <p:grpSp>
          <p:nvGrpSpPr>
            <p:cNvPr id="6" name="组合 5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5" cy="2400300"/>
            </a:xfrm>
          </p:grpSpPr>
          <p:sp>
            <p:nvSpPr>
              <p:cNvPr id="4" name="矩形: 圆角 3"/>
              <p:cNvSpPr/>
              <p:nvPr/>
            </p:nvSpPr>
            <p:spPr>
              <a:xfrm>
                <a:off x="3409633" y="2228850"/>
                <a:ext cx="5372735" cy="2400300"/>
              </a:xfrm>
              <a:prstGeom prst="roundRect">
                <a:avLst>
                  <a:gd name="adj" fmla="val 2722"/>
                </a:avLst>
              </a:prstGeom>
              <a:noFill/>
              <a:ln w="38100">
                <a:solidFill>
                  <a:srgbClr val="4A71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" name="同侧圆角矩形 2"/>
              <p:cNvSpPr/>
              <p:nvPr/>
            </p:nvSpPr>
            <p:spPr>
              <a:xfrm>
                <a:off x="3409633" y="2228850"/>
                <a:ext cx="5372735" cy="1174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" name="剪去同侧角的矩形 3"/>
              <p:cNvSpPr/>
              <p:nvPr/>
            </p:nvSpPr>
            <p:spPr>
              <a:xfrm rot="10800000">
                <a:off x="5114290" y="2241550"/>
                <a:ext cx="1963420" cy="209550"/>
              </a:xfrm>
              <a:prstGeom prst="snip2Same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6441" y="4330"/>
              <a:ext cx="6320" cy="26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7030A0"/>
                  </a:solidFill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找方向的方法:</a:t>
              </a:r>
            </a:p>
          </p:txBody>
        </p:sp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2614930" y="1984375"/>
            <a:ext cx="7297420" cy="842645"/>
            <a:chOff x="5370" y="3510"/>
            <a:chExt cx="8461" cy="3780"/>
          </a:xfrm>
        </p:grpSpPr>
        <p:grpSp>
          <p:nvGrpSpPr>
            <p:cNvPr id="9" name="组合 8"/>
            <p:cNvGrpSpPr/>
            <p:nvPr/>
          </p:nvGrpSpPr>
          <p:grpSpPr>
            <a:xfrm>
              <a:off x="5370" y="3510"/>
              <a:ext cx="8461" cy="3780"/>
              <a:chOff x="3409950" y="2228850"/>
              <a:chExt cx="5372735" cy="24003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409950" y="2228850"/>
                <a:ext cx="5372735" cy="2400300"/>
              </a:xfrm>
              <a:prstGeom prst="rect">
                <a:avLst/>
              </a:prstGeom>
              <a:noFill/>
              <a:ln w="25400">
                <a:solidFill>
                  <a:srgbClr val="4A71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552825" y="2377440"/>
                <a:ext cx="5086985" cy="2103120"/>
              </a:xfrm>
              <a:prstGeom prst="rect">
                <a:avLst/>
              </a:prstGeom>
              <a:solidFill>
                <a:srgbClr val="E6EDF5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 flipH="1">
                <a:off x="3552825" y="2889000"/>
                <a:ext cx="76200" cy="1080000"/>
              </a:xfrm>
              <a:prstGeom prst="rect">
                <a:avLst/>
              </a:prstGeom>
              <a:solidFill>
                <a:srgbClr val="1C6B9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 flipH="1">
                <a:off x="8563610" y="2889000"/>
                <a:ext cx="76200" cy="1080000"/>
              </a:xfrm>
              <a:prstGeom prst="rect">
                <a:avLst/>
              </a:prstGeom>
              <a:solidFill>
                <a:srgbClr val="1C6B9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991" y="4230"/>
              <a:ext cx="7220" cy="23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solidFill>
                    <a:srgbClr val="FF0000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指南针、太阳、树叶、北极星、年轮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109085" y="3265170"/>
            <a:ext cx="3731895" cy="2867660"/>
            <a:chOff x="5370" y="3510"/>
            <a:chExt cx="8462" cy="3747"/>
          </a:xfrm>
        </p:grpSpPr>
        <p:sp>
          <p:nvSpPr>
            <p:cNvPr id="16" name="圆角矩形 15"/>
            <p:cNvSpPr/>
            <p:nvPr/>
          </p:nvSpPr>
          <p:spPr>
            <a:xfrm>
              <a:off x="5370" y="3510"/>
              <a:ext cx="8462" cy="428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  <a:effectLst>
              <a:outerShdw blurRad="38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682" y="3732"/>
              <a:ext cx="7838" cy="3525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2000">
                  <a:schemeClr val="bg1"/>
                </a:gs>
                <a:gs pos="100000">
                  <a:srgbClr val="E8E8E8"/>
                </a:gs>
              </a:gsLst>
              <a:lin ang="5400000" scaled="0"/>
            </a:gradFill>
            <a:ln w="25400">
              <a:noFill/>
            </a:ln>
            <a:effectLst>
              <a:innerShdw blurRad="508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646295" y="3636328"/>
            <a:ext cx="2490470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ea"/>
              </a:rPr>
              <a:t>北与南相对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646295" y="4197033"/>
            <a:ext cx="2473960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ea"/>
              </a:rPr>
              <a:t>西与东相对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646295" y="4757738"/>
            <a:ext cx="1989455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ea"/>
              </a:rPr>
              <a:t>上北下南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646295" y="5318443"/>
            <a:ext cx="2241550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ea"/>
              </a:rPr>
              <a:t>左西右东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7840980" y="3020695"/>
            <a:ext cx="3526790" cy="3526790"/>
            <a:chOff x="7151" y="2974"/>
            <a:chExt cx="5554" cy="5554"/>
          </a:xfrm>
        </p:grpSpPr>
        <p:pic>
          <p:nvPicPr>
            <p:cNvPr id="26" name="图形 3" descr="H:\稻壳儿相关资料\稻壳儿非模板资源\扁平\扁平设计22-15.svg扁平设计22-15"/>
            <p:cNvPicPr>
              <a:picLocks noChangeAspect="1"/>
            </p:cNvPicPr>
            <p:nvPr/>
          </p:nvPicPr>
          <p:blipFill>
            <a:blip r:embed="rId6" cstate="print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 l="21873" r="21873"/>
            <a:stretch>
              <a:fillRect/>
            </a:stretch>
          </p:blipFill>
          <p:spPr>
            <a:xfrm>
              <a:off x="7151" y="2974"/>
              <a:ext cx="5554" cy="5554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8433" y="3836"/>
              <a:ext cx="2989" cy="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spc="160">
                  <a:solidFill>
                    <a:schemeClr val="accent2">
                      <a:lumMod val="50000"/>
                    </a:schemeClr>
                  </a:solidFill>
                  <a:uFillTx/>
                  <a:latin typeface="汉仪夏日体W" panose="00020600040101010101" charset="-122"/>
                  <a:ea typeface="汉仪夏日体W" panose="00020600040101010101" charset="-122"/>
                  <a:cs typeface="宋体" panose="02010600030101010101" pitchFamily="2" charset="-122"/>
                </a:rPr>
                <a:t>给出一个方向可以判断出其他方向。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30505" y="173355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61663" y="-317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2840355" y="621030"/>
            <a:ext cx="8965565" cy="5776595"/>
            <a:chOff x="5369" y="3510"/>
            <a:chExt cx="8461" cy="3781"/>
          </a:xfrm>
        </p:grpSpPr>
        <p:sp>
          <p:nvSpPr>
            <p:cNvPr id="21" name="对角圆角矩形 20"/>
            <p:cNvSpPr/>
            <p:nvPr/>
          </p:nvSpPr>
          <p:spPr>
            <a:xfrm>
              <a:off x="5369" y="3511"/>
              <a:ext cx="8461" cy="3780"/>
            </a:xfrm>
            <a:prstGeom prst="round2DiagRect">
              <a:avLst>
                <a:gd name="adj1" fmla="val 13492"/>
                <a:gd name="adj2" fmla="val 29761"/>
              </a:avLst>
            </a:prstGeom>
            <a:solidFill>
              <a:srgbClr val="8BD8DB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对角圆角矩形 21"/>
            <p:cNvSpPr/>
            <p:nvPr/>
          </p:nvSpPr>
          <p:spPr>
            <a:xfrm>
              <a:off x="5560" y="3712"/>
              <a:ext cx="8079" cy="3377"/>
            </a:xfrm>
            <a:prstGeom prst="round2DiagRect">
              <a:avLst>
                <a:gd name="adj1" fmla="val 0"/>
                <a:gd name="adj2" fmla="val 28309"/>
              </a:avLst>
            </a:prstGeom>
            <a:solidFill>
              <a:srgbClr val="EDF9FA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369" y="3510"/>
              <a:ext cx="454" cy="454"/>
            </a:xfrm>
            <a:prstGeom prst="ellipse">
              <a:avLst/>
            </a:prstGeom>
            <a:solidFill>
              <a:srgbClr val="5FCACD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3376" y="6837"/>
              <a:ext cx="454" cy="454"/>
            </a:xfrm>
            <a:prstGeom prst="ellipse">
              <a:avLst/>
            </a:prstGeom>
            <a:solidFill>
              <a:srgbClr val="5FCACD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71190" y="1574165"/>
            <a:ext cx="830326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2800" b="1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1.傍晚当你面对太阳时,你的前面是(　　)方,后面是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(　　)方,左面是(　　)方,右面是(　　)方。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2.你所认识的八个方向分别是(　　)、(　　)、(　　)、(　　)、(　　)、(　　)、(　　)、(　　)。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3.我国的五座名山是中岳嵩山、(　　)岳泰山、(　　)岳衡山、(　　)岳华山、(　　)岳恒山。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4.小红面向东方,她向左转90度,她现在面向(　　)方。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04472" y="1579880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  <a:cs typeface="方正书宋_GBK" charset="0"/>
                <a:sym typeface="+mn-ea"/>
              </a:rPr>
              <a:t>西</a:t>
            </a:r>
            <a:endParaRPr lang="zh-CN" altLang="en-US" sz="2800" b="1">
              <a:solidFill>
                <a:srgbClr val="FF0000"/>
              </a:solidFill>
              <a:cs typeface="方正书宋_GBK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52495" y="2145030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27725" y="2117090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15522" y="2129790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579607" y="2639060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  <a:cs typeface="方正书宋_GBK" charset="0"/>
                <a:sym typeface="+mn-ea"/>
              </a:rPr>
              <a:t>东</a:t>
            </a:r>
            <a:endParaRPr lang="zh-CN" altLang="en-US" sz="2800" b="1">
              <a:solidFill>
                <a:srgbClr val="FF0000"/>
              </a:solidFill>
              <a:cs typeface="方正书宋_GBK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62942" y="2636520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131037" y="2639060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西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67735" y="3158490"/>
            <a:ext cx="397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23105" y="3158490"/>
            <a:ext cx="1144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东北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21680" y="3143885"/>
            <a:ext cx="1144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西北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89775" y="3158490"/>
            <a:ext cx="1144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东南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56600" y="3158490"/>
            <a:ext cx="1144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西南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915522" y="3680460"/>
            <a:ext cx="611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东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099879" y="3680460"/>
            <a:ext cx="611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62281" y="4190365"/>
            <a:ext cx="611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方正书宋_GBK" charset="0"/>
                <a:sym typeface="+mn-ea"/>
              </a:rPr>
              <a:t>西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793366" y="4190365"/>
            <a:ext cx="611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方正书宋_GBK" charset="0"/>
                <a:sym typeface="+mn-ea"/>
              </a:rPr>
              <a:t>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473134" y="4715510"/>
            <a:ext cx="611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方正书宋_GBK" charset="0"/>
                <a:sym typeface="+mn-ea"/>
              </a:rPr>
              <a:t>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认识地图上的方向、行走路线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" name="组合 66"/>
          <p:cNvGrpSpPr/>
          <p:nvPr/>
        </p:nvGrpSpPr>
        <p:grpSpPr>
          <a:xfrm>
            <a:off x="198120" y="97790"/>
            <a:ext cx="2339340" cy="1122680"/>
            <a:chOff x="1427" y="273"/>
            <a:chExt cx="3684" cy="1768"/>
          </a:xfrm>
        </p:grpSpPr>
        <p:pic>
          <p:nvPicPr>
            <p:cNvPr id="1497" name="kdjj.jpg" descr="id:2147514704;FounderCES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-3414" r="64240"/>
            <a:stretch>
              <a:fillRect/>
            </a:stretch>
          </p:blipFill>
          <p:spPr>
            <a:xfrm>
              <a:off x="1427" y="752"/>
              <a:ext cx="2301" cy="1166"/>
            </a:xfrm>
            <a:prstGeom prst="rect">
              <a:avLst/>
            </a:prstGeom>
          </p:spPr>
        </p:pic>
        <p:pic>
          <p:nvPicPr>
            <p:cNvPr id="68" name="图片 6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4061" y="273"/>
              <a:ext cx="1051" cy="176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560763" y="173355"/>
            <a:ext cx="5069205" cy="2768600"/>
            <a:chOff x="5273" y="2963"/>
            <a:chExt cx="7983" cy="4360"/>
          </a:xfrm>
        </p:grpSpPr>
        <p:pic>
          <p:nvPicPr>
            <p:cNvPr id="7" name="图片 6" descr="资源 9"/>
            <p:cNvPicPr>
              <a:picLocks noChangeAspect="1"/>
            </p:cNvPicPr>
            <p:nvPr/>
          </p:nvPicPr>
          <p:blipFill>
            <a:blip r:embed="rId6" cstate="print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273" y="2963"/>
              <a:ext cx="7983" cy="436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848" y="4392"/>
              <a:ext cx="4833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>
                  <a:solidFill>
                    <a:srgbClr val="FF0000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怎样辨认地图上的东、南、西、北呢?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52245" y="3170555"/>
            <a:ext cx="10002520" cy="3300730"/>
            <a:chOff x="5370" y="3510"/>
            <a:chExt cx="8461" cy="3780"/>
          </a:xfrm>
        </p:grpSpPr>
        <p:sp>
          <p:nvSpPr>
            <p:cNvPr id="42" name="圆角矩形 41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106930" y="3846830"/>
            <a:ext cx="797877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en-US" altLang="zh-CN" sz="2800">
                <a:solidFill>
                  <a:srgbClr val="0070C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      </a:t>
            </a:r>
            <a:r>
              <a:rPr lang="zh-CN" altLang="en-US" sz="2800">
                <a:solidFill>
                  <a:srgbClr val="0070C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平面图一般是按“上北下南,左西右东”绘制的。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13355" y="4454525"/>
            <a:ext cx="79787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2800">
                <a:solidFill>
                  <a:srgbClr val="0070C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当我们看一幅地图时,一定先看清所给方向,然后根据所给方向,辨认出其他方向。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594</Words>
  <Application>Microsoft Office PowerPoint</Application>
  <PresentationFormat>自定义</PresentationFormat>
  <Paragraphs>125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黑体</vt:lpstr>
      <vt:lpstr>Calibri</vt:lpstr>
      <vt:lpstr>微软雅黑</vt:lpstr>
      <vt:lpstr>幼圆</vt:lpstr>
      <vt:lpstr>汉仪刚艺体-85W</vt:lpstr>
      <vt:lpstr>汉仪良品线粗简</vt:lpstr>
      <vt:lpstr>汉仪君黑-55W</vt:lpstr>
      <vt:lpstr>汉仪中黑简</vt:lpstr>
      <vt:lpstr>汉仪晓波折纸体简</vt:lpstr>
      <vt:lpstr>汉仪雅酷黑 65W</vt:lpstr>
      <vt:lpstr>汉仪夏日体W</vt:lpstr>
      <vt:lpstr>方正书宋_GBK</vt:lpstr>
      <vt:lpstr>汉仪粗圆简</vt:lpstr>
      <vt:lpstr>汉仪旗黑-55简</vt:lpstr>
      <vt:lpstr>Calibri Light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174</dc:creator>
  <cp:lastModifiedBy>lenovop</cp:lastModifiedBy>
  <cp:revision>160</cp:revision>
  <dcterms:created xsi:type="dcterms:W3CDTF">2019-06-19T02:08:00Z</dcterms:created>
  <dcterms:modified xsi:type="dcterms:W3CDTF">2021-12-15T05:22:54Z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SaveFontToCloudKey">
    <vt:lpwstr>1293758913_embed</vt:lpwstr>
  </property>
</Properties>
</file>