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4" r:id="rId2"/>
    <p:sldId id="456" r:id="rId3"/>
    <p:sldId id="449" r:id="rId4"/>
    <p:sldId id="450" r:id="rId5"/>
    <p:sldId id="452" r:id="rId6"/>
    <p:sldId id="453" r:id="rId7"/>
    <p:sldId id="454" r:id="rId8"/>
    <p:sldId id="455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8">
          <p15:clr>
            <a:srgbClr val="A4A3A4"/>
          </p15:clr>
        </p15:guide>
        <p15:guide id="2" pos="29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66"/>
    <a:srgbClr val="35FA26"/>
    <a:srgbClr val="F2CEE3"/>
    <a:srgbClr val="000000"/>
    <a:srgbClr val="008000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4701752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138085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16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5473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82509121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9781974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7581203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0893807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2548531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6398504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7968794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91455883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90252247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3106373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2" r:id="rId3"/>
    <p:sldLayoutId id="2147483661" r:id="rId4"/>
    <p:sldLayoutId id="2147483660" r:id="rId5"/>
    <p:sldLayoutId id="2147483659" r:id="rId6"/>
    <p:sldLayoutId id="2147483665" r:id="rId7"/>
    <p:sldLayoutId id="2147483658" r:id="rId8"/>
    <p:sldLayoutId id="2147483657" r:id="rId9"/>
    <p:sldLayoutId id="2147483656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6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2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412776"/>
            <a:ext cx="84296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Calibri" pitchFamily="34" charset="0"/>
              </a:rPr>
              <a:t>第</a:t>
            </a:r>
            <a:r>
              <a:rPr lang="en-US" altLang="zh-CN" sz="6000" dirty="0" smtClean="0">
                <a:latin typeface="Calibri" pitchFamily="34" charset="0"/>
              </a:rPr>
              <a:t>3</a:t>
            </a:r>
            <a:r>
              <a:rPr lang="zh-CN" altLang="en-US" sz="6000" dirty="0" smtClean="0">
                <a:latin typeface="Calibri" pitchFamily="34" charset="0"/>
              </a:rPr>
              <a:t>单元    运算定律</a:t>
            </a:r>
            <a:endParaRPr lang="zh-CN" altLang="en-US" sz="6000" dirty="0">
              <a:latin typeface="Calibri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/>
                <a:ea typeface="宋体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02277" y="3593504"/>
            <a:ext cx="6104556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400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课时  连</a:t>
            </a:r>
            <a:r>
              <a:rPr lang="zh-CN" altLang="en-US" sz="4000" dirty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减的简便计算</a:t>
            </a:r>
            <a:endParaRPr lang="zh-CN" altLang="en-US" sz="4000" dirty="0" smtClean="0">
              <a:ln w="50800"/>
              <a:solidFill>
                <a:schemeClr val="bg1">
                  <a:shade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>
            <a:grpSpLocks/>
          </p:cNvGrpSpPr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复习准备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523805"/>
            <a:ext cx="79296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  </a:t>
            </a:r>
            <a:r>
              <a:rPr lang="zh-CN" altLang="en-US" sz="480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加法运算定律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35749" y="1404065"/>
            <a:ext cx="89654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计算下面各题，怎样简便就怎样算。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7661" y="642918"/>
            <a:ext cx="76033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学以致用</a:t>
            </a:r>
            <a:r>
              <a:rPr lang="en-US" altLang="zh-CN" sz="3200" dirty="0">
                <a:latin typeface="+mj-ea"/>
                <a:ea typeface="+mj-ea"/>
              </a:rPr>
              <a:t>:</a:t>
            </a:r>
            <a:r>
              <a:rPr lang="zh-CN" altLang="en-US" sz="3200" dirty="0">
                <a:latin typeface="+mj-ea"/>
                <a:ea typeface="+mj-ea"/>
              </a:rPr>
              <a:t>教材第</a:t>
            </a:r>
            <a:r>
              <a:rPr lang="en-US" altLang="zh-CN" sz="3200" dirty="0">
                <a:latin typeface="+mj-ea"/>
                <a:ea typeface="+mj-ea"/>
              </a:rPr>
              <a:t>21</a:t>
            </a:r>
            <a:r>
              <a:rPr lang="zh-CN" altLang="en-US" sz="3200" dirty="0">
                <a:latin typeface="+mj-ea"/>
                <a:ea typeface="+mj-ea"/>
              </a:rPr>
              <a:t>页“做一做”</a:t>
            </a:r>
            <a:r>
              <a:rPr lang="zh-CN" altLang="en-US" sz="3200" dirty="0" smtClean="0"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latin typeface="+mj-ea"/>
                <a:ea typeface="+mj-ea"/>
              </a:rPr>
              <a:t>2</a:t>
            </a:r>
            <a:r>
              <a:rPr lang="zh-CN" altLang="en-US" sz="3200" dirty="0">
                <a:latin typeface="+mj-ea"/>
                <a:ea typeface="+mj-ea"/>
              </a:rPr>
              <a:t>题。</a:t>
            </a:r>
            <a:endParaRPr lang="zh-CN" altLang="zh-CN" sz="3200" dirty="0"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99592" y="2183959"/>
            <a:ext cx="18934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528-53-47</a:t>
            </a:r>
          </a:p>
        </p:txBody>
      </p:sp>
      <p:sp>
        <p:nvSpPr>
          <p:cNvPr id="20" name="矩形 19"/>
          <p:cNvSpPr/>
          <p:nvPr/>
        </p:nvSpPr>
        <p:spPr>
          <a:xfrm>
            <a:off x="642100" y="2616007"/>
            <a:ext cx="243528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=528-</a:t>
            </a:r>
            <a:r>
              <a:rPr lang="en-US" altLang="zh-CN" sz="3200" dirty="0">
                <a:solidFill>
                  <a:srgbClr val="FF0000"/>
                </a:solidFill>
              </a:rPr>
              <a:t>(53+47)</a:t>
            </a:r>
            <a:br>
              <a:rPr lang="en-US" altLang="zh-CN" sz="3200" dirty="0">
                <a:solidFill>
                  <a:srgbClr val="FF0000"/>
                </a:solidFill>
              </a:rPr>
            </a:b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26703" y="3060249"/>
            <a:ext cx="1765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=528-100</a:t>
            </a:r>
          </a:p>
        </p:txBody>
      </p:sp>
      <p:sp>
        <p:nvSpPr>
          <p:cNvPr id="22" name="矩形 21"/>
          <p:cNvSpPr/>
          <p:nvPr/>
        </p:nvSpPr>
        <p:spPr>
          <a:xfrm>
            <a:off x="626703" y="3492297"/>
            <a:ext cx="1015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=428</a:t>
            </a:r>
          </a:p>
        </p:txBody>
      </p:sp>
      <p:sp>
        <p:nvSpPr>
          <p:cNvPr id="24" name="矩形 23"/>
          <p:cNvSpPr/>
          <p:nvPr/>
        </p:nvSpPr>
        <p:spPr>
          <a:xfrm>
            <a:off x="5706578" y="2183959"/>
            <a:ext cx="2310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545-167-145</a:t>
            </a:r>
          </a:p>
        </p:txBody>
      </p:sp>
      <p:sp>
        <p:nvSpPr>
          <p:cNvPr id="25" name="矩形 24"/>
          <p:cNvSpPr/>
          <p:nvPr/>
        </p:nvSpPr>
        <p:spPr>
          <a:xfrm>
            <a:off x="5449086" y="2616007"/>
            <a:ext cx="25154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=545-145-167</a:t>
            </a:r>
          </a:p>
        </p:txBody>
      </p:sp>
      <p:sp>
        <p:nvSpPr>
          <p:cNvPr id="26" name="矩形 25"/>
          <p:cNvSpPr/>
          <p:nvPr/>
        </p:nvSpPr>
        <p:spPr>
          <a:xfrm>
            <a:off x="5433689" y="3060249"/>
            <a:ext cx="1765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=400-167</a:t>
            </a:r>
          </a:p>
        </p:txBody>
      </p:sp>
      <p:sp>
        <p:nvSpPr>
          <p:cNvPr id="27" name="矩形 26"/>
          <p:cNvSpPr/>
          <p:nvPr/>
        </p:nvSpPr>
        <p:spPr>
          <a:xfrm>
            <a:off x="5433689" y="3492297"/>
            <a:ext cx="1015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=233</a:t>
            </a:r>
          </a:p>
        </p:txBody>
      </p:sp>
      <p:sp>
        <p:nvSpPr>
          <p:cNvPr id="29" name="矩形 28"/>
          <p:cNvSpPr/>
          <p:nvPr/>
        </p:nvSpPr>
        <p:spPr>
          <a:xfrm>
            <a:off x="884449" y="4128175"/>
            <a:ext cx="28520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487-187-139-61</a:t>
            </a:r>
          </a:p>
        </p:txBody>
      </p:sp>
      <p:sp>
        <p:nvSpPr>
          <p:cNvPr id="35" name="矩形 34"/>
          <p:cNvSpPr/>
          <p:nvPr/>
        </p:nvSpPr>
        <p:spPr>
          <a:xfrm>
            <a:off x="626957" y="4560223"/>
            <a:ext cx="36503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=(487-187)-(139+61</a:t>
            </a:r>
            <a:r>
              <a:rPr lang="en-US" altLang="zh-CN" sz="3200" dirty="0" smtClean="0">
                <a:solidFill>
                  <a:srgbClr val="FF0000"/>
                </a:solidFill>
              </a:rPr>
              <a:t>)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11560" y="5004465"/>
            <a:ext cx="1765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=300-200</a:t>
            </a:r>
          </a:p>
        </p:txBody>
      </p:sp>
      <p:sp>
        <p:nvSpPr>
          <p:cNvPr id="43" name="矩形 42"/>
          <p:cNvSpPr/>
          <p:nvPr/>
        </p:nvSpPr>
        <p:spPr>
          <a:xfrm>
            <a:off x="611560" y="5436513"/>
            <a:ext cx="1015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=100</a:t>
            </a:r>
          </a:p>
        </p:txBody>
      </p:sp>
      <p:sp>
        <p:nvSpPr>
          <p:cNvPr id="44" name="矩形 43"/>
          <p:cNvSpPr/>
          <p:nvPr/>
        </p:nvSpPr>
        <p:spPr>
          <a:xfrm>
            <a:off x="5691435" y="4128175"/>
            <a:ext cx="24352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169-25-25-50</a:t>
            </a:r>
          </a:p>
        </p:txBody>
      </p:sp>
      <p:sp>
        <p:nvSpPr>
          <p:cNvPr id="45" name="矩形 44"/>
          <p:cNvSpPr/>
          <p:nvPr/>
        </p:nvSpPr>
        <p:spPr>
          <a:xfrm>
            <a:off x="5433943" y="4560223"/>
            <a:ext cx="305724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=169-(25+25+50)</a:t>
            </a:r>
            <a:br>
              <a:rPr lang="en-US" altLang="zh-CN" sz="3200" dirty="0">
                <a:solidFill>
                  <a:srgbClr val="FF0000"/>
                </a:solidFill>
              </a:rPr>
            </a:b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418546" y="5004465"/>
            <a:ext cx="1765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=169-100</a:t>
            </a:r>
          </a:p>
        </p:txBody>
      </p:sp>
      <p:sp>
        <p:nvSpPr>
          <p:cNvPr id="47" name="矩形 46"/>
          <p:cNvSpPr/>
          <p:nvPr/>
        </p:nvSpPr>
        <p:spPr>
          <a:xfrm>
            <a:off x="5418546" y="5436513"/>
            <a:ext cx="806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=69</a:t>
            </a:r>
          </a:p>
        </p:txBody>
      </p:sp>
    </p:spTree>
    <p:extLst>
      <p:ext uri="{BB962C8B-B14F-4D97-AF65-F5344CB8AC3E}">
        <p14:creationId xmlns:p14="http://schemas.microsoft.com/office/powerpoint/2010/main" xmlns="" val="9062787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5" grpId="0"/>
      <p:bldP spid="26" grpId="0"/>
      <p:bldP spid="27" grpId="0"/>
      <p:bldP spid="35" grpId="0"/>
      <p:bldP spid="42" grpId="0"/>
      <p:bldP spid="43" grpId="0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19875" y="1137078"/>
            <a:ext cx="8967033" cy="748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同级运算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从左往右依次计算</a:t>
            </a:r>
            <a:r>
              <a:rPr lang="zh-CN" altLang="en-US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课 堂 小 结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21818" y="2157436"/>
            <a:ext cx="8679338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一个数连续减去两个数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可以用这个数减去这两个数的和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差不变。用字母表示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32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a-b-c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-(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3200" i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321818" y="4017398"/>
            <a:ext cx="8536462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3.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在没有括号的连减运算中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任意交换减数的位置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差不变。用字母表示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32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a-b-c=a-c-b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13464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作 业 设 计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428075"/>
            <a:ext cx="1358040" cy="24936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513259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75" y="1565577"/>
            <a:ext cx="9010650" cy="329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Group 38"/>
          <p:cNvGrpSpPr>
            <a:grpSpLocks/>
          </p:cNvGrpSpPr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24095" y="980802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22</a:t>
            </a:r>
            <a:r>
              <a:rPr lang="zh-CN" altLang="en-US" sz="3200" dirty="0">
                <a:latin typeface="+mn-ea"/>
                <a:ea typeface="+mn-ea"/>
              </a:rPr>
              <a:t>页练习六第</a:t>
            </a:r>
            <a:r>
              <a:rPr lang="en-US" altLang="zh-CN" sz="3200" dirty="0" smtClean="0">
                <a:latin typeface="+mn-ea"/>
                <a:ea typeface="+mn-ea"/>
              </a:rPr>
              <a:t>3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80945" y="5110362"/>
            <a:ext cx="26661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2000-416-284</a:t>
            </a:r>
          </a:p>
        </p:txBody>
      </p:sp>
      <p:sp>
        <p:nvSpPr>
          <p:cNvPr id="23" name="矩形 22"/>
          <p:cNvSpPr/>
          <p:nvPr/>
        </p:nvSpPr>
        <p:spPr>
          <a:xfrm>
            <a:off x="4572000" y="5101651"/>
            <a:ext cx="18453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=1300(m)</a:t>
            </a:r>
          </a:p>
        </p:txBody>
      </p:sp>
      <p:sp>
        <p:nvSpPr>
          <p:cNvPr id="24" name="矩形 23"/>
          <p:cNvSpPr/>
          <p:nvPr/>
        </p:nvSpPr>
        <p:spPr>
          <a:xfrm>
            <a:off x="2375335" y="5652537"/>
            <a:ext cx="52565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答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：海拔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1300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米。</a:t>
            </a:r>
            <a:endParaRPr lang="zh-CN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986917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0262" y="428604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22</a:t>
            </a:r>
            <a:r>
              <a:rPr lang="zh-CN" altLang="en-US" sz="3200" dirty="0">
                <a:latin typeface="+mn-ea"/>
                <a:ea typeface="+mn-ea"/>
              </a:rPr>
              <a:t>页练习六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5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158" y="1071546"/>
            <a:ext cx="26581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</a:rPr>
              <a:t>5.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完成下表。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56034" y="1571612"/>
            <a:ext cx="5952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新兴小学中、高年级人数统计表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33350615"/>
              </p:ext>
            </p:extLst>
          </p:nvPr>
        </p:nvGraphicFramePr>
        <p:xfrm>
          <a:off x="268934" y="2143116"/>
          <a:ext cx="8479530" cy="39370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95906"/>
                <a:gridCol w="1695906"/>
                <a:gridCol w="1695906"/>
                <a:gridCol w="1695906"/>
                <a:gridCol w="1695906"/>
              </a:tblGrid>
              <a:tr h="1009634">
                <a:tc>
                  <a:txBody>
                    <a:bodyPr/>
                    <a:lstStyle/>
                    <a:p>
                      <a:endParaRPr lang="zh-CN" altLang="en-US" sz="2500" dirty="0"/>
                    </a:p>
                  </a:txBody>
                  <a:tcPr marL="127193" marR="127193" marT="63596" marB="63596"/>
                </a:tc>
                <a:tc>
                  <a:txBody>
                    <a:bodyPr/>
                    <a:lstStyle/>
                    <a:p>
                      <a:endParaRPr lang="zh-CN" altLang="en-US" sz="2500"/>
                    </a:p>
                  </a:txBody>
                  <a:tcPr marL="127193" marR="127193" marT="63596" marB="63596"/>
                </a:tc>
                <a:tc>
                  <a:txBody>
                    <a:bodyPr/>
                    <a:lstStyle/>
                    <a:p>
                      <a:endParaRPr lang="zh-CN" altLang="en-US" sz="2500"/>
                    </a:p>
                  </a:txBody>
                  <a:tcPr marL="127193" marR="127193" marT="63596" marB="63596"/>
                </a:tc>
                <a:tc>
                  <a:txBody>
                    <a:bodyPr/>
                    <a:lstStyle/>
                    <a:p>
                      <a:endParaRPr lang="zh-CN" altLang="en-US" sz="2500"/>
                    </a:p>
                  </a:txBody>
                  <a:tcPr marL="127193" marR="127193" marT="63596" marB="63596"/>
                </a:tc>
                <a:tc>
                  <a:txBody>
                    <a:bodyPr/>
                    <a:lstStyle/>
                    <a:p>
                      <a:endParaRPr lang="zh-CN" altLang="en-US" sz="2500"/>
                    </a:p>
                  </a:txBody>
                  <a:tcPr marL="127193" marR="127193" marT="63596" marB="63596"/>
                </a:tc>
              </a:tr>
              <a:tr h="731862">
                <a:tc>
                  <a:txBody>
                    <a:bodyPr/>
                    <a:lstStyle/>
                    <a:p>
                      <a:endParaRPr lang="zh-CN" altLang="en-US" sz="2500" dirty="0"/>
                    </a:p>
                  </a:txBody>
                  <a:tcPr marL="127193" marR="127193" marT="63596" marB="63596"/>
                </a:tc>
                <a:tc>
                  <a:txBody>
                    <a:bodyPr/>
                    <a:lstStyle/>
                    <a:p>
                      <a:endParaRPr lang="zh-CN" altLang="en-US" sz="2500"/>
                    </a:p>
                  </a:txBody>
                  <a:tcPr marL="127193" marR="127193" marT="63596" marB="63596"/>
                </a:tc>
                <a:tc>
                  <a:txBody>
                    <a:bodyPr/>
                    <a:lstStyle/>
                    <a:p>
                      <a:endParaRPr lang="zh-CN" altLang="en-US" sz="2500"/>
                    </a:p>
                  </a:txBody>
                  <a:tcPr marL="127193" marR="127193" marT="63596" marB="63596"/>
                </a:tc>
                <a:tc>
                  <a:txBody>
                    <a:bodyPr/>
                    <a:lstStyle/>
                    <a:p>
                      <a:endParaRPr lang="zh-CN" altLang="en-US" sz="2500" dirty="0"/>
                    </a:p>
                  </a:txBody>
                  <a:tcPr marL="127193" marR="127193" marT="63596" marB="63596"/>
                </a:tc>
                <a:tc>
                  <a:txBody>
                    <a:bodyPr/>
                    <a:lstStyle/>
                    <a:p>
                      <a:endParaRPr lang="zh-CN" altLang="en-US" sz="2500"/>
                    </a:p>
                  </a:txBody>
                  <a:tcPr marL="127193" marR="127193" marT="63596" marB="63596"/>
                </a:tc>
              </a:tr>
              <a:tr h="731862">
                <a:tc>
                  <a:txBody>
                    <a:bodyPr/>
                    <a:lstStyle/>
                    <a:p>
                      <a:endParaRPr lang="zh-CN" altLang="en-US" sz="2500"/>
                    </a:p>
                  </a:txBody>
                  <a:tcPr marL="127193" marR="127193" marT="63596" marB="63596"/>
                </a:tc>
                <a:tc>
                  <a:txBody>
                    <a:bodyPr/>
                    <a:lstStyle/>
                    <a:p>
                      <a:endParaRPr lang="zh-CN" altLang="en-US" sz="2500" dirty="0"/>
                    </a:p>
                  </a:txBody>
                  <a:tcPr marL="127193" marR="127193" marT="63596" marB="63596"/>
                </a:tc>
                <a:tc>
                  <a:txBody>
                    <a:bodyPr/>
                    <a:lstStyle/>
                    <a:p>
                      <a:endParaRPr lang="zh-CN" altLang="en-US" sz="2500"/>
                    </a:p>
                  </a:txBody>
                  <a:tcPr marL="127193" marR="127193" marT="63596" marB="63596"/>
                </a:tc>
                <a:tc>
                  <a:txBody>
                    <a:bodyPr/>
                    <a:lstStyle/>
                    <a:p>
                      <a:endParaRPr lang="zh-CN" altLang="en-US" sz="2500"/>
                    </a:p>
                  </a:txBody>
                  <a:tcPr marL="127193" marR="127193" marT="63596" marB="63596"/>
                </a:tc>
                <a:tc>
                  <a:txBody>
                    <a:bodyPr/>
                    <a:lstStyle/>
                    <a:p>
                      <a:endParaRPr lang="zh-CN" altLang="en-US" sz="2500" dirty="0"/>
                    </a:p>
                  </a:txBody>
                  <a:tcPr marL="127193" marR="127193" marT="63596" marB="63596"/>
                </a:tc>
              </a:tr>
              <a:tr h="731862">
                <a:tc>
                  <a:txBody>
                    <a:bodyPr/>
                    <a:lstStyle/>
                    <a:p>
                      <a:endParaRPr lang="zh-CN" altLang="en-US" sz="2500"/>
                    </a:p>
                  </a:txBody>
                  <a:tcPr marL="127193" marR="127193" marT="63596" marB="63596"/>
                </a:tc>
                <a:tc>
                  <a:txBody>
                    <a:bodyPr/>
                    <a:lstStyle/>
                    <a:p>
                      <a:endParaRPr lang="zh-CN" altLang="en-US" sz="2500"/>
                    </a:p>
                  </a:txBody>
                  <a:tcPr marL="127193" marR="127193" marT="63596" marB="63596"/>
                </a:tc>
                <a:tc>
                  <a:txBody>
                    <a:bodyPr/>
                    <a:lstStyle/>
                    <a:p>
                      <a:endParaRPr lang="zh-CN" altLang="en-US" sz="2500"/>
                    </a:p>
                  </a:txBody>
                  <a:tcPr marL="127193" marR="127193" marT="63596" marB="63596"/>
                </a:tc>
                <a:tc>
                  <a:txBody>
                    <a:bodyPr/>
                    <a:lstStyle/>
                    <a:p>
                      <a:endParaRPr lang="zh-CN" altLang="en-US" sz="2500"/>
                    </a:p>
                  </a:txBody>
                  <a:tcPr marL="127193" marR="127193" marT="63596" marB="63596"/>
                </a:tc>
                <a:tc>
                  <a:txBody>
                    <a:bodyPr/>
                    <a:lstStyle/>
                    <a:p>
                      <a:endParaRPr lang="zh-CN" altLang="en-US" sz="2500"/>
                    </a:p>
                  </a:txBody>
                  <a:tcPr marL="127193" marR="127193" marT="63596" marB="63596"/>
                </a:tc>
              </a:tr>
              <a:tr h="731862">
                <a:tc>
                  <a:txBody>
                    <a:bodyPr/>
                    <a:lstStyle/>
                    <a:p>
                      <a:endParaRPr lang="zh-CN" altLang="en-US" sz="2500" dirty="0"/>
                    </a:p>
                  </a:txBody>
                  <a:tcPr marL="127193" marR="127193" marT="63596" marB="63596"/>
                </a:tc>
                <a:tc>
                  <a:txBody>
                    <a:bodyPr/>
                    <a:lstStyle/>
                    <a:p>
                      <a:endParaRPr lang="zh-CN" altLang="en-US" sz="2500"/>
                    </a:p>
                  </a:txBody>
                  <a:tcPr marL="127193" marR="127193" marT="63596" marB="63596"/>
                </a:tc>
                <a:tc>
                  <a:txBody>
                    <a:bodyPr/>
                    <a:lstStyle/>
                    <a:p>
                      <a:endParaRPr lang="zh-CN" altLang="en-US" sz="2500"/>
                    </a:p>
                  </a:txBody>
                  <a:tcPr marL="127193" marR="127193" marT="63596" marB="63596"/>
                </a:tc>
                <a:tc>
                  <a:txBody>
                    <a:bodyPr/>
                    <a:lstStyle/>
                    <a:p>
                      <a:endParaRPr lang="zh-CN" altLang="en-US" sz="2500" dirty="0"/>
                    </a:p>
                  </a:txBody>
                  <a:tcPr marL="127193" marR="127193" marT="63596" marB="63596"/>
                </a:tc>
                <a:tc>
                  <a:txBody>
                    <a:bodyPr/>
                    <a:lstStyle/>
                    <a:p>
                      <a:endParaRPr lang="zh-CN" altLang="en-US" sz="2500" dirty="0"/>
                    </a:p>
                  </a:txBody>
                  <a:tcPr marL="127193" marR="127193" marT="63596" marB="63596"/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1115616" y="214311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</a:rPr>
              <a:t>班级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9599" y="268975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</a:rPr>
              <a:t>年级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62908" y="2492896"/>
            <a:ext cx="1628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）班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63888" y="2492896"/>
            <a:ext cx="1628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）班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92080" y="2492896"/>
            <a:ext cx="1628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）班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183866" y="2484185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总人数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05325" y="322136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三年级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95536" y="393305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四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年级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05325" y="465313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五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年级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95536" y="537321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六年级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461591" y="321297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461591" y="393305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461591" y="465313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461591" y="5436513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38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189783" y="321297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37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189783" y="393305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189783" y="465313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36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917975" y="321297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917975" y="393305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39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917975" y="465313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917975" y="5436513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452320" y="3204265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107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452320" y="393305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104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452320" y="465313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106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189783" y="5436513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38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452320" y="5445224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108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 rot="10800000">
            <a:off x="285720" y="2143116"/>
            <a:ext cx="1714512" cy="10001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56927510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436" y="1629734"/>
            <a:ext cx="8673060" cy="2744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2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857224" y="500042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22</a:t>
            </a:r>
            <a:r>
              <a:rPr lang="zh-CN" altLang="en-US" sz="3200" dirty="0">
                <a:latin typeface="+mn-ea"/>
                <a:ea typeface="+mn-ea"/>
              </a:rPr>
              <a:t>页练习六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6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649127" y="211417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25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39810" y="4622116"/>
            <a:ext cx="21018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325-276-24</a:t>
            </a:r>
          </a:p>
        </p:txBody>
      </p:sp>
      <p:sp>
        <p:nvSpPr>
          <p:cNvPr id="18" name="矩形 17"/>
          <p:cNvSpPr/>
          <p:nvPr/>
        </p:nvSpPr>
        <p:spPr>
          <a:xfrm>
            <a:off x="4397651" y="4613405"/>
            <a:ext cx="14750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=25(</a:t>
            </a:r>
            <a:r>
              <a:rPr lang="zh-CN" altLang="en-US" sz="3200" dirty="0">
                <a:solidFill>
                  <a:srgbClr val="FF0000"/>
                </a:solidFill>
              </a:rPr>
              <a:t>票</a:t>
            </a:r>
            <a:r>
              <a:rPr lang="en-US" altLang="zh-CN" sz="32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2" name="矩形 1"/>
          <p:cNvSpPr/>
          <p:nvPr/>
        </p:nvSpPr>
        <p:spPr>
          <a:xfrm>
            <a:off x="330421" y="1000108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</a:rPr>
              <a:t>6.</a:t>
            </a:r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2555776" y="5517232"/>
            <a:ext cx="30732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答：弃权</a:t>
            </a:r>
            <a:r>
              <a:rPr lang="en-US" altLang="zh-CN" sz="3200" dirty="0" smtClean="0">
                <a:solidFill>
                  <a:srgbClr val="FF0000"/>
                </a:solidFill>
              </a:rPr>
              <a:t>25</a:t>
            </a:r>
            <a:r>
              <a:rPr lang="zh-CN" altLang="en-US" sz="3200" dirty="0" smtClean="0">
                <a:solidFill>
                  <a:srgbClr val="FF0000"/>
                </a:solidFill>
              </a:rPr>
              <a:t>票</a:t>
            </a:r>
            <a:r>
              <a:rPr lang="zh-CN" altLang="en-US" sz="3200" dirty="0">
                <a:solidFill>
                  <a:srgbClr val="FF0000"/>
                </a:solidFill>
              </a:rPr>
              <a:t>。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7694757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8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268301689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35718" y="623590"/>
            <a:ext cx="777664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完成下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表。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7522747"/>
              </p:ext>
            </p:extLst>
          </p:nvPr>
        </p:nvGraphicFramePr>
        <p:xfrm>
          <a:off x="402115" y="1916832"/>
          <a:ext cx="7852680" cy="3600399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617560"/>
                <a:gridCol w="1308780"/>
                <a:gridCol w="1308780"/>
                <a:gridCol w="1308780"/>
                <a:gridCol w="1308780"/>
              </a:tblGrid>
              <a:tr h="1195147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　　</a:t>
                      </a:r>
                      <a:endParaRPr lang="en-US" altLang="zh-CN" sz="3200" dirty="0" smtClean="0">
                        <a:effectLst/>
                      </a:endParaRPr>
                    </a:p>
                    <a:p>
                      <a:r>
                        <a:rPr lang="en-US" altLang="zh-CN" sz="3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</a:t>
                      </a:r>
                      <a:r>
                        <a:rPr lang="zh-CN" altLang="zh-CN" sz="3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班级</a:t>
                      </a:r>
                    </a:p>
                    <a:p>
                      <a:r>
                        <a:rPr lang="en-US" altLang="zh-CN" sz="3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lang="zh-CN" altLang="zh-CN" sz="3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年级</a:t>
                      </a:r>
                      <a:r>
                        <a:rPr lang="zh-CN" sz="3200" dirty="0">
                          <a:effectLst/>
                        </a:rPr>
                        <a:t>　　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(</a:t>
                      </a:r>
                      <a:r>
                        <a:rPr lang="zh-CN" sz="3200" dirty="0">
                          <a:effectLst/>
                        </a:rPr>
                        <a:t>一</a:t>
                      </a:r>
                      <a:r>
                        <a:rPr lang="en-US" sz="3200" dirty="0">
                          <a:effectLst/>
                        </a:rPr>
                        <a:t>)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(</a:t>
                      </a:r>
                      <a:r>
                        <a:rPr lang="zh-CN" sz="3200" dirty="0">
                          <a:effectLst/>
                        </a:rPr>
                        <a:t>二</a:t>
                      </a:r>
                      <a:r>
                        <a:rPr lang="en-US" sz="3200" dirty="0">
                          <a:effectLst/>
                        </a:rPr>
                        <a:t>)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(</a:t>
                      </a:r>
                      <a:r>
                        <a:rPr lang="zh-CN" sz="3200" dirty="0">
                          <a:effectLst/>
                        </a:rPr>
                        <a:t>三</a:t>
                      </a:r>
                      <a:r>
                        <a:rPr lang="en-US" sz="3200" dirty="0">
                          <a:effectLst/>
                        </a:rPr>
                        <a:t>)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effectLst/>
                        </a:rPr>
                        <a:t>总</a:t>
                      </a:r>
                      <a:r>
                        <a:rPr lang="zh-CN" sz="3200" dirty="0">
                          <a:effectLst/>
                        </a:rPr>
                        <a:t>人数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601313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effectLst/>
                        </a:rPr>
                        <a:t>三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60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58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185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601313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effectLst/>
                        </a:rPr>
                        <a:t>四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59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62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177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601313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effectLst/>
                        </a:rPr>
                        <a:t>五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62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64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190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601313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effectLst/>
                        </a:rPr>
                        <a:t>六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57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58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3200" dirty="0" smtClean="0">
                        <a:effectLst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176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356034" y="1311086"/>
            <a:ext cx="5952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</a:rPr>
              <a:t>实验小学中、高年级人数统计表</a:t>
            </a:r>
          </a:p>
        </p:txBody>
      </p:sp>
      <p:sp>
        <p:nvSpPr>
          <p:cNvPr id="21" name="矩形 20"/>
          <p:cNvSpPr/>
          <p:nvPr/>
        </p:nvSpPr>
        <p:spPr>
          <a:xfrm>
            <a:off x="4693839" y="3132257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89983" y="3708321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56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47864" y="429309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65281" y="4896223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rot="10800000">
            <a:off x="428596" y="2000240"/>
            <a:ext cx="2571768" cy="10715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76657425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>
            <a:grpSpLocks/>
          </p:cNvGrpSpPr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663405" y="785794"/>
            <a:ext cx="8766379" cy="732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2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楷体_GB2312" pitchFamily="49" charset="-122"/>
              </a:rPr>
              <a:t>重点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怎样简便怎样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算。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9592" y="1751911"/>
            <a:ext cx="2310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434-176-124</a:t>
            </a:r>
          </a:p>
        </p:txBody>
      </p:sp>
      <p:sp>
        <p:nvSpPr>
          <p:cNvPr id="21" name="矩形 20"/>
          <p:cNvSpPr/>
          <p:nvPr/>
        </p:nvSpPr>
        <p:spPr>
          <a:xfrm>
            <a:off x="642100" y="2183959"/>
            <a:ext cx="28520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=434-(176+124</a:t>
            </a:r>
            <a:r>
              <a:rPr lang="en-US" altLang="zh-CN" sz="3200" dirty="0" smtClean="0">
                <a:solidFill>
                  <a:srgbClr val="FF0000"/>
                </a:solidFill>
              </a:rPr>
              <a:t>)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6703" y="2628201"/>
            <a:ext cx="1765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=434-300</a:t>
            </a:r>
          </a:p>
        </p:txBody>
      </p:sp>
      <p:sp>
        <p:nvSpPr>
          <p:cNvPr id="23" name="矩形 22"/>
          <p:cNvSpPr/>
          <p:nvPr/>
        </p:nvSpPr>
        <p:spPr>
          <a:xfrm>
            <a:off x="626703" y="3060249"/>
            <a:ext cx="1015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=134</a:t>
            </a:r>
          </a:p>
        </p:txBody>
      </p:sp>
      <p:sp>
        <p:nvSpPr>
          <p:cNvPr id="27" name="矩形 26"/>
          <p:cNvSpPr/>
          <p:nvPr/>
        </p:nvSpPr>
        <p:spPr>
          <a:xfrm>
            <a:off x="5266388" y="1751911"/>
            <a:ext cx="2310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466-150-266</a:t>
            </a:r>
          </a:p>
        </p:txBody>
      </p:sp>
      <p:sp>
        <p:nvSpPr>
          <p:cNvPr id="28" name="矩形 27"/>
          <p:cNvSpPr/>
          <p:nvPr/>
        </p:nvSpPr>
        <p:spPr>
          <a:xfrm>
            <a:off x="5008896" y="2183959"/>
            <a:ext cx="25154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=466-266-150</a:t>
            </a:r>
          </a:p>
        </p:txBody>
      </p:sp>
      <p:sp>
        <p:nvSpPr>
          <p:cNvPr id="29" name="矩形 28"/>
          <p:cNvSpPr/>
          <p:nvPr/>
        </p:nvSpPr>
        <p:spPr>
          <a:xfrm>
            <a:off x="4993499" y="2628201"/>
            <a:ext cx="1765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=200-150</a:t>
            </a:r>
          </a:p>
        </p:txBody>
      </p:sp>
      <p:sp>
        <p:nvSpPr>
          <p:cNvPr id="30" name="矩形 29"/>
          <p:cNvSpPr/>
          <p:nvPr/>
        </p:nvSpPr>
        <p:spPr>
          <a:xfrm>
            <a:off x="4993499" y="3060249"/>
            <a:ext cx="806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=50</a:t>
            </a:r>
          </a:p>
        </p:txBody>
      </p:sp>
      <p:sp>
        <p:nvSpPr>
          <p:cNvPr id="31" name="矩形 30"/>
          <p:cNvSpPr/>
          <p:nvPr/>
        </p:nvSpPr>
        <p:spPr>
          <a:xfrm>
            <a:off x="884449" y="3912151"/>
            <a:ext cx="21018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245-145-28</a:t>
            </a:r>
          </a:p>
        </p:txBody>
      </p:sp>
      <p:sp>
        <p:nvSpPr>
          <p:cNvPr id="32" name="矩形 31"/>
          <p:cNvSpPr/>
          <p:nvPr/>
        </p:nvSpPr>
        <p:spPr>
          <a:xfrm>
            <a:off x="626957" y="4344199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=100-28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11560" y="4788441"/>
            <a:ext cx="8066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=72</a:t>
            </a:r>
          </a:p>
        </p:txBody>
      </p:sp>
      <p:sp>
        <p:nvSpPr>
          <p:cNvPr id="35" name="矩形 34"/>
          <p:cNvSpPr/>
          <p:nvPr/>
        </p:nvSpPr>
        <p:spPr>
          <a:xfrm>
            <a:off x="5276937" y="3933056"/>
            <a:ext cx="21018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426-78-122</a:t>
            </a:r>
          </a:p>
        </p:txBody>
      </p:sp>
      <p:sp>
        <p:nvSpPr>
          <p:cNvPr id="36" name="矩形 35"/>
          <p:cNvSpPr/>
          <p:nvPr/>
        </p:nvSpPr>
        <p:spPr>
          <a:xfrm>
            <a:off x="5019445" y="4365104"/>
            <a:ext cx="2643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=426-(78+122</a:t>
            </a:r>
            <a:r>
              <a:rPr lang="en-US" altLang="zh-CN" sz="3200" dirty="0" smtClean="0">
                <a:solidFill>
                  <a:srgbClr val="FF0000"/>
                </a:solidFill>
              </a:rPr>
              <a:t>)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04048" y="4809346"/>
            <a:ext cx="1765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=426-200</a:t>
            </a:r>
          </a:p>
        </p:txBody>
      </p:sp>
      <p:sp>
        <p:nvSpPr>
          <p:cNvPr id="38" name="矩形 37"/>
          <p:cNvSpPr/>
          <p:nvPr/>
        </p:nvSpPr>
        <p:spPr>
          <a:xfrm>
            <a:off x="5004048" y="5241394"/>
            <a:ext cx="1015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=226</a:t>
            </a:r>
          </a:p>
        </p:txBody>
      </p:sp>
    </p:spTree>
    <p:extLst>
      <p:ext uri="{BB962C8B-B14F-4D97-AF65-F5344CB8AC3E}">
        <p14:creationId xmlns:p14="http://schemas.microsoft.com/office/powerpoint/2010/main" xmlns="" val="2977688401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8" grpId="0"/>
      <p:bldP spid="29" grpId="0"/>
      <p:bldP spid="30" grpId="0"/>
      <p:bldP spid="32" grpId="0"/>
      <p:bldP spid="33" grpId="0"/>
      <p:bldP spid="36" grpId="0"/>
      <p:bldP spid="37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00034" y="404664"/>
            <a:ext cx="7528524" cy="221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情景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小明买了两套书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一套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《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快乐作文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》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是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65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元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另一套是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《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科学探究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》,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是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85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元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小明付了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200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元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应找回多少钱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  <a:endParaRPr lang="zh-CN" altLang="en-US" sz="3200" dirty="0">
              <a:solidFill>
                <a:srgbClr val="00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576732" y="2564904"/>
            <a:ext cx="25074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200-65-85</a:t>
            </a:r>
          </a:p>
        </p:txBody>
      </p:sp>
      <p:sp>
        <p:nvSpPr>
          <p:cNvPr id="30" name="矩形 29"/>
          <p:cNvSpPr/>
          <p:nvPr/>
        </p:nvSpPr>
        <p:spPr>
          <a:xfrm>
            <a:off x="2195736" y="3257386"/>
            <a:ext cx="37946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=200-</a:t>
            </a:r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en-US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65+85</a:t>
            </a:r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）</a:t>
            </a:r>
            <a:endParaRPr lang="en-US" alt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79712" y="5241394"/>
            <a:ext cx="5256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答：应</a:t>
            </a:r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找回</a:t>
            </a:r>
            <a:r>
              <a:rPr lang="en-US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50</a:t>
            </a:r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元钱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lang="zh-CN" alt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95736" y="3915634"/>
            <a:ext cx="2249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=200-150</a:t>
            </a:r>
            <a:endParaRPr lang="en-US" alt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95736" y="4521314"/>
            <a:ext cx="19896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=50</a:t>
            </a:r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(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元</a:t>
            </a:r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4178872577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31" grpId="0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复 习 准 备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339752" y="119675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4647" y="1207305"/>
            <a:ext cx="16353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20-13=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88024" y="1207304"/>
            <a:ext cx="13756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15-8=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3493" y="1929740"/>
            <a:ext cx="16353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42-23=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99332" y="1929739"/>
            <a:ext cx="16353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36-18=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55576" y="2661535"/>
            <a:ext cx="17924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27-3-4=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41172" y="2638831"/>
            <a:ext cx="17924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45-7-8=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37316" y="120730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339752" y="192761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19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97373" y="1916832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18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39752" y="2636912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20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13397" y="264221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30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5576" y="3388504"/>
            <a:ext cx="16353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39-29=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41172" y="3365800"/>
            <a:ext cx="16353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54-17=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83785" y="3356992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44777" y="3356992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37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5154" y="620688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口算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30" name="矩形 29"/>
          <p:cNvSpPr/>
          <p:nvPr/>
        </p:nvSpPr>
        <p:spPr>
          <a:xfrm>
            <a:off x="755576" y="4135067"/>
            <a:ext cx="23118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109-9-10=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841172" y="4112363"/>
            <a:ext cx="23118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75-12-13=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931857" y="4110444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90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073420" y="411574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50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55576" y="4828664"/>
            <a:ext cx="17924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52-6-6=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841172" y="4805960"/>
            <a:ext cx="25715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125-15-10=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483768" y="4797152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40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217436" y="4797152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100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pic>
        <p:nvPicPr>
          <p:cNvPr id="43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99626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3" grpId="0"/>
      <p:bldP spid="34" grpId="0"/>
      <p:bldP spid="35" grpId="0"/>
      <p:bldP spid="36" grpId="0"/>
      <p:bldP spid="37" grpId="0"/>
      <p:bldP spid="25" grpId="0"/>
      <p:bldP spid="26" grpId="0"/>
      <p:bldP spid="32" grpId="0"/>
      <p:bldP spid="38" grpId="0"/>
      <p:bldP spid="41" grpId="0"/>
      <p:bldP spid="4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726861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7" name="Text Box 7"/>
          <p:cNvSpPr txBox="1">
            <a:spLocks noChangeArrowheads="1"/>
          </p:cNvSpPr>
          <p:nvPr/>
        </p:nvSpPr>
        <p:spPr bwMode="auto">
          <a:xfrm>
            <a:off x="-7194" y="581320"/>
            <a:ext cx="70961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这本书一共</a:t>
            </a:r>
            <a:r>
              <a:rPr 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234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页，还剩多少页没看？</a:t>
            </a:r>
          </a:p>
        </p:txBody>
      </p:sp>
      <p:sp>
        <p:nvSpPr>
          <p:cNvPr id="92168" name="Text Box 8"/>
          <p:cNvSpPr txBox="1">
            <a:spLocks noChangeArrowheads="1"/>
          </p:cNvSpPr>
          <p:nvPr/>
        </p:nvSpPr>
        <p:spPr bwMode="auto">
          <a:xfrm>
            <a:off x="403768" y="4286256"/>
            <a:ext cx="6097058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marL="342900" indent="-342900" algn="l">
              <a:spcBef>
                <a:spcPct val="0"/>
              </a:spcBef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l">
              <a:spcBef>
                <a:spcPct val="0"/>
              </a:spcBef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>
              <a:spcBef>
                <a:spcPct val="0"/>
              </a:spcBef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>
              <a:spcBef>
                <a:spcPct val="0"/>
              </a:spcBef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>
              <a:spcBef>
                <a:spcPct val="0"/>
              </a:spcBef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这道题的已知条件和问题是什么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en-US" sz="32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362"/>
          <a:stretch/>
        </p:blipFill>
        <p:spPr>
          <a:xfrm>
            <a:off x="-7194" y="1124744"/>
            <a:ext cx="9144000" cy="3107038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45254" y="1154848"/>
            <a:ext cx="6840760" cy="454377"/>
          </a:xfrm>
          <a:prstGeom prst="wedgeRoundRectCallout">
            <a:avLst>
              <a:gd name="adj1" fmla="val 51890"/>
              <a:gd name="adj2" fmla="val 84417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我昨天看到第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66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页，今天又看了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34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4797152"/>
            <a:ext cx="86044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已知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条件：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李叔叔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昨天看到第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66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页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今天又看了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34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页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这本书一共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234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页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5731837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要解决的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问题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还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剩多少页没看。</a:t>
            </a:r>
            <a:endParaRPr lang="zh-CN" altLang="en-US" sz="3200" dirty="0"/>
          </a:p>
        </p:txBody>
      </p:sp>
      <p:grpSp>
        <p:nvGrpSpPr>
          <p:cNvPr id="15" name="Group 8"/>
          <p:cNvGrpSpPr>
            <a:grpSpLocks/>
          </p:cNvGrpSpPr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16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itchFamily="34" charset="0"/>
                  <a:ea typeface="黑体" pitchFamily="49" charset="-122"/>
                </a:rPr>
                <a:t>学 习 新 知</a:t>
              </a:r>
            </a:p>
          </p:txBody>
        </p:sp>
      </p:grp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0" y="1793080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98827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7" grpId="0"/>
      <p:bldP spid="92168" grpId="0"/>
      <p:bldP spid="6" grpId="0" animBg="1"/>
      <p:bldP spid="8" grpId="0"/>
      <p:bldP spid="9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Rectangle 4"/>
          <p:cNvSpPr>
            <a:spLocks noGrp="1" noChangeArrowheads="1"/>
          </p:cNvSpPr>
          <p:nvPr>
            <p:ph type="title"/>
          </p:nvPr>
        </p:nvSpPr>
        <p:spPr>
          <a:xfrm>
            <a:off x="323528" y="577751"/>
            <a:ext cx="8229600" cy="1143000"/>
          </a:xfrm>
          <a:noFill/>
          <a:ln/>
        </p:spPr>
        <p:txBody>
          <a:bodyPr/>
          <a:lstStyle/>
          <a:p>
            <a:r>
              <a:rPr lang="zh-CN" altLang="en-US" sz="4000" dirty="0" smtClean="0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方法一</a:t>
            </a:r>
            <a:endParaRPr lang="zh-CN" altLang="en-US" sz="4000" dirty="0">
              <a:solidFill>
                <a:srgbClr val="FF0066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1340768"/>
            <a:ext cx="7776864" cy="1675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总</a:t>
            </a:r>
            <a:r>
              <a:rPr lang="zh-CN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页数先去掉昨天的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66</a:t>
            </a:r>
            <a:r>
              <a:rPr lang="zh-CN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页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再去掉今天的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34</a:t>
            </a:r>
            <a:r>
              <a:rPr lang="zh-CN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页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就可算出还剩多少页没看。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75666" y="3017934"/>
            <a:ext cx="35413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C00000"/>
                </a:solidFill>
              </a:rPr>
              <a:t>234 </a:t>
            </a:r>
            <a:r>
              <a:rPr lang="zh-CN" altLang="en-US" sz="4400" dirty="0">
                <a:solidFill>
                  <a:srgbClr val="C00000"/>
                </a:solidFill>
                <a:latin typeface="Tahoma" panose="020B0604030504040204" pitchFamily="34" charset="0"/>
              </a:rPr>
              <a:t>–</a:t>
            </a:r>
            <a:r>
              <a:rPr lang="en-US" altLang="zh-CN" sz="4400" dirty="0">
                <a:solidFill>
                  <a:srgbClr val="C00000"/>
                </a:solidFill>
              </a:rPr>
              <a:t> 66 </a:t>
            </a:r>
            <a:r>
              <a:rPr lang="zh-CN" altLang="en-US" sz="4400" dirty="0">
                <a:solidFill>
                  <a:srgbClr val="C00000"/>
                </a:solidFill>
                <a:latin typeface="Tahoma" panose="020B0604030504040204" pitchFamily="34" charset="0"/>
              </a:rPr>
              <a:t>–</a:t>
            </a:r>
            <a:r>
              <a:rPr lang="en-US" altLang="zh-CN" sz="4400" dirty="0">
                <a:solidFill>
                  <a:srgbClr val="C00000"/>
                </a:solidFill>
              </a:rPr>
              <a:t> 34 </a:t>
            </a:r>
            <a:endParaRPr lang="zh-CN" altLang="en-US" sz="4400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47243" y="3715425"/>
            <a:ext cx="26356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C00000"/>
                </a:solidFill>
              </a:rPr>
              <a:t>=168 </a:t>
            </a:r>
            <a:r>
              <a:rPr lang="zh-CN" altLang="en-US" sz="4400" dirty="0">
                <a:solidFill>
                  <a:srgbClr val="C00000"/>
                </a:solidFill>
                <a:latin typeface="Tahoma" panose="020B0604030504040204" pitchFamily="34" charset="0"/>
              </a:rPr>
              <a:t>–</a:t>
            </a:r>
            <a:r>
              <a:rPr lang="en-US" altLang="zh-CN" sz="4400" dirty="0">
                <a:solidFill>
                  <a:srgbClr val="C00000"/>
                </a:solidFill>
              </a:rPr>
              <a:t> 34 </a:t>
            </a:r>
            <a:endParaRPr lang="zh-CN" altLang="en-US" sz="44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79712" y="4509376"/>
            <a:ext cx="32704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</a:rPr>
              <a:t> </a:t>
            </a:r>
            <a:r>
              <a:rPr lang="en-US" altLang="zh-CN" sz="4400" dirty="0">
                <a:solidFill>
                  <a:srgbClr val="C00000"/>
                </a:solidFill>
              </a:rPr>
              <a:t>=134</a:t>
            </a:r>
            <a:r>
              <a:rPr lang="zh-CN" altLang="en-US" sz="4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（页）</a:t>
            </a:r>
            <a:r>
              <a:rPr lang="zh-CN" altLang="en-US" sz="4400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9" name="矩形 8"/>
          <p:cNvSpPr/>
          <p:nvPr/>
        </p:nvSpPr>
        <p:spPr>
          <a:xfrm>
            <a:off x="1475656" y="5229200"/>
            <a:ext cx="51379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答：还剩</a:t>
            </a:r>
            <a:r>
              <a: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134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页没看。</a:t>
            </a:r>
          </a:p>
        </p:txBody>
      </p:sp>
    </p:spTree>
    <p:extLst>
      <p:ext uri="{BB962C8B-B14F-4D97-AF65-F5344CB8AC3E}">
        <p14:creationId xmlns:p14="http://schemas.microsoft.com/office/powerpoint/2010/main" xmlns="" val="21279651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Rectangle 4"/>
          <p:cNvSpPr>
            <a:spLocks noGrp="1" noChangeArrowheads="1"/>
          </p:cNvSpPr>
          <p:nvPr>
            <p:ph type="title"/>
          </p:nvPr>
        </p:nvSpPr>
        <p:spPr>
          <a:xfrm>
            <a:off x="323528" y="577751"/>
            <a:ext cx="8229600" cy="1143000"/>
          </a:xfrm>
          <a:noFill/>
          <a:ln/>
        </p:spPr>
        <p:txBody>
          <a:bodyPr/>
          <a:lstStyle/>
          <a:p>
            <a:r>
              <a:rPr lang="zh-CN" altLang="en-US" sz="4000" dirty="0" smtClean="0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方法二</a:t>
            </a:r>
            <a:endParaRPr lang="zh-CN" altLang="en-US" sz="4000" dirty="0">
              <a:solidFill>
                <a:srgbClr val="FF0066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1340768"/>
            <a:ext cx="777686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先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去掉今天看的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34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页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再去掉昨天的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页，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就可算出还剩多少页没看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75666" y="2873918"/>
            <a:ext cx="356059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</a:rPr>
              <a:t>234</a:t>
            </a:r>
            <a:r>
              <a:rPr lang="zh-CN" altLang="en-US" sz="4400" dirty="0">
                <a:solidFill>
                  <a:srgbClr val="C00000"/>
                </a:solidFill>
                <a:latin typeface="Tahoma" panose="020B0604030504040204" pitchFamily="34" charset="0"/>
              </a:rPr>
              <a:t> – </a:t>
            </a:r>
            <a:r>
              <a:rPr lang="en-US" altLang="zh-CN" sz="4400" dirty="0" smtClean="0">
                <a:solidFill>
                  <a:srgbClr val="C00000"/>
                </a:solidFill>
              </a:rPr>
              <a:t>34</a:t>
            </a:r>
            <a:r>
              <a:rPr lang="zh-CN" altLang="en-US" sz="4400" dirty="0">
                <a:solidFill>
                  <a:srgbClr val="C00000"/>
                </a:solidFill>
                <a:latin typeface="Tahoma" panose="020B0604030504040204" pitchFamily="34" charset="0"/>
              </a:rPr>
              <a:t> – </a:t>
            </a:r>
            <a:r>
              <a:rPr lang="en-US" altLang="zh-CN" sz="4400" dirty="0" smtClean="0">
                <a:solidFill>
                  <a:srgbClr val="C00000"/>
                </a:solidFill>
              </a:rPr>
              <a:t>66</a:t>
            </a:r>
            <a:endParaRPr lang="zh-CN" altLang="en-US" sz="4400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79287" y="3571409"/>
            <a:ext cx="26356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</a:rPr>
              <a:t>=200 </a:t>
            </a:r>
            <a:r>
              <a:rPr lang="zh-CN" altLang="en-US" sz="4400" dirty="0">
                <a:solidFill>
                  <a:srgbClr val="C00000"/>
                </a:solidFill>
                <a:latin typeface="Tahoma" panose="020B0604030504040204" pitchFamily="34" charset="0"/>
              </a:rPr>
              <a:t>–</a:t>
            </a:r>
            <a:r>
              <a:rPr lang="en-US" altLang="zh-CN" sz="4400" dirty="0">
                <a:solidFill>
                  <a:srgbClr val="C00000"/>
                </a:solidFill>
              </a:rPr>
              <a:t> </a:t>
            </a:r>
            <a:r>
              <a:rPr lang="en-US" altLang="zh-CN" sz="4400" dirty="0" smtClean="0">
                <a:solidFill>
                  <a:srgbClr val="C00000"/>
                </a:solidFill>
              </a:rPr>
              <a:t>66 </a:t>
            </a:r>
            <a:endParaRPr lang="zh-CN" altLang="en-US" sz="44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49625" y="4315743"/>
            <a:ext cx="32704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</a:rPr>
              <a:t> </a:t>
            </a:r>
            <a:r>
              <a:rPr lang="en-US" altLang="zh-CN" sz="4400" dirty="0">
                <a:solidFill>
                  <a:srgbClr val="C00000"/>
                </a:solidFill>
              </a:rPr>
              <a:t>=134</a:t>
            </a:r>
            <a:r>
              <a:rPr lang="zh-CN" altLang="en-US" sz="4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（页）</a:t>
            </a:r>
            <a:r>
              <a:rPr lang="zh-CN" altLang="en-US" sz="4400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9" name="矩形 8"/>
          <p:cNvSpPr/>
          <p:nvPr/>
        </p:nvSpPr>
        <p:spPr>
          <a:xfrm>
            <a:off x="1547664" y="5169386"/>
            <a:ext cx="51379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答：还剩</a:t>
            </a:r>
            <a:r>
              <a: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134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页没看。</a:t>
            </a:r>
          </a:p>
        </p:txBody>
      </p:sp>
    </p:spTree>
    <p:extLst>
      <p:ext uri="{BB962C8B-B14F-4D97-AF65-F5344CB8AC3E}">
        <p14:creationId xmlns:p14="http://schemas.microsoft.com/office/powerpoint/2010/main" xmlns="" val="33220782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Rectangle 4"/>
          <p:cNvSpPr>
            <a:spLocks noGrp="1" noChangeArrowheads="1"/>
          </p:cNvSpPr>
          <p:nvPr>
            <p:ph type="title"/>
          </p:nvPr>
        </p:nvSpPr>
        <p:spPr>
          <a:xfrm>
            <a:off x="323528" y="577751"/>
            <a:ext cx="8229600" cy="1143000"/>
          </a:xfrm>
          <a:noFill/>
          <a:ln/>
        </p:spPr>
        <p:txBody>
          <a:bodyPr/>
          <a:lstStyle/>
          <a:p>
            <a:r>
              <a:rPr lang="zh-CN" altLang="en-US" sz="4000" dirty="0" smtClean="0">
                <a:solidFill>
                  <a:srgbClr val="FF0066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方法三</a:t>
            </a:r>
            <a:endParaRPr lang="zh-CN" altLang="en-US" sz="4000" dirty="0">
              <a:solidFill>
                <a:srgbClr val="FF0066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1472" y="1192684"/>
            <a:ext cx="77153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先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算出李叔叔昨天和今天一共看了多少页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然后从总页数里面去掉看过的页数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就可算出还剩多少页没看。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59642" y="3449982"/>
            <a:ext cx="42699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</a:rPr>
              <a:t>234 </a:t>
            </a:r>
            <a:r>
              <a:rPr lang="zh-CN" altLang="en-US" sz="4000" dirty="0">
                <a:solidFill>
                  <a:srgbClr val="C00000"/>
                </a:solidFill>
                <a:latin typeface="Tahoma" panose="020B0604030504040204" pitchFamily="34" charset="0"/>
              </a:rPr>
              <a:t>–</a:t>
            </a:r>
            <a:r>
              <a:rPr lang="en-US" altLang="zh-CN" sz="4000" dirty="0">
                <a:solidFill>
                  <a:srgbClr val="C00000"/>
                </a:solidFill>
              </a:rPr>
              <a:t> </a:t>
            </a:r>
            <a:r>
              <a:rPr lang="zh-CN" altLang="en-US" sz="4000" dirty="0" smtClean="0">
                <a:solidFill>
                  <a:srgbClr val="C00000"/>
                </a:solidFill>
              </a:rPr>
              <a:t>（</a:t>
            </a:r>
            <a:r>
              <a:rPr lang="en-US" altLang="zh-CN" sz="4000" dirty="0">
                <a:solidFill>
                  <a:srgbClr val="C00000"/>
                </a:solidFill>
              </a:rPr>
              <a:t>66 </a:t>
            </a:r>
            <a:r>
              <a:rPr lang="en-US" altLang="zh-CN" sz="4000" dirty="0" smtClean="0">
                <a:solidFill>
                  <a:srgbClr val="C00000"/>
                </a:solidFill>
                <a:latin typeface="Tahoma" panose="020B0604030504040204" pitchFamily="34" charset="0"/>
              </a:rPr>
              <a:t>+</a:t>
            </a:r>
            <a:r>
              <a:rPr lang="en-US" altLang="zh-CN" sz="4000" dirty="0" smtClean="0">
                <a:solidFill>
                  <a:srgbClr val="C00000"/>
                </a:solidFill>
              </a:rPr>
              <a:t> 34</a:t>
            </a:r>
            <a:r>
              <a:rPr lang="zh-CN" altLang="en-US" sz="4000" dirty="0" smtClean="0">
                <a:solidFill>
                  <a:srgbClr val="C00000"/>
                </a:solidFill>
              </a:rPr>
              <a:t>）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3227" y="4126568"/>
            <a:ext cx="26709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</a:rPr>
              <a:t>=234 </a:t>
            </a:r>
            <a:r>
              <a:rPr lang="zh-CN" altLang="en-US" sz="4000" dirty="0">
                <a:solidFill>
                  <a:srgbClr val="C00000"/>
                </a:solidFill>
                <a:latin typeface="Tahoma" panose="020B0604030504040204" pitchFamily="34" charset="0"/>
              </a:rPr>
              <a:t>–</a:t>
            </a:r>
            <a:r>
              <a:rPr lang="en-US" altLang="zh-CN" sz="4000" dirty="0">
                <a:solidFill>
                  <a:srgbClr val="C00000"/>
                </a:solidFill>
              </a:rPr>
              <a:t> </a:t>
            </a:r>
            <a:r>
              <a:rPr lang="en-US" altLang="zh-CN" sz="4000" dirty="0" smtClean="0">
                <a:solidFill>
                  <a:srgbClr val="C00000"/>
                </a:solidFill>
              </a:rPr>
              <a:t>100 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5696" y="4776503"/>
            <a:ext cx="29883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</a:rPr>
              <a:t> </a:t>
            </a:r>
            <a:r>
              <a:rPr lang="en-US" altLang="zh-CN" sz="4000" dirty="0">
                <a:solidFill>
                  <a:srgbClr val="C00000"/>
                </a:solidFill>
              </a:rPr>
              <a:t>=134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（页）</a:t>
            </a:r>
            <a:r>
              <a:rPr lang="zh-CN" altLang="en-US" sz="4000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9" name="矩形 8"/>
          <p:cNvSpPr/>
          <p:nvPr/>
        </p:nvSpPr>
        <p:spPr>
          <a:xfrm>
            <a:off x="1547664" y="5517232"/>
            <a:ext cx="51379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答：还剩</a:t>
            </a:r>
            <a:r>
              <a: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134</a:t>
            </a:r>
            <a:r>
              <a:rPr lang="zh-CN" altLang="en-US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页没看。</a:t>
            </a:r>
          </a:p>
        </p:txBody>
      </p:sp>
    </p:spTree>
    <p:extLst>
      <p:ext uri="{BB962C8B-B14F-4D97-AF65-F5344CB8AC3E}">
        <p14:creationId xmlns:p14="http://schemas.microsoft.com/office/powerpoint/2010/main" xmlns="" val="24106915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23728" y="476672"/>
            <a:ext cx="29306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</a:rPr>
              <a:t>234 </a:t>
            </a:r>
            <a:r>
              <a:rPr lang="zh-CN" altLang="en-US" sz="3600" dirty="0">
                <a:solidFill>
                  <a:srgbClr val="C00000"/>
                </a:solidFill>
                <a:latin typeface="Tahoma" panose="020B0604030504040204" pitchFamily="34" charset="0"/>
              </a:rPr>
              <a:t>–</a:t>
            </a:r>
            <a:r>
              <a:rPr lang="en-US" altLang="zh-CN" sz="3600" dirty="0">
                <a:solidFill>
                  <a:srgbClr val="C00000"/>
                </a:solidFill>
              </a:rPr>
              <a:t> 66 </a:t>
            </a:r>
            <a:r>
              <a:rPr lang="zh-CN" altLang="en-US" sz="3600" dirty="0">
                <a:solidFill>
                  <a:srgbClr val="C00000"/>
                </a:solidFill>
                <a:latin typeface="Tahoma" panose="020B0604030504040204" pitchFamily="34" charset="0"/>
              </a:rPr>
              <a:t>–</a:t>
            </a:r>
            <a:r>
              <a:rPr lang="en-US" altLang="zh-CN" sz="3600" dirty="0">
                <a:solidFill>
                  <a:srgbClr val="C00000"/>
                </a:solidFill>
              </a:rPr>
              <a:t> 34 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03337" y="982469"/>
            <a:ext cx="29482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</a:rPr>
              <a:t>234</a:t>
            </a:r>
            <a:r>
              <a:rPr lang="zh-CN" altLang="en-US" sz="3600" dirty="0">
                <a:solidFill>
                  <a:srgbClr val="C00000"/>
                </a:solidFill>
                <a:latin typeface="Tahoma" panose="020B0604030504040204" pitchFamily="34" charset="0"/>
              </a:rPr>
              <a:t> – </a:t>
            </a:r>
            <a:r>
              <a:rPr lang="en-US" altLang="zh-CN" sz="3600" dirty="0" smtClean="0">
                <a:solidFill>
                  <a:srgbClr val="C00000"/>
                </a:solidFill>
              </a:rPr>
              <a:t>34</a:t>
            </a:r>
            <a:r>
              <a:rPr lang="zh-CN" altLang="en-US" sz="3600" dirty="0">
                <a:solidFill>
                  <a:srgbClr val="C00000"/>
                </a:solidFill>
                <a:latin typeface="Tahoma" panose="020B0604030504040204" pitchFamily="34" charset="0"/>
              </a:rPr>
              <a:t> – </a:t>
            </a:r>
            <a:r>
              <a:rPr lang="en-US" altLang="zh-CN" sz="3600" dirty="0" smtClean="0">
                <a:solidFill>
                  <a:srgbClr val="C00000"/>
                </a:solidFill>
              </a:rPr>
              <a:t>66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03337" y="1486525"/>
            <a:ext cx="42699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</a:rPr>
              <a:t>234 </a:t>
            </a:r>
            <a:r>
              <a:rPr lang="zh-CN" altLang="en-US" sz="3600" dirty="0">
                <a:solidFill>
                  <a:srgbClr val="C00000"/>
                </a:solidFill>
                <a:latin typeface="Tahoma" panose="020B0604030504040204" pitchFamily="34" charset="0"/>
              </a:rPr>
              <a:t>–</a:t>
            </a:r>
            <a:r>
              <a:rPr lang="en-US" altLang="zh-CN" sz="3600" dirty="0">
                <a:solidFill>
                  <a:srgbClr val="C00000"/>
                </a:solidFill>
              </a:rPr>
              <a:t> </a:t>
            </a:r>
            <a:r>
              <a:rPr lang="zh-CN" altLang="en-US" sz="3600" dirty="0" smtClean="0">
                <a:solidFill>
                  <a:srgbClr val="C00000"/>
                </a:solidFill>
              </a:rPr>
              <a:t>（</a:t>
            </a:r>
            <a:r>
              <a:rPr lang="en-US" altLang="zh-CN" sz="3600" dirty="0">
                <a:solidFill>
                  <a:srgbClr val="C00000"/>
                </a:solidFill>
              </a:rPr>
              <a:t>66 </a:t>
            </a:r>
            <a:r>
              <a:rPr lang="en-US" altLang="zh-CN" sz="3600" dirty="0" smtClean="0">
                <a:solidFill>
                  <a:srgbClr val="C00000"/>
                </a:solidFill>
                <a:latin typeface="Tahoma" panose="020B0604030504040204" pitchFamily="34" charset="0"/>
              </a:rPr>
              <a:t>+</a:t>
            </a:r>
            <a:r>
              <a:rPr lang="en-US" altLang="zh-CN" sz="3600" dirty="0" smtClean="0">
                <a:solidFill>
                  <a:srgbClr val="C00000"/>
                </a:solidFill>
              </a:rPr>
              <a:t> 34</a:t>
            </a:r>
            <a:r>
              <a:rPr lang="zh-CN" altLang="en-US" sz="3600" dirty="0" smtClean="0">
                <a:solidFill>
                  <a:srgbClr val="C00000"/>
                </a:solidFill>
              </a:rPr>
              <a:t>）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15616" y="2000240"/>
            <a:ext cx="45111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我们可以得出什么结论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7290" y="4286256"/>
            <a:ext cx="77861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个数连续减去两个数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可以用这个数减去这两个数的和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差不变。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4357" y="2500306"/>
            <a:ext cx="77861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没有括号的连减运算中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任意交换减数的位置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差不变。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68174" y="3500438"/>
            <a:ext cx="2885726" cy="76944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altLang="zh-CN" sz="4400" i="1" dirty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a-b-c=a-c-b</a:t>
            </a:r>
            <a:endParaRPr lang="zh-CN" altLang="en-US" sz="4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68174" y="5357826"/>
            <a:ext cx="3395481" cy="76944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altLang="zh-CN" sz="4400" i="1" dirty="0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a-b-c=a-</a:t>
            </a:r>
            <a:r>
              <a:rPr lang="en-US" altLang="zh-CN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4400" i="1" dirty="0" err="1" smtClean="0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b+c</a:t>
            </a:r>
            <a:r>
              <a:rPr lang="en-US" altLang="zh-CN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en-US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11007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343001" y="1052736"/>
            <a:ext cx="3888431" cy="842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>
                <a:solidFill>
                  <a:schemeClr val="tx1"/>
                </a:solidFill>
              </a:rPr>
              <a:t>(1)640-237-163</a:t>
            </a:r>
            <a:endParaRPr lang="zh-CN" altLang="en-US" sz="72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itchFamily="34" charset="0"/>
                <a:ea typeface="黑体" pitchFamily="49" charset="-122"/>
              </a:rPr>
              <a:t>巩 固 练 习</a:t>
            </a:r>
          </a:p>
        </p:txBody>
      </p:sp>
      <p:sp>
        <p:nvSpPr>
          <p:cNvPr id="45" name="TextBox 14"/>
          <p:cNvSpPr txBox="1"/>
          <p:nvPr/>
        </p:nvSpPr>
        <p:spPr>
          <a:xfrm>
            <a:off x="1570387" y="1713001"/>
            <a:ext cx="3888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3600" dirty="0" smtClean="0"/>
              <a:t>=640-</a:t>
            </a:r>
            <a:r>
              <a:rPr lang="zh-CN" altLang="en-US" sz="3600" dirty="0" smtClean="0"/>
              <a:t>（</a:t>
            </a:r>
            <a:r>
              <a:rPr lang="en-US" altLang="zh-CN" sz="3600" dirty="0" smtClean="0"/>
              <a:t>237+163</a:t>
            </a:r>
            <a:r>
              <a:rPr lang="zh-CN" altLang="en-US" sz="3600" dirty="0" smtClean="0"/>
              <a:t>）</a:t>
            </a:r>
            <a:endParaRPr lang="zh-CN" altLang="en-US" sz="72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1570387" y="2248932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3600" dirty="0" smtClean="0"/>
              <a:t>=640-400</a:t>
            </a:r>
            <a:endParaRPr lang="zh-CN" altLang="en-US" sz="3600" dirty="0"/>
          </a:p>
        </p:txBody>
      </p:sp>
      <p:sp>
        <p:nvSpPr>
          <p:cNvPr id="48" name="TextBox 14"/>
          <p:cNvSpPr txBox="1"/>
          <p:nvPr/>
        </p:nvSpPr>
        <p:spPr>
          <a:xfrm>
            <a:off x="1570389" y="2782669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3600" dirty="0" smtClean="0"/>
              <a:t>=240</a:t>
            </a:r>
            <a:endParaRPr lang="zh-CN" altLang="en-US" sz="72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1331640" y="3675543"/>
            <a:ext cx="3888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en-US" altLang="zh-CN" sz="3600" dirty="0">
                <a:solidFill>
                  <a:schemeClr val="tx1"/>
                </a:solidFill>
              </a:rPr>
              <a:t>(2) </a:t>
            </a:r>
            <a:r>
              <a:rPr lang="en-US" altLang="zh-CN" sz="3600" dirty="0" smtClean="0">
                <a:solidFill>
                  <a:schemeClr val="tx1"/>
                </a:solidFill>
              </a:rPr>
              <a:t>478-256-144</a:t>
            </a:r>
            <a:endParaRPr lang="zh-CN" altLang="en-US" sz="72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3" name="TextBox 14"/>
          <p:cNvSpPr txBox="1"/>
          <p:nvPr/>
        </p:nvSpPr>
        <p:spPr>
          <a:xfrm>
            <a:off x="1642394" y="4189730"/>
            <a:ext cx="3888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3600" dirty="0"/>
              <a:t>=</a:t>
            </a:r>
            <a:r>
              <a:rPr lang="en-US" altLang="zh-CN" sz="3600" dirty="0" smtClean="0"/>
              <a:t>478-</a:t>
            </a:r>
            <a:r>
              <a:rPr lang="zh-CN" altLang="en-US" sz="3600" dirty="0" smtClean="0"/>
              <a:t>（</a:t>
            </a:r>
            <a:r>
              <a:rPr lang="en-US" altLang="zh-CN" sz="3600" dirty="0" smtClean="0"/>
              <a:t>256+144</a:t>
            </a:r>
            <a:r>
              <a:rPr lang="zh-CN" altLang="en-US" sz="3600" dirty="0" smtClean="0"/>
              <a:t>）</a:t>
            </a:r>
            <a:endParaRPr lang="zh-CN" altLang="en-US" sz="72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4" name="TextBox 14"/>
          <p:cNvSpPr txBox="1"/>
          <p:nvPr/>
        </p:nvSpPr>
        <p:spPr>
          <a:xfrm>
            <a:off x="1642396" y="4765794"/>
            <a:ext cx="3119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3600" dirty="0" smtClean="0"/>
              <a:t>=478-400</a:t>
            </a:r>
            <a:endParaRPr lang="zh-CN" altLang="en-US" sz="3600" dirty="0"/>
          </a:p>
        </p:txBody>
      </p:sp>
      <p:sp>
        <p:nvSpPr>
          <p:cNvPr id="55" name="TextBox 14"/>
          <p:cNvSpPr txBox="1"/>
          <p:nvPr/>
        </p:nvSpPr>
        <p:spPr>
          <a:xfrm>
            <a:off x="1642396" y="5302949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3600" dirty="0" smtClean="0"/>
              <a:t>=78</a:t>
            </a:r>
            <a:endParaRPr lang="zh-CN" altLang="en-US" sz="72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14" t="11151" r="17534" b="6951"/>
          <a:stretch/>
        </p:blipFill>
        <p:spPr>
          <a:xfrm>
            <a:off x="5968845" y="1713001"/>
            <a:ext cx="2461944" cy="3456384"/>
          </a:xfrm>
          <a:prstGeom prst="rect">
            <a:avLst/>
          </a:prstGeom>
        </p:spPr>
      </p:pic>
      <p:pic>
        <p:nvPicPr>
          <p:cNvPr id="13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64559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8" grpId="0"/>
      <p:bldP spid="53" grpId="0"/>
      <p:bldP spid="54" grpId="0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随 堂 练 习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0" y="821680"/>
            <a:ext cx="76033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学以致用</a:t>
            </a:r>
            <a:r>
              <a:rPr lang="en-US" altLang="zh-CN" sz="3200" dirty="0">
                <a:latin typeface="+mj-ea"/>
                <a:ea typeface="+mj-ea"/>
              </a:rPr>
              <a:t>:</a:t>
            </a:r>
            <a:r>
              <a:rPr lang="zh-CN" altLang="en-US" sz="3200" dirty="0">
                <a:latin typeface="+mj-ea"/>
                <a:ea typeface="+mj-ea"/>
              </a:rPr>
              <a:t>教材第</a:t>
            </a:r>
            <a:r>
              <a:rPr lang="en-US" altLang="zh-CN" sz="3200" dirty="0">
                <a:latin typeface="+mj-ea"/>
                <a:ea typeface="+mj-ea"/>
              </a:rPr>
              <a:t>21</a:t>
            </a:r>
            <a:r>
              <a:rPr lang="zh-CN" altLang="en-US" sz="3200" dirty="0">
                <a:latin typeface="+mj-ea"/>
                <a:ea typeface="+mj-ea"/>
              </a:rPr>
              <a:t>页“做一做”第</a:t>
            </a:r>
            <a:r>
              <a:rPr lang="en-US" altLang="zh-CN" sz="3200" dirty="0" smtClean="0">
                <a:latin typeface="+mj-ea"/>
                <a:ea typeface="+mj-ea"/>
              </a:rPr>
              <a:t>1</a:t>
            </a:r>
            <a:r>
              <a:rPr lang="zh-CN" altLang="en-US" sz="3200" dirty="0" smtClean="0">
                <a:latin typeface="+mj-ea"/>
                <a:ea typeface="+mj-ea"/>
              </a:rPr>
              <a:t>题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  <a:endParaRPr lang="zh-CN" altLang="zh-CN" sz="3200" dirty="0"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064" y="1404065"/>
            <a:ext cx="88408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在   里和横线上填写相应的运算符号和数。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043608" y="1452844"/>
            <a:ext cx="504056" cy="504056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80285" y="2060848"/>
            <a:ext cx="63305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868-52-48=868 </a:t>
            </a:r>
            <a:r>
              <a:rPr lang="zh-CN" altLang="en-US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　 </a:t>
            </a:r>
            <a:r>
              <a:rPr lang="en-US" altLang="zh-CN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(52+</a:t>
            </a:r>
            <a:r>
              <a:rPr lang="zh-CN" altLang="en-US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365005" y="2780928"/>
            <a:ext cx="9351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3807148" y="2162763"/>
            <a:ext cx="504056" cy="504056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70200" y="1988840"/>
            <a:ext cx="3561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-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508104" y="2073042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48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419872" y="3009146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1500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572616" y="2996952"/>
            <a:ext cx="476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+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07968" y="3068960"/>
            <a:ext cx="71064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1500-28-272=          -(28 </a:t>
            </a:r>
            <a:r>
              <a:rPr lang="zh-CN" altLang="en-US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272</a:t>
            </a:r>
            <a:r>
              <a:rPr lang="zh-CN" alt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3591582" y="3717032"/>
            <a:ext cx="9351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53"/>
          <p:cNvSpPr/>
          <p:nvPr/>
        </p:nvSpPr>
        <p:spPr>
          <a:xfrm>
            <a:off x="5643570" y="3143248"/>
            <a:ext cx="504056" cy="504056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98300" y="4129696"/>
            <a:ext cx="79608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415-74-26=                 (  </a:t>
            </a:r>
            <a:r>
              <a:rPr lang="zh-CN" altLang="en-US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3096227" y="4808037"/>
            <a:ext cx="9351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椭圆 56"/>
          <p:cNvSpPr/>
          <p:nvPr/>
        </p:nvSpPr>
        <p:spPr>
          <a:xfrm>
            <a:off x="4202477" y="4268996"/>
            <a:ext cx="504056" cy="504056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5076973" y="4837582"/>
            <a:ext cx="9351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6661149" y="4837582"/>
            <a:ext cx="9351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/>
          <p:nvPr/>
        </p:nvSpPr>
        <p:spPr>
          <a:xfrm>
            <a:off x="6084168" y="4261518"/>
            <a:ext cx="504056" cy="504056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67544" y="5209816"/>
            <a:ext cx="69349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a-b-c</a:t>
            </a:r>
            <a:r>
              <a:rPr lang="en-US" altLang="zh-CN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                (  </a:t>
            </a:r>
            <a:r>
              <a:rPr lang="zh-CN" altLang="en-US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1979712" y="5888157"/>
            <a:ext cx="9351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椭圆 63"/>
          <p:cNvSpPr/>
          <p:nvPr/>
        </p:nvSpPr>
        <p:spPr>
          <a:xfrm>
            <a:off x="3145328" y="5387033"/>
            <a:ext cx="504056" cy="504056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3995936" y="5917702"/>
            <a:ext cx="9351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5580112" y="5917702"/>
            <a:ext cx="9351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椭圆 66"/>
          <p:cNvSpPr/>
          <p:nvPr/>
        </p:nvSpPr>
        <p:spPr>
          <a:xfrm>
            <a:off x="5003131" y="5341638"/>
            <a:ext cx="504056" cy="504056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104219" y="4123747"/>
            <a:ext cx="963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415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283968" y="4161274"/>
            <a:ext cx="3561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-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164105" y="4161274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74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112069" y="4077072"/>
            <a:ext cx="476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+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748281" y="4149080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26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228335" y="5202727"/>
            <a:ext cx="4379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4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226823" y="5229200"/>
            <a:ext cx="3561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-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165346" y="5229200"/>
            <a:ext cx="4411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4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035387" y="5189080"/>
            <a:ext cx="476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+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5860123" y="5239723"/>
            <a:ext cx="4122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altLang="zh-CN" sz="40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311700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1" grpId="0"/>
      <p:bldP spid="32" grpId="0"/>
      <p:bldP spid="51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5562</TotalTime>
  <Pages>0</Pages>
  <Words>936</Words>
  <Characters>0</Characters>
  <Application>Microsoft Office PowerPoint</Application>
  <DocSecurity>0</DocSecurity>
  <PresentationFormat>全屏显示(4:3)</PresentationFormat>
  <Lines>0</Lines>
  <Paragraphs>269</Paragraphs>
  <Slides>20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方法一</vt:lpstr>
      <vt:lpstr>方法二</vt:lpstr>
      <vt:lpstr>方法三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人教版数学四年级下第3单元</dc:title>
  <dc:creator>吉林梓翰教育图书有限公司</dc:creator>
  <cp:lastModifiedBy>lenovop</cp:lastModifiedBy>
  <cp:revision>647</cp:revision>
  <dcterms:created xsi:type="dcterms:W3CDTF">2015-11-21T07:20:00Z</dcterms:created>
  <dcterms:modified xsi:type="dcterms:W3CDTF">2021-11-01T03:26:26Z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