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16" r:id="rId2"/>
    <p:sldId id="547" r:id="rId3"/>
    <p:sldId id="626" r:id="rId4"/>
    <p:sldId id="481" r:id="rId5"/>
    <p:sldId id="548" r:id="rId6"/>
    <p:sldId id="635" r:id="rId7"/>
    <p:sldId id="482" r:id="rId8"/>
    <p:sldId id="430" r:id="rId9"/>
    <p:sldId id="471" r:id="rId10"/>
    <p:sldId id="627" r:id="rId11"/>
    <p:sldId id="636" r:id="rId12"/>
    <p:sldId id="628" r:id="rId13"/>
    <p:sldId id="550" r:id="rId14"/>
    <p:sldId id="629" r:id="rId15"/>
    <p:sldId id="630" r:id="rId16"/>
    <p:sldId id="589" r:id="rId17"/>
    <p:sldId id="472" r:id="rId18"/>
    <p:sldId id="577" r:id="rId19"/>
    <p:sldId id="637" r:id="rId20"/>
    <p:sldId id="638" r:id="rId21"/>
    <p:sldId id="639" r:id="rId22"/>
    <p:sldId id="641" r:id="rId23"/>
    <p:sldId id="473" r:id="rId24"/>
    <p:sldId id="615" r:id="rId25"/>
    <p:sldId id="642" r:id="rId26"/>
    <p:sldId id="562" r:id="rId27"/>
    <p:sldId id="479" r:id="rId28"/>
    <p:sldId id="644" r:id="rId29"/>
    <p:sldId id="645" r:id="rId30"/>
    <p:sldId id="491" r:id="rId31"/>
    <p:sldId id="492" r:id="rId32"/>
    <p:sldId id="493" r:id="rId3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22"/>
        <p:guide pos="3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5.tiff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11.xml"/><Relationship Id="rId7" Type="http://schemas.openxmlformats.org/officeDocument/2006/relationships/image" Target="../media/image2.jpeg"/><Relationship Id="rId12" Type="http://schemas.openxmlformats.org/officeDocument/2006/relationships/image" Target="../media/image4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9.png"/><Relationship Id="rId5" Type="http://schemas.openxmlformats.org/officeDocument/2006/relationships/tags" Target="../tags/tag13.xml"/><Relationship Id="rId10" Type="http://schemas.openxmlformats.org/officeDocument/2006/relationships/image" Target="../media/image43.jpeg"/><Relationship Id="rId4" Type="http://schemas.openxmlformats.org/officeDocument/2006/relationships/tags" Target="../tags/tag12.xml"/><Relationship Id="rId9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53391" y="1046163"/>
            <a:ext cx="9634538" cy="2095500"/>
            <a:chOff x="656663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56663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10919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数的意义和读写法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2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小数的读法和写法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圆角矩形 23"/>
          <p:cNvSpPr/>
          <p:nvPr/>
        </p:nvSpPr>
        <p:spPr>
          <a:xfrm>
            <a:off x="7435850" y="3375660"/>
            <a:ext cx="421005" cy="1834515"/>
          </a:xfrm>
          <a:prstGeom prst="roundRect">
            <a:avLst/>
          </a:prstGeom>
          <a:solidFill>
            <a:srgbClr val="CAE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938135" y="4001770"/>
            <a:ext cx="396875" cy="1209040"/>
          </a:xfrm>
          <a:prstGeom prst="roundRect">
            <a:avLst/>
          </a:prstGeom>
          <a:solidFill>
            <a:srgbClr val="CAE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416290" y="4627245"/>
            <a:ext cx="419735" cy="583565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869305" y="3381375"/>
            <a:ext cx="322580" cy="1828800"/>
          </a:xfrm>
          <a:prstGeom prst="roundRect">
            <a:avLst/>
          </a:prstGeom>
          <a:solidFill>
            <a:srgbClr val="F58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635375" y="4627245"/>
            <a:ext cx="408305" cy="58293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322445" y="3381375"/>
            <a:ext cx="462280" cy="1829435"/>
          </a:xfrm>
          <a:prstGeom prst="roundRect">
            <a:avLst/>
          </a:prstGeom>
          <a:solidFill>
            <a:srgbClr val="85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152"/>
          <p:cNvSpPr txBox="1">
            <a:spLocks noChangeArrowheads="1"/>
          </p:cNvSpPr>
          <p:nvPr/>
        </p:nvSpPr>
        <p:spPr bwMode="auto">
          <a:xfrm>
            <a:off x="4322445" y="3381375"/>
            <a:ext cx="4352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1           .            8</a:t>
            </a:r>
          </a:p>
        </p:txBody>
      </p:sp>
      <p:sp>
        <p:nvSpPr>
          <p:cNvPr id="31" name="Text Box 152"/>
          <p:cNvSpPr txBox="1">
            <a:spLocks noChangeArrowheads="1"/>
          </p:cNvSpPr>
          <p:nvPr/>
        </p:nvSpPr>
        <p:spPr bwMode="auto">
          <a:xfrm>
            <a:off x="4322445" y="4004310"/>
            <a:ext cx="40836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5           .            6  3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4035" y="1456690"/>
            <a:ext cx="6401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这三个数是由哪几部分组成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  <p:sp>
        <p:nvSpPr>
          <p:cNvPr id="33" name="右大括号 32"/>
          <p:cNvSpPr/>
          <p:nvPr/>
        </p:nvSpPr>
        <p:spPr>
          <a:xfrm rot="16200000">
            <a:off x="3842385" y="2509520"/>
            <a:ext cx="92710" cy="1270635"/>
          </a:xfrm>
          <a:prstGeom prst="rightBrace">
            <a:avLst>
              <a:gd name="adj1" fmla="val 74963"/>
              <a:gd name="adj2" fmla="val 50000"/>
            </a:avLst>
          </a:prstGeom>
          <a:ln w="28575">
            <a:solidFill>
              <a:srgbClr val="85D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971800" y="2404745"/>
            <a:ext cx="195643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</a:p>
        </p:txBody>
      </p:sp>
      <p:sp>
        <p:nvSpPr>
          <p:cNvPr id="35" name="Line 151"/>
          <p:cNvSpPr>
            <a:spLocks noChangeShapeType="1"/>
          </p:cNvSpPr>
          <p:nvPr/>
        </p:nvSpPr>
        <p:spPr bwMode="auto">
          <a:xfrm rot="10800000" flipV="1">
            <a:off x="6030834" y="2985365"/>
            <a:ext cx="0" cy="396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6" name="圆角矩形 35"/>
          <p:cNvSpPr/>
          <p:nvPr/>
        </p:nvSpPr>
        <p:spPr>
          <a:xfrm>
            <a:off x="5179695" y="2404745"/>
            <a:ext cx="1832610" cy="504190"/>
          </a:xfrm>
          <a:prstGeom prst="roundRect">
            <a:avLst/>
          </a:prstGeom>
          <a:solidFill>
            <a:srgbClr val="F58F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</a:p>
        </p:txBody>
      </p:sp>
      <p:sp>
        <p:nvSpPr>
          <p:cNvPr id="37" name="右大括号 36"/>
          <p:cNvSpPr/>
          <p:nvPr/>
        </p:nvSpPr>
        <p:spPr>
          <a:xfrm rot="16200000">
            <a:off x="8328885" y="2435128"/>
            <a:ext cx="92505" cy="1440494"/>
          </a:xfrm>
          <a:prstGeom prst="rightBrace">
            <a:avLst>
              <a:gd name="adj1" fmla="val 74963"/>
              <a:gd name="adj2" fmla="val 50000"/>
            </a:avLst>
          </a:prstGeom>
          <a:ln w="28575">
            <a:solidFill>
              <a:srgbClr val="CAEB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263765" y="2404745"/>
            <a:ext cx="2222500" cy="504190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</a:p>
        </p:txBody>
      </p:sp>
      <p:sp>
        <p:nvSpPr>
          <p:cNvPr id="39" name="Text Box 152"/>
          <p:cNvSpPr txBox="1">
            <a:spLocks noChangeArrowheads="1"/>
          </p:cNvSpPr>
          <p:nvPr/>
        </p:nvSpPr>
        <p:spPr bwMode="auto">
          <a:xfrm>
            <a:off x="3635375" y="4627245"/>
            <a:ext cx="61448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1    2           .            3  7  8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/>
      <p:bldP spid="31" grpId="0"/>
      <p:bldP spid="32" grpId="0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4" name="圆角矩形 23"/>
          <p:cNvSpPr/>
          <p:nvPr/>
        </p:nvSpPr>
        <p:spPr>
          <a:xfrm>
            <a:off x="7435850" y="3375660"/>
            <a:ext cx="421005" cy="1834515"/>
          </a:xfrm>
          <a:prstGeom prst="roundRect">
            <a:avLst/>
          </a:prstGeom>
          <a:solidFill>
            <a:srgbClr val="CAE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938135" y="4001770"/>
            <a:ext cx="396875" cy="1209040"/>
          </a:xfrm>
          <a:prstGeom prst="roundRect">
            <a:avLst/>
          </a:prstGeom>
          <a:solidFill>
            <a:srgbClr val="CAE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416290" y="4627245"/>
            <a:ext cx="419735" cy="583565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869305" y="3381375"/>
            <a:ext cx="322580" cy="1828800"/>
          </a:xfrm>
          <a:prstGeom prst="roundRect">
            <a:avLst/>
          </a:prstGeom>
          <a:solidFill>
            <a:srgbClr val="F58F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635375" y="4627245"/>
            <a:ext cx="408305" cy="58293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322445" y="3381375"/>
            <a:ext cx="462280" cy="1829435"/>
          </a:xfrm>
          <a:prstGeom prst="roundRect">
            <a:avLst/>
          </a:prstGeom>
          <a:solidFill>
            <a:srgbClr val="85D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Box 152"/>
          <p:cNvSpPr txBox="1">
            <a:spLocks noChangeArrowheads="1"/>
          </p:cNvSpPr>
          <p:nvPr/>
        </p:nvSpPr>
        <p:spPr bwMode="auto">
          <a:xfrm>
            <a:off x="4322445" y="3381375"/>
            <a:ext cx="43529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1           .            8</a:t>
            </a:r>
          </a:p>
        </p:txBody>
      </p:sp>
      <p:sp>
        <p:nvSpPr>
          <p:cNvPr id="31" name="Text Box 152"/>
          <p:cNvSpPr txBox="1">
            <a:spLocks noChangeArrowheads="1"/>
          </p:cNvSpPr>
          <p:nvPr/>
        </p:nvSpPr>
        <p:spPr bwMode="auto">
          <a:xfrm>
            <a:off x="4322445" y="4004310"/>
            <a:ext cx="40836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5           .            6  3</a:t>
            </a:r>
          </a:p>
        </p:txBody>
      </p:sp>
      <p:sp>
        <p:nvSpPr>
          <p:cNvPr id="33" name="右大括号 32"/>
          <p:cNvSpPr/>
          <p:nvPr/>
        </p:nvSpPr>
        <p:spPr>
          <a:xfrm rot="16200000">
            <a:off x="3842385" y="2509520"/>
            <a:ext cx="92710" cy="1270635"/>
          </a:xfrm>
          <a:prstGeom prst="rightBrace">
            <a:avLst>
              <a:gd name="adj1" fmla="val 74963"/>
              <a:gd name="adj2" fmla="val 50000"/>
            </a:avLst>
          </a:prstGeom>
          <a:ln w="28575">
            <a:solidFill>
              <a:srgbClr val="85D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971800" y="2404745"/>
            <a:ext cx="1956435" cy="504190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</a:p>
        </p:txBody>
      </p:sp>
      <p:sp>
        <p:nvSpPr>
          <p:cNvPr id="35" name="Line 151"/>
          <p:cNvSpPr>
            <a:spLocks noChangeShapeType="1"/>
          </p:cNvSpPr>
          <p:nvPr/>
        </p:nvSpPr>
        <p:spPr bwMode="auto">
          <a:xfrm rot="10800000" flipV="1">
            <a:off x="6030834" y="2985365"/>
            <a:ext cx="0" cy="396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36" name="圆角矩形 35"/>
          <p:cNvSpPr/>
          <p:nvPr/>
        </p:nvSpPr>
        <p:spPr>
          <a:xfrm>
            <a:off x="5179695" y="2404745"/>
            <a:ext cx="1832610" cy="504190"/>
          </a:xfrm>
          <a:prstGeom prst="roundRect">
            <a:avLst/>
          </a:prstGeom>
          <a:solidFill>
            <a:srgbClr val="F58FD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</a:p>
        </p:txBody>
      </p:sp>
      <p:sp>
        <p:nvSpPr>
          <p:cNvPr id="37" name="右大括号 36"/>
          <p:cNvSpPr/>
          <p:nvPr/>
        </p:nvSpPr>
        <p:spPr>
          <a:xfrm rot="16200000">
            <a:off x="8328885" y="2435128"/>
            <a:ext cx="92505" cy="1440494"/>
          </a:xfrm>
          <a:prstGeom prst="rightBrace">
            <a:avLst>
              <a:gd name="adj1" fmla="val 74963"/>
              <a:gd name="adj2" fmla="val 50000"/>
            </a:avLst>
          </a:prstGeom>
          <a:ln w="28575">
            <a:solidFill>
              <a:srgbClr val="CAEB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263765" y="2404745"/>
            <a:ext cx="2222500" cy="504190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</a:p>
        </p:txBody>
      </p:sp>
      <p:sp>
        <p:nvSpPr>
          <p:cNvPr id="39" name="Text Box 152"/>
          <p:cNvSpPr txBox="1">
            <a:spLocks noChangeArrowheads="1"/>
          </p:cNvSpPr>
          <p:nvPr/>
        </p:nvSpPr>
        <p:spPr bwMode="auto">
          <a:xfrm>
            <a:off x="3635375" y="4627245"/>
            <a:ext cx="61448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1    2           .            3  7  8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1541145" y="5565775"/>
            <a:ext cx="3387090" cy="941070"/>
          </a:xfrm>
          <a:prstGeom prst="wedgeRoundRectCallout">
            <a:avLst>
              <a:gd name="adj1" fmla="val 38882"/>
              <a:gd name="adj2" fmla="val -86504"/>
              <a:gd name="adj3" fmla="val 16667"/>
            </a:avLst>
          </a:prstGeom>
          <a:solidFill>
            <a:schemeClr val="bg1"/>
          </a:solidFill>
          <a:ln w="12700">
            <a:solidFill>
              <a:srgbClr val="2006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个位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计数单位是一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表示几个一。</a:t>
            </a:r>
          </a:p>
        </p:txBody>
      </p:sp>
      <p:sp>
        <p:nvSpPr>
          <p:cNvPr id="22" name="圆角矩形标注 21"/>
          <p:cNvSpPr/>
          <p:nvPr/>
        </p:nvSpPr>
        <p:spPr>
          <a:xfrm>
            <a:off x="5299075" y="5683250"/>
            <a:ext cx="3376295" cy="941070"/>
          </a:xfrm>
          <a:prstGeom prst="wedgeRoundRectCallout">
            <a:avLst>
              <a:gd name="adj1" fmla="val 18779"/>
              <a:gd name="adj2" fmla="val -98785"/>
              <a:gd name="adj3" fmla="val 16667"/>
            </a:avLst>
          </a:prstGeom>
          <a:solidFill>
            <a:schemeClr val="bg1"/>
          </a:solidFill>
          <a:ln w="12700">
            <a:solidFill>
              <a:srgbClr val="2006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表示几个十分之几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是“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十分位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9027" y="1517651"/>
            <a:ext cx="897406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小组讨论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说出其他各数位表示什么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是什么数位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23" name="圆角矩形标注 22"/>
          <p:cNvSpPr/>
          <p:nvPr/>
        </p:nvSpPr>
        <p:spPr>
          <a:xfrm>
            <a:off x="428625" y="3580130"/>
            <a:ext cx="3390265" cy="941070"/>
          </a:xfrm>
          <a:prstGeom prst="wedgeRoundRectCallout">
            <a:avLst>
              <a:gd name="adj1" fmla="val 38339"/>
              <a:gd name="adj2" fmla="val 63735"/>
              <a:gd name="adj3" fmla="val 16667"/>
            </a:avLst>
          </a:prstGeom>
          <a:solidFill>
            <a:schemeClr val="bg1"/>
          </a:solidFill>
          <a:ln w="12700">
            <a:solidFill>
              <a:srgbClr val="2006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十位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计数单位是十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表示几个十。</a:t>
            </a:r>
          </a:p>
        </p:txBody>
      </p:sp>
      <p:sp>
        <p:nvSpPr>
          <p:cNvPr id="3" name="圆角矩形标注 2"/>
          <p:cNvSpPr/>
          <p:nvPr/>
        </p:nvSpPr>
        <p:spPr>
          <a:xfrm>
            <a:off x="8752205" y="3053080"/>
            <a:ext cx="3463290" cy="1430020"/>
          </a:xfrm>
          <a:prstGeom prst="wedgeRoundRectCallout">
            <a:avLst>
              <a:gd name="adj1" fmla="val -62632"/>
              <a:gd name="adj2" fmla="val 25000"/>
              <a:gd name="adj3" fmla="val 16667"/>
            </a:avLst>
          </a:prstGeom>
          <a:solidFill>
            <a:schemeClr val="bg1"/>
          </a:solidFill>
          <a:ln w="12700">
            <a:solidFill>
              <a:srgbClr val="2006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百分位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计数单位是百分之一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表示几个百分之一。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8856980" y="4799330"/>
            <a:ext cx="3253105" cy="1356360"/>
          </a:xfrm>
          <a:prstGeom prst="wedgeRoundRectCallout">
            <a:avLst>
              <a:gd name="adj1" fmla="val -54040"/>
              <a:gd name="adj2" fmla="val -32584"/>
              <a:gd name="adj3" fmla="val 16667"/>
            </a:avLst>
          </a:prstGeom>
          <a:solidFill>
            <a:schemeClr val="bg1"/>
          </a:solidFill>
          <a:ln w="12700">
            <a:solidFill>
              <a:srgbClr val="2006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千分位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计数单位是千分之一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表示几个千分之一。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7" grpId="0"/>
      <p:bldP spid="23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428365" y="835202"/>
            <a:ext cx="522605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小数的数位数位顺序表</a:t>
            </a:r>
          </a:p>
        </p:txBody>
      </p:sp>
      <p:graphicFrame>
        <p:nvGraphicFramePr>
          <p:cNvPr id="12291" name="Group 3"/>
          <p:cNvGraphicFramePr>
            <a:graphicFrameLocks noGrp="1"/>
          </p:cNvGraphicFramePr>
          <p:nvPr/>
        </p:nvGraphicFramePr>
        <p:xfrm>
          <a:off x="1809115" y="1404209"/>
          <a:ext cx="8424863" cy="5040313"/>
        </p:xfrm>
        <a:graphic>
          <a:graphicData uri="http://schemas.openxmlformats.org/drawingml/2006/table">
            <a:tbl>
              <a:tblPr/>
              <a:tblGrid>
                <a:gridCol w="944563"/>
                <a:gridCol w="681037"/>
                <a:gridCol w="679450"/>
                <a:gridCol w="679450"/>
                <a:gridCol w="681038"/>
                <a:gridCol w="679450"/>
                <a:gridCol w="695325"/>
                <a:gridCol w="647700"/>
                <a:gridCol w="696912"/>
                <a:gridCol w="679450"/>
                <a:gridCol w="681038"/>
                <a:gridCol w="679450"/>
              </a:tblGrid>
              <a:tr h="153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533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73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37" name="Rectangle 49"/>
          <p:cNvSpPr>
            <a:spLocks noChangeArrowheads="1"/>
          </p:cNvSpPr>
          <p:nvPr/>
        </p:nvSpPr>
        <p:spPr bwMode="auto">
          <a:xfrm>
            <a:off x="3536315" y="3204186"/>
            <a:ext cx="431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万位</a:t>
            </a:r>
          </a:p>
        </p:txBody>
      </p:sp>
      <p:sp>
        <p:nvSpPr>
          <p:cNvPr id="12338" name="Rectangle 50"/>
          <p:cNvSpPr>
            <a:spLocks noChangeArrowheads="1"/>
          </p:cNvSpPr>
          <p:nvPr/>
        </p:nvSpPr>
        <p:spPr bwMode="auto">
          <a:xfrm>
            <a:off x="7537191" y="2858662"/>
            <a:ext cx="5746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十分位</a:t>
            </a:r>
          </a:p>
        </p:txBody>
      </p:sp>
      <p:sp>
        <p:nvSpPr>
          <p:cNvPr id="12339" name="Rectangle 51"/>
          <p:cNvSpPr>
            <a:spLocks noChangeArrowheads="1"/>
          </p:cNvSpPr>
          <p:nvPr/>
        </p:nvSpPr>
        <p:spPr bwMode="auto">
          <a:xfrm>
            <a:off x="2888615" y="3351079"/>
            <a:ext cx="513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12340" name="Rectangle 52"/>
          <p:cNvSpPr>
            <a:spLocks noChangeArrowheads="1"/>
          </p:cNvSpPr>
          <p:nvPr/>
        </p:nvSpPr>
        <p:spPr bwMode="auto">
          <a:xfrm>
            <a:off x="1950240" y="3215774"/>
            <a:ext cx="373014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数位</a:t>
            </a: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1950240" y="4410457"/>
            <a:ext cx="86360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计数单位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6993890" y="4218847"/>
            <a:ext cx="3175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7570153" y="4598467"/>
            <a:ext cx="576262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十分之一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4185603" y="3204186"/>
            <a:ext cx="431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千位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4839479" y="3231174"/>
            <a:ext cx="431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百位</a:t>
            </a:r>
          </a:p>
        </p:txBody>
      </p:sp>
      <p:sp>
        <p:nvSpPr>
          <p:cNvPr id="12346" name="Rectangle 58"/>
          <p:cNvSpPr>
            <a:spLocks noChangeArrowheads="1"/>
          </p:cNvSpPr>
          <p:nvPr/>
        </p:nvSpPr>
        <p:spPr bwMode="auto">
          <a:xfrm>
            <a:off x="5495290" y="3213711"/>
            <a:ext cx="431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</a:p>
        </p:txBody>
      </p:sp>
      <p:sp>
        <p:nvSpPr>
          <p:cNvPr id="12347" name="Rectangle 59"/>
          <p:cNvSpPr>
            <a:spLocks noChangeArrowheads="1"/>
          </p:cNvSpPr>
          <p:nvPr/>
        </p:nvSpPr>
        <p:spPr bwMode="auto">
          <a:xfrm>
            <a:off x="6201728" y="3245461"/>
            <a:ext cx="43180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</a:t>
            </a:r>
          </a:p>
        </p:txBody>
      </p:sp>
      <p:sp>
        <p:nvSpPr>
          <p:cNvPr id="12348" name="Rectangle 60"/>
          <p:cNvSpPr>
            <a:spLocks noChangeArrowheads="1"/>
          </p:cNvSpPr>
          <p:nvPr/>
        </p:nvSpPr>
        <p:spPr bwMode="auto">
          <a:xfrm>
            <a:off x="8256328" y="2858662"/>
            <a:ext cx="5746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百分位</a:t>
            </a:r>
          </a:p>
        </p:txBody>
      </p:sp>
      <p:sp>
        <p:nvSpPr>
          <p:cNvPr id="12349" name="Rectangle 61"/>
          <p:cNvSpPr>
            <a:spLocks noChangeArrowheads="1"/>
          </p:cNvSpPr>
          <p:nvPr/>
        </p:nvSpPr>
        <p:spPr bwMode="auto">
          <a:xfrm>
            <a:off x="8913553" y="2858662"/>
            <a:ext cx="5746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千分位</a:t>
            </a:r>
          </a:p>
        </p:txBody>
      </p:sp>
      <p:sp>
        <p:nvSpPr>
          <p:cNvPr id="12350" name="Rectangle 62"/>
          <p:cNvSpPr>
            <a:spLocks noChangeArrowheads="1"/>
          </p:cNvSpPr>
          <p:nvPr/>
        </p:nvSpPr>
        <p:spPr bwMode="auto">
          <a:xfrm>
            <a:off x="9685309" y="3351079"/>
            <a:ext cx="513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12351" name="Rectangle 63"/>
          <p:cNvSpPr>
            <a:spLocks noChangeArrowheads="1"/>
          </p:cNvSpPr>
          <p:nvPr/>
        </p:nvSpPr>
        <p:spPr bwMode="auto">
          <a:xfrm>
            <a:off x="9637453" y="5020742"/>
            <a:ext cx="513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12352" name="Rectangle 64"/>
          <p:cNvSpPr>
            <a:spLocks noChangeArrowheads="1"/>
          </p:cNvSpPr>
          <p:nvPr/>
        </p:nvSpPr>
        <p:spPr bwMode="auto">
          <a:xfrm>
            <a:off x="2845274" y="5124069"/>
            <a:ext cx="5137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12353" name="Rectangle 65"/>
          <p:cNvSpPr>
            <a:spLocks noChangeArrowheads="1"/>
          </p:cNvSpPr>
          <p:nvPr/>
        </p:nvSpPr>
        <p:spPr bwMode="auto">
          <a:xfrm>
            <a:off x="3536315" y="5149122"/>
            <a:ext cx="431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12354" name="Rectangle 66"/>
          <p:cNvSpPr>
            <a:spLocks noChangeArrowheads="1"/>
          </p:cNvSpPr>
          <p:nvPr/>
        </p:nvSpPr>
        <p:spPr bwMode="auto">
          <a:xfrm>
            <a:off x="4223703" y="5103084"/>
            <a:ext cx="431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</a:p>
        </p:txBody>
      </p:sp>
      <p:sp>
        <p:nvSpPr>
          <p:cNvPr id="12355" name="Rectangle 67"/>
          <p:cNvSpPr>
            <a:spLocks noChangeArrowheads="1"/>
          </p:cNvSpPr>
          <p:nvPr/>
        </p:nvSpPr>
        <p:spPr bwMode="auto">
          <a:xfrm>
            <a:off x="4833129" y="5130072"/>
            <a:ext cx="431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</a:p>
        </p:txBody>
      </p:sp>
      <p:sp>
        <p:nvSpPr>
          <p:cNvPr id="12356" name="Rectangle 68"/>
          <p:cNvSpPr>
            <a:spLocks noChangeArrowheads="1"/>
          </p:cNvSpPr>
          <p:nvPr/>
        </p:nvSpPr>
        <p:spPr bwMode="auto">
          <a:xfrm>
            <a:off x="5609590" y="5093559"/>
            <a:ext cx="4318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2357" name="Rectangle 69"/>
          <p:cNvSpPr>
            <a:spLocks noChangeArrowheads="1"/>
          </p:cNvSpPr>
          <p:nvPr/>
        </p:nvSpPr>
        <p:spPr bwMode="auto">
          <a:xfrm>
            <a:off x="6057265" y="4863272"/>
            <a:ext cx="865188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</a:p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</a:p>
        </p:txBody>
      </p:sp>
      <p:sp>
        <p:nvSpPr>
          <p:cNvPr id="12358" name="Rectangle 70"/>
          <p:cNvSpPr>
            <a:spLocks noChangeArrowheads="1"/>
          </p:cNvSpPr>
          <p:nvPr/>
        </p:nvSpPr>
        <p:spPr bwMode="auto">
          <a:xfrm>
            <a:off x="8226166" y="4563542"/>
            <a:ext cx="576262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百分之一</a:t>
            </a:r>
          </a:p>
        </p:txBody>
      </p:sp>
      <p:sp>
        <p:nvSpPr>
          <p:cNvPr id="12359" name="Rectangle 71"/>
          <p:cNvSpPr>
            <a:spLocks noChangeArrowheads="1"/>
          </p:cNvSpPr>
          <p:nvPr/>
        </p:nvSpPr>
        <p:spPr bwMode="auto">
          <a:xfrm>
            <a:off x="8913553" y="4544492"/>
            <a:ext cx="576263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千分之一</a:t>
            </a:r>
          </a:p>
        </p:txBody>
      </p:sp>
      <p:sp>
        <p:nvSpPr>
          <p:cNvPr id="12360" name="Rectangle 72"/>
          <p:cNvSpPr>
            <a:spLocks noChangeArrowheads="1"/>
          </p:cNvSpPr>
          <p:nvPr/>
        </p:nvSpPr>
        <p:spPr bwMode="auto">
          <a:xfrm>
            <a:off x="4112578" y="1902684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</a:t>
            </a:r>
          </a:p>
        </p:txBody>
      </p:sp>
      <p:sp>
        <p:nvSpPr>
          <p:cNvPr id="12361" name="Rectangle 73"/>
          <p:cNvSpPr>
            <a:spLocks noChangeArrowheads="1"/>
          </p:cNvSpPr>
          <p:nvPr/>
        </p:nvSpPr>
        <p:spPr bwMode="auto">
          <a:xfrm>
            <a:off x="8144828" y="1836009"/>
            <a:ext cx="18084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小数部分</a:t>
            </a:r>
          </a:p>
        </p:txBody>
      </p:sp>
      <p:sp>
        <p:nvSpPr>
          <p:cNvPr id="12362" name="Rectangle 74"/>
          <p:cNvSpPr>
            <a:spLocks noChangeArrowheads="1"/>
          </p:cNvSpPr>
          <p:nvPr/>
        </p:nvSpPr>
        <p:spPr bwMode="auto">
          <a:xfrm>
            <a:off x="6849428" y="1343566"/>
            <a:ext cx="503237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2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2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2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2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7" grpId="0" bldLvl="0" animBg="1" autoUpdateAnimBg="0"/>
      <p:bldP spid="12338" grpId="0" bldLvl="0" animBg="1" autoUpdateAnimBg="0"/>
      <p:bldP spid="12339" grpId="0" bldLvl="0" animBg="1" autoUpdateAnimBg="0"/>
      <p:bldP spid="12340" grpId="0" bldLvl="0" animBg="1" autoUpdateAnimBg="0"/>
      <p:bldP spid="12341" grpId="0" bldLvl="0" animBg="1" autoUpdateAnimBg="0"/>
      <p:bldP spid="12342" grpId="0" bldLvl="0" animBg="1" autoUpdateAnimBg="0"/>
      <p:bldP spid="12343" grpId="0" bldLvl="0" animBg="1" autoUpdateAnimBg="0"/>
      <p:bldP spid="12344" grpId="0" bldLvl="0" animBg="1" autoUpdateAnimBg="0"/>
      <p:bldP spid="12345" grpId="0" bldLvl="0" animBg="1" autoUpdateAnimBg="0"/>
      <p:bldP spid="12346" grpId="0" bldLvl="0" animBg="1" autoUpdateAnimBg="0"/>
      <p:bldP spid="12347" grpId="0" bldLvl="0" animBg="1" autoUpdateAnimBg="0"/>
      <p:bldP spid="12348" grpId="0" bldLvl="0" animBg="1" autoUpdateAnimBg="0"/>
      <p:bldP spid="12349" grpId="0" bldLvl="0" animBg="1" autoUpdateAnimBg="0"/>
      <p:bldP spid="12350" grpId="0" bldLvl="0" animBg="1" autoUpdateAnimBg="0"/>
      <p:bldP spid="12351" grpId="0" bldLvl="0" animBg="1" autoUpdateAnimBg="0"/>
      <p:bldP spid="12352" grpId="0" bldLvl="0" animBg="1" autoUpdateAnimBg="0"/>
      <p:bldP spid="12353" grpId="0" bldLvl="0" animBg="1" autoUpdateAnimBg="0"/>
      <p:bldP spid="12354" grpId="0" bldLvl="0" animBg="1" autoUpdateAnimBg="0"/>
      <p:bldP spid="12355" grpId="0" bldLvl="0" animBg="1" autoUpdateAnimBg="0"/>
      <p:bldP spid="12356" grpId="0" bldLvl="0" animBg="1" autoUpdateAnimBg="0"/>
      <p:bldP spid="12357" grpId="0" bldLvl="0" animBg="1" autoUpdateAnimBg="0"/>
      <p:bldP spid="12358" grpId="0" bldLvl="0" animBg="1" autoUpdateAnimBg="0"/>
      <p:bldP spid="12359" grpId="0" bldLvl="0" animBg="1" autoUpdateAnimBg="0"/>
      <p:bldP spid="12360" grpId="0" bldLvl="0" animBg="1" autoUpdateAnimBg="0"/>
      <p:bldP spid="12361" grpId="0" bldLvl="0" animBg="1" autoUpdateAnimBg="0"/>
      <p:bldP spid="12362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3" name="TextBox 14"/>
          <p:cNvSpPr txBox="1"/>
          <p:nvPr/>
        </p:nvSpPr>
        <p:spPr>
          <a:xfrm>
            <a:off x="1375410" y="2552700"/>
            <a:ext cx="72256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3.78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是由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个一、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个十分之一和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个百分之一组成的。</a:t>
            </a:r>
            <a:endParaRPr lang="zh-CN" altLang="en-US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7490" y="921902"/>
            <a:ext cx="24174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25" name="矩形 24"/>
          <p:cNvSpPr/>
          <p:nvPr/>
        </p:nvSpPr>
        <p:spPr>
          <a:xfrm>
            <a:off x="3710591" y="2819296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</a:t>
            </a:r>
          </a:p>
        </p:txBody>
      </p:sp>
      <p:sp>
        <p:nvSpPr>
          <p:cNvPr id="45" name="矩形 44"/>
          <p:cNvSpPr/>
          <p:nvPr/>
        </p:nvSpPr>
        <p:spPr>
          <a:xfrm>
            <a:off x="6389998" y="2819296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7</a:t>
            </a:r>
          </a:p>
        </p:txBody>
      </p:sp>
      <p:sp>
        <p:nvSpPr>
          <p:cNvPr id="46" name="矩形 45"/>
          <p:cNvSpPr/>
          <p:nvPr/>
        </p:nvSpPr>
        <p:spPr>
          <a:xfrm>
            <a:off x="3179479" y="3586872"/>
            <a:ext cx="45085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8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5" y="1214120"/>
            <a:ext cx="6572885" cy="3068320"/>
          </a:xfrm>
          <a:prstGeom prst="rect">
            <a:avLst/>
          </a:prstGeom>
        </p:spPr>
      </p:pic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881302" y="4858673"/>
            <a:ext cx="619283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读出这枚古钱币的有关数据。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0113" y="1214228"/>
            <a:ext cx="7092280" cy="5319210"/>
          </a:xfrm>
          <a:prstGeom prst="rect">
            <a:avLst/>
          </a:prstGeom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759532" y="4363651"/>
            <a:ext cx="368617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四十一点四七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293101" y="2334667"/>
            <a:ext cx="1198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0.58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324851" y="3303042"/>
            <a:ext cx="10515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3229601" y="4410705"/>
            <a:ext cx="149669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41.47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6036830" y="2314108"/>
            <a:ext cx="2214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零点五八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036830" y="3303042"/>
            <a:ext cx="1706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三点五</a:t>
            </a:r>
          </a:p>
        </p:txBody>
      </p:sp>
      <p:sp>
        <p:nvSpPr>
          <p:cNvPr id="22" name="矩形 21"/>
          <p:cNvSpPr/>
          <p:nvPr/>
        </p:nvSpPr>
        <p:spPr>
          <a:xfrm>
            <a:off x="4552073" y="2370226"/>
            <a:ext cx="1706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23" name="矩形 22"/>
          <p:cNvSpPr/>
          <p:nvPr/>
        </p:nvSpPr>
        <p:spPr>
          <a:xfrm>
            <a:off x="4605842" y="3322157"/>
            <a:ext cx="1706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605842" y="4379874"/>
            <a:ext cx="1706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 autoUpdateAnimBg="0"/>
      <p:bldP spid="16390" grpId="0" bldLvl="0" animBg="1" autoUpdateAnimBg="0"/>
      <p:bldP spid="16391" grpId="0" bldLvl="0" animBg="1" autoUpdateAnimBg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29027" y="1517651"/>
            <a:ext cx="897406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大家仔细想一想,我们是怎样读小数的?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753235" y="2696845"/>
            <a:ext cx="868489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整数部分是“0”的就读作“零”;整数部分不是“0”的按照整数读法来读;小数点读作“点”;小数部分是几就依次读出来即可。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4" t="2880" r="3200" b="2987"/>
          <a:stretch>
            <a:fillRect/>
          </a:stretch>
        </p:blipFill>
        <p:spPr>
          <a:xfrm>
            <a:off x="10160000" y="3902075"/>
            <a:ext cx="1932305" cy="268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411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659" name="Text Box 59"/>
          <p:cNvSpPr txBox="1">
            <a:spLocks noChangeArrowheads="1"/>
          </p:cNvSpPr>
          <p:nvPr/>
        </p:nvSpPr>
        <p:spPr bwMode="auto">
          <a:xfrm>
            <a:off x="1405890" y="1592580"/>
            <a:ext cx="9175115" cy="23069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10,100,1000……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这样的分数可以用小数表示。一位小数表示十分之几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两位小数表示百分之几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三位小数表示千分之几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/>
          <p:cNvSpPr/>
          <p:nvPr/>
        </p:nvSpPr>
        <p:spPr>
          <a:xfrm>
            <a:off x="1405890" y="4544695"/>
            <a:ext cx="9175115" cy="15684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小数的计数单位是十分之一、百分之一、千分之一……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9" grpId="0" animBg="1" autoUpdateAnimBg="0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984221" y="1744240"/>
            <a:ext cx="66118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6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读出下面各小数。</a:t>
            </a:r>
            <a:endParaRPr lang="zh-CN" altLang="en-US" sz="3600" b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13819" y="2919451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零点零零八</a:t>
            </a:r>
          </a:p>
        </p:txBody>
      </p:sp>
      <p:sp>
        <p:nvSpPr>
          <p:cNvPr id="17" name="矩形 16"/>
          <p:cNvSpPr/>
          <p:nvPr/>
        </p:nvSpPr>
        <p:spPr>
          <a:xfrm>
            <a:off x="2261235" y="2919730"/>
            <a:ext cx="31445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008 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61232" y="4094946"/>
            <a:ext cx="275272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en-US" altLang="zh-CN" sz="3600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56 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读作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13644" y="4094986"/>
            <a:ext cx="24688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三十点五六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669925" y="1384935"/>
            <a:ext cx="10178415" cy="2343150"/>
            <a:chOff x="1055" y="2181"/>
            <a:chExt cx="16029" cy="3690"/>
          </a:xfrm>
        </p:grpSpPr>
        <p:pic>
          <p:nvPicPr>
            <p:cNvPr id="2" name="Picture 11" descr="图片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" y="2720"/>
              <a:ext cx="12950" cy="2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" name="组合 2"/>
            <p:cNvGrpSpPr/>
            <p:nvPr/>
          </p:nvGrpSpPr>
          <p:grpSpPr>
            <a:xfrm>
              <a:off x="4116" y="2181"/>
              <a:ext cx="12969" cy="3691"/>
              <a:chOff x="5401998" y="826351"/>
              <a:chExt cx="1587814" cy="1022030"/>
            </a:xfrm>
          </p:grpSpPr>
          <p:sp>
            <p:nvSpPr>
              <p:cNvPr id="4" name="圆角矩形标注 3"/>
              <p:cNvSpPr/>
              <p:nvPr/>
            </p:nvSpPr>
            <p:spPr>
              <a:xfrm>
                <a:off x="5401998" y="826351"/>
                <a:ext cx="1587814" cy="1022030"/>
              </a:xfrm>
              <a:prstGeom prst="wedgeRoundRectCallout">
                <a:avLst>
                  <a:gd name="adj1" fmla="val -53716"/>
                  <a:gd name="adj2" fmla="val -2316"/>
                  <a:gd name="adj3" fmla="val 16667"/>
                </a:avLst>
              </a:prstGeom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TextBox 4"/>
              <p:cNvSpPr txBox="1"/>
              <p:nvPr/>
            </p:nvSpPr>
            <p:spPr>
              <a:xfrm>
                <a:off x="5431137" y="830777"/>
                <a:ext cx="1558675" cy="8852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据国内外专家实验研究预测：到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2100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年，与</a:t>
                </a:r>
                <a:r>
                  <a:rPr lang="en-US" altLang="zh-CN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1900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年相比，全球平均气温将上升</a:t>
                </a:r>
                <a:r>
                  <a:rPr lang="zh-CN" altLang="en-US" sz="2800" u="sng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一点四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至</a:t>
                </a:r>
                <a:r>
                  <a:rPr lang="zh-CN" altLang="en-US" sz="2800" u="sng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五点八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摄氏度，平均海平面将上升</a:t>
                </a:r>
                <a:r>
                  <a:rPr lang="zh-CN" altLang="en-US" sz="2800" u="sng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零点零九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至</a:t>
                </a:r>
                <a:r>
                  <a:rPr lang="zh-CN" altLang="en-US" sz="2800" u="sng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零点八八</a:t>
                </a:r>
                <a:r>
                  <a:rPr lang="zh-CN" altLang="en-US" sz="2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米。</a:t>
                </a:r>
                <a:endParaRPr lang="en-US" altLang="zh-CN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文本框 17"/>
          <p:cNvSpPr txBox="1"/>
          <p:nvPr/>
        </p:nvSpPr>
        <p:spPr>
          <a:xfrm>
            <a:off x="1850390" y="4638040"/>
            <a:ext cx="6213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你能写出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上面这段话里的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83" name="矩形 82"/>
          <p:cNvSpPr/>
          <p:nvPr/>
        </p:nvSpPr>
        <p:spPr>
          <a:xfrm>
            <a:off x="1168336" y="1550194"/>
            <a:ext cx="90083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1.(1)0.2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4" name="TextBox 68"/>
          <p:cNvSpPr txBox="1"/>
          <p:nvPr/>
        </p:nvSpPr>
        <p:spPr>
          <a:xfrm>
            <a:off x="3314348" y="1550244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5" name="TextBox 69"/>
          <p:cNvSpPr txBox="1"/>
          <p:nvPr/>
        </p:nvSpPr>
        <p:spPr>
          <a:xfrm>
            <a:off x="8443552" y="1549913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86" name="TextBox 70"/>
          <p:cNvSpPr txBox="1"/>
          <p:nvPr/>
        </p:nvSpPr>
        <p:spPr>
          <a:xfrm>
            <a:off x="6516491" y="1550244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87" name="矩形 86"/>
          <p:cNvSpPr/>
          <p:nvPr/>
        </p:nvSpPr>
        <p:spPr>
          <a:xfrm>
            <a:off x="1168336" y="3178969"/>
            <a:ext cx="90083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(2)0.15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8" name="TextBox 59"/>
          <p:cNvSpPr txBox="1"/>
          <p:nvPr/>
        </p:nvSpPr>
        <p:spPr>
          <a:xfrm>
            <a:off x="3243999" y="317903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</a:p>
        </p:txBody>
      </p:sp>
      <p:sp>
        <p:nvSpPr>
          <p:cNvPr id="89" name="TextBox 60"/>
          <p:cNvSpPr txBox="1"/>
          <p:nvPr/>
        </p:nvSpPr>
        <p:spPr>
          <a:xfrm>
            <a:off x="8165296" y="317907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十五</a:t>
            </a:r>
          </a:p>
        </p:txBody>
      </p:sp>
      <p:sp>
        <p:nvSpPr>
          <p:cNvPr id="90" name="TextBox 77"/>
          <p:cNvSpPr txBox="1"/>
          <p:nvPr/>
        </p:nvSpPr>
        <p:spPr>
          <a:xfrm>
            <a:off x="6516607" y="317903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</a:p>
        </p:txBody>
      </p:sp>
      <p:sp>
        <p:nvSpPr>
          <p:cNvPr id="91" name="矩形 90"/>
          <p:cNvSpPr/>
          <p:nvPr/>
        </p:nvSpPr>
        <p:spPr>
          <a:xfrm>
            <a:off x="1168336" y="4807744"/>
            <a:ext cx="900834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(3)0.008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位小数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分之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" name="TextBox 79"/>
          <p:cNvSpPr txBox="1"/>
          <p:nvPr/>
        </p:nvSpPr>
        <p:spPr>
          <a:xfrm>
            <a:off x="3478346" y="480749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93" name="TextBox 80"/>
          <p:cNvSpPr txBox="1"/>
          <p:nvPr/>
        </p:nvSpPr>
        <p:spPr>
          <a:xfrm>
            <a:off x="8571944" y="4807799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</a:p>
        </p:txBody>
      </p:sp>
      <p:sp>
        <p:nvSpPr>
          <p:cNvPr id="94" name="TextBox 81"/>
          <p:cNvSpPr txBox="1"/>
          <p:nvPr/>
        </p:nvSpPr>
        <p:spPr>
          <a:xfrm>
            <a:off x="6749704" y="480749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8" grpId="0"/>
      <p:bldP spid="89" grpId="0"/>
      <p:bldP spid="90" grpId="0"/>
      <p:bldP spid="92" grpId="0"/>
      <p:bldP spid="93" grpId="0"/>
      <p:bldP spid="9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0318" y="1052216"/>
            <a:ext cx="7092280" cy="5319210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/>
        </p:nvSpPr>
        <p:spPr>
          <a:xfrm>
            <a:off x="6448976" y="4609465"/>
            <a:ext cx="3229610" cy="8636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0.88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902866" y="1946273"/>
            <a:ext cx="1706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一点四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448976" y="1857569"/>
            <a:ext cx="26492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1.4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974304" y="2693848"/>
            <a:ext cx="1706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五点八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448976" y="2683591"/>
            <a:ext cx="264922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5.8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902866" y="3700323"/>
            <a:ext cx="2214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零点零九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448976" y="3636091"/>
            <a:ext cx="2976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写作：</a:t>
            </a: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0.09</a:t>
            </a: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3918741" y="4727436"/>
            <a:ext cx="221488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零点八八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6" grpId="0" bldLvl="0" animBg="1" autoUpdateAnimBg="0"/>
      <p:bldP spid="18438" grpId="0" bldLvl="0" animBg="1" autoUpdateAnimBg="0"/>
      <p:bldP spid="18440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337944" y="1869440"/>
            <a:ext cx="9782901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写小数时，整数部分按整数的写法写，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写成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小圆点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，写在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个位的右下角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，小数部分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依次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写出每个数字；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部分是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，就直接写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，再写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，然后写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小数部分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</a:t>
            </a:r>
          </a:p>
        </p:txBody>
      </p:sp>
      <p:sp>
        <p:nvSpPr>
          <p:cNvPr id="2" name="矩形 1"/>
          <p:cNvSpPr/>
          <p:nvPr/>
        </p:nvSpPr>
        <p:spPr>
          <a:xfrm>
            <a:off x="4988580" y="703491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怎样写小数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  <p:sp>
        <p:nvSpPr>
          <p:cNvPr id="10" name="TextBox 14"/>
          <p:cNvSpPr txBox="1"/>
          <p:nvPr/>
        </p:nvSpPr>
        <p:spPr>
          <a:xfrm>
            <a:off x="1209646" y="1809010"/>
            <a:ext cx="66118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写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出下面各小数。</a:t>
            </a:r>
            <a:endParaRPr lang="zh-CN" altLang="en-US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60745" y="3049564"/>
            <a:ext cx="136461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0.036</a:t>
            </a:r>
          </a:p>
        </p:txBody>
      </p:sp>
      <p:sp>
        <p:nvSpPr>
          <p:cNvPr id="2" name="矩形 1"/>
          <p:cNvSpPr/>
          <p:nvPr/>
        </p:nvSpPr>
        <p:spPr>
          <a:xfrm>
            <a:off x="2469929" y="3049564"/>
            <a:ext cx="43926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零点零三六  写</a:t>
            </a: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</a:t>
            </a: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69929" y="4289420"/>
            <a:ext cx="3992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0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三十点九五  写作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0856" y="4289420"/>
            <a:ext cx="136461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30.95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1.完成教材第34页“做一做”。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 44"/>
          <p:cNvSpPr/>
          <p:nvPr/>
        </p:nvSpPr>
        <p:spPr>
          <a:xfrm>
            <a:off x="1317625" y="2334260"/>
            <a:ext cx="783209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2.83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是由（   ）个一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，（   ）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个十分之一，（   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个百分之一组成的。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00780" y="2795270"/>
            <a:ext cx="36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438265" y="2795270"/>
            <a:ext cx="36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228975" y="3909060"/>
            <a:ext cx="366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559715" y="3249563"/>
            <a:ext cx="2352664" cy="317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/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2.完成教材第35页“做一做”。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528713" y="1690354"/>
            <a:ext cx="370895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读出下面各数。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19708" y="1703651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</a:t>
            </a:r>
          </a:p>
        </p:txBody>
      </p:sp>
      <p:sp>
        <p:nvSpPr>
          <p:cNvPr id="27" name="矩形 26"/>
          <p:cNvSpPr/>
          <p:nvPr/>
        </p:nvSpPr>
        <p:spPr>
          <a:xfrm>
            <a:off x="4219708" y="2656726"/>
            <a:ext cx="1008112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</a:p>
        </p:txBody>
      </p:sp>
      <p:sp>
        <p:nvSpPr>
          <p:cNvPr id="28" name="矩形 27"/>
          <p:cNvSpPr/>
          <p:nvPr/>
        </p:nvSpPr>
        <p:spPr>
          <a:xfrm>
            <a:off x="4219708" y="3609226"/>
            <a:ext cx="1008112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6.72</a:t>
            </a:r>
          </a:p>
        </p:txBody>
      </p:sp>
      <p:sp>
        <p:nvSpPr>
          <p:cNvPr id="29" name="矩形 28"/>
          <p:cNvSpPr/>
          <p:nvPr/>
        </p:nvSpPr>
        <p:spPr>
          <a:xfrm>
            <a:off x="4219708" y="4561726"/>
            <a:ext cx="124120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0.058</a:t>
            </a:r>
          </a:p>
        </p:txBody>
      </p:sp>
      <p:sp>
        <p:nvSpPr>
          <p:cNvPr id="30" name="矩形 29"/>
          <p:cNvSpPr/>
          <p:nvPr/>
        </p:nvSpPr>
        <p:spPr>
          <a:xfrm>
            <a:off x="4219708" y="5514226"/>
            <a:ext cx="1584176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340.09</a:t>
            </a:r>
          </a:p>
        </p:txBody>
      </p:sp>
      <p:sp>
        <p:nvSpPr>
          <p:cNvPr id="31" name="矩形 30"/>
          <p:cNvSpPr/>
          <p:nvPr/>
        </p:nvSpPr>
        <p:spPr>
          <a:xfrm>
            <a:off x="7190690" y="1703906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六点五</a:t>
            </a:r>
          </a:p>
        </p:txBody>
      </p:sp>
      <p:sp>
        <p:nvSpPr>
          <p:cNvPr id="32" name="矩形 31"/>
          <p:cNvSpPr/>
          <p:nvPr/>
        </p:nvSpPr>
        <p:spPr>
          <a:xfrm>
            <a:off x="7190690" y="2656981"/>
            <a:ext cx="183255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零点零四</a:t>
            </a:r>
          </a:p>
        </p:txBody>
      </p:sp>
      <p:sp>
        <p:nvSpPr>
          <p:cNvPr id="33" name="矩形 32"/>
          <p:cNvSpPr/>
          <p:nvPr/>
        </p:nvSpPr>
        <p:spPr>
          <a:xfrm>
            <a:off x="7190690" y="3609481"/>
            <a:ext cx="183255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六点七二</a:t>
            </a:r>
          </a:p>
        </p:txBody>
      </p:sp>
      <p:sp>
        <p:nvSpPr>
          <p:cNvPr id="35" name="矩形 34"/>
          <p:cNvSpPr/>
          <p:nvPr/>
        </p:nvSpPr>
        <p:spPr>
          <a:xfrm>
            <a:off x="7190690" y="4561981"/>
            <a:ext cx="22445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零点零五八</a:t>
            </a:r>
          </a:p>
        </p:txBody>
      </p:sp>
      <p:sp>
        <p:nvSpPr>
          <p:cNvPr id="36" name="矩形 35"/>
          <p:cNvSpPr/>
          <p:nvPr/>
        </p:nvSpPr>
        <p:spPr>
          <a:xfrm>
            <a:off x="7190690" y="5514481"/>
            <a:ext cx="3068469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三百四十点零九</a:t>
            </a:r>
          </a:p>
        </p:txBody>
      </p:sp>
      <p:sp>
        <p:nvSpPr>
          <p:cNvPr id="37" name="矩形 36"/>
          <p:cNvSpPr/>
          <p:nvPr/>
        </p:nvSpPr>
        <p:spPr>
          <a:xfrm>
            <a:off x="5968913" y="1690655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40" name="矩形 39"/>
          <p:cNvSpPr/>
          <p:nvPr/>
        </p:nvSpPr>
        <p:spPr>
          <a:xfrm>
            <a:off x="5968913" y="2646905"/>
            <a:ext cx="142058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41" name="矩形 40"/>
          <p:cNvSpPr/>
          <p:nvPr/>
        </p:nvSpPr>
        <p:spPr>
          <a:xfrm>
            <a:off x="5968913" y="3602580"/>
            <a:ext cx="142058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42" name="矩形 41"/>
          <p:cNvSpPr/>
          <p:nvPr/>
        </p:nvSpPr>
        <p:spPr>
          <a:xfrm>
            <a:off x="5968913" y="4558255"/>
            <a:ext cx="142058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  <p:sp>
        <p:nvSpPr>
          <p:cNvPr id="43" name="矩形 42"/>
          <p:cNvSpPr/>
          <p:nvPr/>
        </p:nvSpPr>
        <p:spPr>
          <a:xfrm>
            <a:off x="5968913" y="5513930"/>
            <a:ext cx="142058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读作：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36" grpId="0"/>
      <p:bldP spid="37" grpId="0"/>
      <p:bldP spid="40" grpId="0"/>
      <p:bldP spid="41" grpId="0"/>
      <p:bldP spid="42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2.完成教材第35页“做一做”。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60363" y="1796217"/>
            <a:ext cx="33635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写出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下面各数。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104316" y="514455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912628" y="514455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76924" y="514455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1"/>
          <p:cNvSpPr txBox="1"/>
          <p:nvPr/>
        </p:nvSpPr>
        <p:spPr>
          <a:xfrm>
            <a:off x="2136846" y="4559776"/>
            <a:ext cx="14712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300.71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5225556" y="4568488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5.06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720940" y="4568488"/>
            <a:ext cx="12331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0.089</a:t>
            </a:r>
          </a:p>
        </p:txBody>
      </p:sp>
      <p:sp>
        <p:nvSpPr>
          <p:cNvPr id="6" name="矩形 5"/>
          <p:cNvSpPr/>
          <p:nvPr/>
        </p:nvSpPr>
        <p:spPr>
          <a:xfrm>
            <a:off x="1773104" y="2842503"/>
            <a:ext cx="24248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三百点七一</a:t>
            </a:r>
          </a:p>
        </p:txBody>
      </p:sp>
      <p:sp>
        <p:nvSpPr>
          <p:cNvPr id="7" name="矩形 6"/>
          <p:cNvSpPr/>
          <p:nvPr/>
        </p:nvSpPr>
        <p:spPr>
          <a:xfrm>
            <a:off x="4676860" y="2842503"/>
            <a:ext cx="24248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五点零六</a:t>
            </a:r>
          </a:p>
        </p:txBody>
      </p:sp>
      <p:sp>
        <p:nvSpPr>
          <p:cNvPr id="9" name="矩形 8"/>
          <p:cNvSpPr/>
          <p:nvPr/>
        </p:nvSpPr>
        <p:spPr>
          <a:xfrm>
            <a:off x="7197140" y="2842503"/>
            <a:ext cx="24248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零点零八九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9306560" y="3891280"/>
            <a:ext cx="3007360" cy="250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718310"/>
            <a:ext cx="6294755" cy="429768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小数点后面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,计数单位是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,计数单位是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,计数单位是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0.001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第四位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万分位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,计数单位是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0.0001</a:t>
            </a: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8446770" y="3275965"/>
            <a:ext cx="374523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718310"/>
            <a:ext cx="6402705" cy="429768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在读小数的时候,整数部分是“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”的就读作“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零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”,整数部分不是“0”的按照整数读法来读,小数点读作“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”,小数部分通常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顺次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读出每一个数位上的数字。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8446770" y="3275965"/>
            <a:ext cx="374523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718310"/>
            <a:ext cx="6402705" cy="429768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在写小数的时候,整数部分按照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整数的写法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来写(整数部分是零的写作“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”),小数点写在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个位右下角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,小数部分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顺次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写出每一个数位上的数字。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8446770" y="3275965"/>
            <a:ext cx="3745230" cy="312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7" name="矩形 26"/>
          <p:cNvSpPr/>
          <p:nvPr/>
        </p:nvSpPr>
        <p:spPr>
          <a:xfrm>
            <a:off x="727075" y="1426845"/>
            <a:ext cx="109169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2.(1)0.4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08691" y="1425352"/>
            <a:ext cx="7569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</a:p>
        </p:txBody>
      </p:sp>
      <p:sp>
        <p:nvSpPr>
          <p:cNvPr id="22" name="TextBox 30"/>
          <p:cNvSpPr txBox="1"/>
          <p:nvPr/>
        </p:nvSpPr>
        <p:spPr>
          <a:xfrm>
            <a:off x="7024800" y="1425352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3" name="矩形 22"/>
          <p:cNvSpPr/>
          <p:nvPr/>
        </p:nvSpPr>
        <p:spPr>
          <a:xfrm>
            <a:off x="727075" y="2860675"/>
            <a:ext cx="1089406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(2)0.07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33982" y="2866830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95136" y="2860814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36" name="矩形 35"/>
          <p:cNvSpPr/>
          <p:nvPr/>
        </p:nvSpPr>
        <p:spPr>
          <a:xfrm>
            <a:off x="727075" y="4294505"/>
            <a:ext cx="111740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(3)0.138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的计数单位是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它有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个这样的计数单位。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08497" y="4296529"/>
            <a:ext cx="12331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0.001</a:t>
            </a:r>
          </a:p>
        </p:txBody>
      </p:sp>
      <p:sp>
        <p:nvSpPr>
          <p:cNvPr id="24" name="TextBox 39"/>
          <p:cNvSpPr txBox="1"/>
          <p:nvPr/>
        </p:nvSpPr>
        <p:spPr>
          <a:xfrm>
            <a:off x="7144744" y="4295672"/>
            <a:ext cx="897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/>
      <p:bldP spid="33" grpId="0"/>
      <p:bldP spid="35" grpId="0"/>
      <p:bldP spid="37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5036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教材第36页第5题,第37页第6题</a:t>
            </a:r>
            <a:r>
              <a:rPr 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文本框 24"/>
          <p:cNvSpPr txBox="1"/>
          <p:nvPr/>
        </p:nvSpPr>
        <p:spPr>
          <a:xfrm>
            <a:off x="686435" y="1362075"/>
            <a:ext cx="11156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读出下面各数。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234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7093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38950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59432" y="3154164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二百三十四</a:t>
            </a:r>
          </a:p>
        </p:txBody>
      </p:sp>
      <p:sp>
        <p:nvSpPr>
          <p:cNvPr id="6" name="TextBox 36"/>
          <p:cNvSpPr txBox="1"/>
          <p:nvPr/>
        </p:nvSpPr>
        <p:spPr>
          <a:xfrm>
            <a:off x="2769817" y="3961249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七千零九十三</a:t>
            </a:r>
          </a:p>
        </p:txBody>
      </p:sp>
      <p:sp>
        <p:nvSpPr>
          <p:cNvPr id="8" name="TextBox 36"/>
          <p:cNvSpPr txBox="1"/>
          <p:nvPr/>
        </p:nvSpPr>
        <p:spPr>
          <a:xfrm>
            <a:off x="5270447" y="315416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三十一</a:t>
            </a:r>
          </a:p>
        </p:txBody>
      </p:sp>
      <p:sp>
        <p:nvSpPr>
          <p:cNvPr id="9" name="TextBox 36"/>
          <p:cNvSpPr txBox="1"/>
          <p:nvPr/>
        </p:nvSpPr>
        <p:spPr>
          <a:xfrm>
            <a:off x="7328482" y="313447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一万</a:t>
            </a:r>
          </a:p>
        </p:txBody>
      </p:sp>
      <p:sp>
        <p:nvSpPr>
          <p:cNvPr id="10" name="TextBox 36"/>
          <p:cNvSpPr txBox="1"/>
          <p:nvPr/>
        </p:nvSpPr>
        <p:spPr>
          <a:xfrm>
            <a:off x="8324162" y="3961249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三万八千九百五十</a:t>
            </a:r>
          </a:p>
        </p:txBody>
      </p:sp>
      <p:sp>
        <p:nvSpPr>
          <p:cNvPr id="11" name="矩形 10"/>
          <p:cNvSpPr/>
          <p:nvPr/>
        </p:nvSpPr>
        <p:spPr>
          <a:xfrm>
            <a:off x="686435" y="4998720"/>
            <a:ext cx="96278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问：你是怎样读出这些数的?整数的数位顺序是什么?</a:t>
            </a:r>
          </a:p>
        </p:txBody>
      </p:sp>
      <p:sp>
        <p:nvSpPr>
          <p:cNvPr id="12" name="TextBox 36"/>
          <p:cNvSpPr txBox="1"/>
          <p:nvPr/>
        </p:nvSpPr>
        <p:spPr>
          <a:xfrm>
            <a:off x="3438472" y="5782429"/>
            <a:ext cx="53149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个位、十位、百位、千位……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/>
      <p:bldP spid="6" grpId="0"/>
      <p:bldP spid="8" grpId="0"/>
      <p:bldP spid="9" grpId="0"/>
      <p:bldP spid="10" grpId="0"/>
      <p:bldP spid="11" grpId="0"/>
      <p:bldP spid="11" grpId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7" name="文本框 24"/>
          <p:cNvSpPr txBox="1"/>
          <p:nvPr/>
        </p:nvSpPr>
        <p:spPr>
          <a:xfrm>
            <a:off x="686435" y="1362075"/>
            <a:ext cx="111569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读出下面各数。</a:t>
            </a:r>
          </a:p>
          <a:p>
            <a:pPr>
              <a:lnSpc>
                <a:spcPct val="20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234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7093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10000　</a:t>
            </a: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38950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59432" y="3154164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二百三十四</a:t>
            </a:r>
          </a:p>
        </p:txBody>
      </p:sp>
      <p:sp>
        <p:nvSpPr>
          <p:cNvPr id="6" name="TextBox 36"/>
          <p:cNvSpPr txBox="1"/>
          <p:nvPr/>
        </p:nvSpPr>
        <p:spPr>
          <a:xfrm>
            <a:off x="2769817" y="3961249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七千零九十三</a:t>
            </a:r>
          </a:p>
        </p:txBody>
      </p:sp>
      <p:sp>
        <p:nvSpPr>
          <p:cNvPr id="8" name="TextBox 36"/>
          <p:cNvSpPr txBox="1"/>
          <p:nvPr/>
        </p:nvSpPr>
        <p:spPr>
          <a:xfrm>
            <a:off x="5270447" y="315416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三十一</a:t>
            </a:r>
          </a:p>
        </p:txBody>
      </p:sp>
      <p:sp>
        <p:nvSpPr>
          <p:cNvPr id="9" name="TextBox 36"/>
          <p:cNvSpPr txBox="1"/>
          <p:nvPr/>
        </p:nvSpPr>
        <p:spPr>
          <a:xfrm>
            <a:off x="7328482" y="313447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一万</a:t>
            </a:r>
          </a:p>
        </p:txBody>
      </p:sp>
      <p:sp>
        <p:nvSpPr>
          <p:cNvPr id="10" name="TextBox 36"/>
          <p:cNvSpPr txBox="1"/>
          <p:nvPr/>
        </p:nvSpPr>
        <p:spPr>
          <a:xfrm>
            <a:off x="8324162" y="3961249"/>
            <a:ext cx="3434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三万八千九百五十</a:t>
            </a:r>
          </a:p>
        </p:txBody>
      </p:sp>
      <p:sp>
        <p:nvSpPr>
          <p:cNvPr id="11" name="矩形 10"/>
          <p:cNvSpPr/>
          <p:nvPr/>
        </p:nvSpPr>
        <p:spPr>
          <a:xfrm>
            <a:off x="686435" y="4998720"/>
            <a:ext cx="962787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问：整数的计数单位依次是什么?</a:t>
            </a:r>
          </a:p>
        </p:txBody>
      </p:sp>
      <p:sp>
        <p:nvSpPr>
          <p:cNvPr id="12" name="TextBox 36"/>
          <p:cNvSpPr txBox="1"/>
          <p:nvPr/>
        </p:nvSpPr>
        <p:spPr>
          <a:xfrm>
            <a:off x="3438472" y="5782429"/>
            <a:ext cx="43675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一(个)、十、百、千……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32855" y="1373729"/>
            <a:ext cx="73194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抢答题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地球上长得最高的动物是?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1088935" y="3044693"/>
            <a:ext cx="1899652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长颈鹿</a:t>
            </a:r>
          </a:p>
        </p:txBody>
      </p:sp>
      <p:pic>
        <p:nvPicPr>
          <p:cNvPr id="15" name="图片 14" descr="LIWY3KFF34QR%0Q$6_Q`B(1"/>
          <p:cNvPicPr>
            <a:picLocks noChangeAspect="1"/>
          </p:cNvPicPr>
          <p:nvPr/>
        </p:nvPicPr>
        <p:blipFill>
          <a:blip r:embed="rId7" cstate="print"/>
          <a:srcRect r="13279"/>
          <a:stretch>
            <a:fillRect/>
          </a:stretch>
        </p:blipFill>
        <p:spPr>
          <a:xfrm>
            <a:off x="4617720" y="2449195"/>
            <a:ext cx="6129020" cy="3724275"/>
          </a:xfrm>
          <a:prstGeom prst="rect">
            <a:avLst/>
          </a:prstGeom>
        </p:spPr>
      </p:pic>
      <p:pic>
        <p:nvPicPr>
          <p:cNvPr id="16" name="图片 15" descr="LIWY3KFF34QR%0Q$6_Q`B(1"/>
          <p:cNvPicPr>
            <a:picLocks noChangeAspect="1"/>
          </p:cNvPicPr>
          <p:nvPr/>
        </p:nvPicPr>
        <p:blipFill>
          <a:blip r:embed="rId7" cstate="print"/>
          <a:srcRect l="85481"/>
          <a:stretch>
            <a:fillRect/>
          </a:stretch>
        </p:blipFill>
        <p:spPr>
          <a:xfrm>
            <a:off x="10746740" y="2449195"/>
            <a:ext cx="102616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5" name="图片 14" descr="LIWY3KFF34QR%0Q$6_Q`B(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rcRect r="-162"/>
          <a:stretch>
            <a:fillRect/>
          </a:stretch>
        </p:blipFill>
        <p:spPr>
          <a:xfrm>
            <a:off x="2298065" y="2177415"/>
            <a:ext cx="7078980" cy="37242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文本框 15"/>
          <p:cNvSpPr txBox="1"/>
          <p:nvPr/>
        </p:nvSpPr>
        <p:spPr>
          <a:xfrm>
            <a:off x="490855" y="1403985"/>
            <a:ext cx="7016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观察,你得到了哪些信息?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432175" y="4264660"/>
            <a:ext cx="2050415" cy="16376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6466205" y="2241550"/>
            <a:ext cx="2817495" cy="35064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98065" y="6091555"/>
            <a:ext cx="5405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你还能说出不同的小数吗?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  <p:bldP spid="1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865,&quot;width&quot;:1126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1264</Words>
  <Application>Microsoft Office PowerPoint</Application>
  <PresentationFormat>自定义</PresentationFormat>
  <Paragraphs>179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2251</cp:revision>
  <dcterms:created xsi:type="dcterms:W3CDTF">2017-11-13T08:28:00Z</dcterms:created>
  <dcterms:modified xsi:type="dcterms:W3CDTF">2021-11-17T03:32:22Z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65BFD300FAC94F46AD8AE15BAA06AF6D</vt:lpwstr>
  </property>
</Properties>
</file>