
<file path=[Content_Types].xml><?xml version="1.0" encoding="utf-8"?>
<Types xmlns="http://schemas.openxmlformats.org/package/2006/content-types">
  <Default Extension="wav" ContentType="audio/x-wav"/>
  <Default Extension="png" ContentType="image/png"/>
  <Default Extension="tiff" ContentType="image/tif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16" r:id="rId3"/>
    <p:sldId id="547" r:id="rId4"/>
    <p:sldId id="481" r:id="rId5"/>
    <p:sldId id="548" r:id="rId6"/>
    <p:sldId id="482" r:id="rId7"/>
    <p:sldId id="650" r:id="rId8"/>
    <p:sldId id="657" r:id="rId9"/>
    <p:sldId id="430" r:id="rId10"/>
    <p:sldId id="471" r:id="rId11"/>
    <p:sldId id="658" r:id="rId12"/>
    <p:sldId id="659" r:id="rId13"/>
    <p:sldId id="651" r:id="rId14"/>
    <p:sldId id="550" r:id="rId15"/>
    <p:sldId id="473" r:id="rId16"/>
    <p:sldId id="653" r:id="rId17"/>
    <p:sldId id="660" r:id="rId18"/>
    <p:sldId id="562" r:id="rId19"/>
    <p:sldId id="479" r:id="rId20"/>
    <p:sldId id="491" r:id="rId21"/>
    <p:sldId id="492" r:id="rId22"/>
    <p:sldId id="493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F9B"/>
    <a:srgbClr val="C2DE9A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193"/>
        <p:guide pos="39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tags" Target="../tags/tag9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tags" Target="../tags/tag10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microsoft.com/office/2007/relationships/hdphoto" Target="../media/image21.wdp"/><Relationship Id="rId10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5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5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5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5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tiff"/><Relationship Id="rId5" Type="http://schemas.openxmlformats.org/officeDocument/2006/relationships/image" Target="../media/image30.png"/><Relationship Id="rId4" Type="http://schemas.openxmlformats.org/officeDocument/2006/relationships/image" Target="../media/image6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42.png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tags" Target="../tags/tag14.xml"/><Relationship Id="rId7" Type="http://schemas.openxmlformats.org/officeDocument/2006/relationships/image" Target="../media/image44.jpeg"/><Relationship Id="rId6" Type="http://schemas.openxmlformats.org/officeDocument/2006/relationships/tags" Target="../tags/tag13.xml"/><Relationship Id="rId5" Type="http://schemas.openxmlformats.org/officeDocument/2006/relationships/image" Target="../media/image43.png"/><Relationship Id="rId4" Type="http://schemas.openxmlformats.org/officeDocument/2006/relationships/tags" Target="../tags/tag12.xml"/><Relationship Id="rId3" Type="http://schemas.openxmlformats.org/officeDocument/2006/relationships/image" Target="../media/image31.png"/><Relationship Id="rId2" Type="http://schemas.openxmlformats.org/officeDocument/2006/relationships/tags" Target="../tags/tag1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1.png"/><Relationship Id="rId10" Type="http://schemas.openxmlformats.org/officeDocument/2006/relationships/tags" Target="../tags/tag15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4.wav"/><Relationship Id="rId6" Type="http://schemas.openxmlformats.org/officeDocument/2006/relationships/tags" Target="../tags/tag7.xml"/><Relationship Id="rId5" Type="http://schemas.openxmlformats.org/officeDocument/2006/relationships/image" Target="../media/image15.png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tags" Target="../tags/tag8.xml"/><Relationship Id="rId4" Type="http://schemas.openxmlformats.org/officeDocument/2006/relationships/image" Target="../media/image3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878695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小数的性质和大小比较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小数的意义和性质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小数的大小比较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534035" y="1456690"/>
            <a:ext cx="9745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你能给他们排出名次吗？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3" name="表格 4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195820" y="1724025"/>
          <a:ext cx="3140075" cy="3409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130"/>
                <a:gridCol w="1718945"/>
              </a:tblGrid>
              <a:tr h="104648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成绩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en-US" altLang="zh-CN" sz="3200" b="0" i="1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m</a:t>
                      </a:r>
                      <a:endParaRPr lang="en-US" altLang="zh-CN" sz="3200" b="0" i="1" dirty="0" smtClean="0">
                        <a:solidFill>
                          <a:schemeClr val="tx1"/>
                        </a:solidFill>
                        <a:latin typeface="Times New Roman" panose="02020603050405020304" charset="0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3.05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1185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小红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2.84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小莉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2.88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小军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2.93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9" name="Picture 2" descr="C:\Users\Administrator\Desktop\timg_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54949" y="2726232"/>
            <a:ext cx="338848" cy="612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360627" y="3612540"/>
            <a:ext cx="360000" cy="1151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23400" y="3422650"/>
            <a:ext cx="215900" cy="165989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8985" y="3884100"/>
            <a:ext cx="360000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9929" y="3892520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2.9 3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1851" y="3600536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2.8 4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67767" y="4254085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2.8 8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817666" y="4444397"/>
            <a:ext cx="0" cy="612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03706" y="5066382"/>
            <a:ext cx="2728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519555" y="4794214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378593" y="5102030"/>
            <a:ext cx="106553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9927" y="3904573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36"/>
          <p:cNvSpPr/>
          <p:nvPr/>
        </p:nvSpPr>
        <p:spPr bwMode="auto">
          <a:xfrm>
            <a:off x="3387268" y="3714460"/>
            <a:ext cx="576014" cy="958620"/>
          </a:xfrm>
          <a:prstGeom prst="leftBrace">
            <a:avLst>
              <a:gd name="adj1" fmla="val 41583"/>
              <a:gd name="adj2" fmla="val 49156"/>
            </a:avLst>
          </a:prstGeom>
          <a:noFill/>
          <a:ln w="25400">
            <a:solidFill>
              <a:schemeClr val="tx1"/>
            </a:solidFill>
            <a:round/>
            <a:tailEnd type="none" w="lg" len="lg"/>
          </a:ln>
        </p:spPr>
        <p:txBody>
          <a:bodyPr wrap="none" lIns="90000" tIns="46800" rIns="90000" bIns="46800" anchor="ctr"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2"/>
          <p:cNvSpPr txBox="1"/>
          <p:nvPr/>
        </p:nvSpPr>
        <p:spPr>
          <a:xfrm>
            <a:off x="865505" y="2574925"/>
            <a:ext cx="505142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整数部分相同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就比较十分位。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" name="Picture 3" descr="C:\Users\Administrator\Desktop\timg_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66339" y="4521408"/>
            <a:ext cx="328537" cy="61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16" grpId="0"/>
      <p:bldP spid="17" grpId="0"/>
      <p:bldP spid="18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534035" y="1456690"/>
            <a:ext cx="9745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你能给他们排出名次吗？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3" name="表格 4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195820" y="1724025"/>
          <a:ext cx="3140075" cy="3409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130"/>
                <a:gridCol w="1718945"/>
              </a:tblGrid>
              <a:tr h="104648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成绩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en-US" altLang="zh-CN" sz="3200" b="0" i="1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m</a:t>
                      </a:r>
                      <a:endParaRPr lang="en-US" altLang="zh-CN" sz="3200" b="0" i="1" dirty="0" smtClean="0">
                        <a:solidFill>
                          <a:schemeClr val="tx1"/>
                        </a:solidFill>
                        <a:latin typeface="Times New Roman" panose="02020603050405020304" charset="0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3.05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1185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小红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2.84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小莉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2.88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小军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2.93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9" name="Picture 2" descr="C:\Users\Administrator\Desktop\timg_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54949" y="2726232"/>
            <a:ext cx="338848" cy="612000"/>
          </a:xfrm>
          <a:prstGeom prst="rect">
            <a:avLst/>
          </a:prstGeom>
          <a:noFill/>
        </p:spPr>
      </p:pic>
      <p:pic>
        <p:nvPicPr>
          <p:cNvPr id="21" name="Picture 3" descr="C:\Users\Administrator\Desktop\timg_副本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66339" y="4521408"/>
            <a:ext cx="328537" cy="612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754302" y="3322289"/>
            <a:ext cx="360000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6339" y="3315469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2.8 8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15067" y="3331833"/>
            <a:ext cx="360000" cy="54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634220" y="3441065"/>
            <a:ext cx="273050" cy="104965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56266" y="3303886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2.8 4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920636" y="3901372"/>
            <a:ext cx="0" cy="46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906676" y="4377701"/>
            <a:ext cx="196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853781" y="3901372"/>
            <a:ext cx="0" cy="46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3301978" y="4387968"/>
            <a:ext cx="106553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06338" y="3327522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1099142" y="2388845"/>
            <a:ext cx="4879012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十分位相同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就比较百分位。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1" name="Picture 2" descr="C:\Users\Administrator\Desktop\timg_副本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66483" y="3900278"/>
            <a:ext cx="328536" cy="612000"/>
          </a:xfrm>
          <a:prstGeom prst="rect">
            <a:avLst/>
          </a:prstGeom>
          <a:noFill/>
        </p:spPr>
      </p:pic>
      <p:sp>
        <p:nvSpPr>
          <p:cNvPr id="33" name="TextBox 27"/>
          <p:cNvSpPr txBox="1"/>
          <p:nvPr/>
        </p:nvSpPr>
        <p:spPr>
          <a:xfrm>
            <a:off x="1614805" y="5317490"/>
            <a:ext cx="4893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3.05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2.93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2.88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2.84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22" grpId="0" bldLvl="0" animBg="1"/>
      <p:bldP spid="23" grpId="0" bldLvl="0" animBg="1"/>
      <p:bldP spid="24" grpId="0"/>
      <p:bldP spid="28" grpId="0"/>
      <p:bldP spid="29" grpId="0"/>
      <p:bldP spid="30" grpId="0" bldLvl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7" name="TextBox 27"/>
          <p:cNvSpPr txBox="1"/>
          <p:nvPr/>
        </p:nvSpPr>
        <p:spPr>
          <a:xfrm>
            <a:off x="3227705" y="2115820"/>
            <a:ext cx="4886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3.05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2.93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2.88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2.84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0465" y="2990850"/>
            <a:ext cx="10388600" cy="2676525"/>
          </a:xfrm>
          <a:prstGeom prst="rect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比较两个小数的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大小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比较它们的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整数部分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部分大的数大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；整数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部分相同，比较小数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，从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十分位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上比起，十分位数字大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；十分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位上的数字相同，比较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百分位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上的数字，百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上数字大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大，依次这样比下去。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458170" y="1326522"/>
            <a:ext cx="7177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思考总结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怎样比较两个小数的大小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887490" y="921902"/>
            <a:ext cx="2417445" cy="645160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59715" y="3249563"/>
            <a:ext cx="2352664" cy="3172880"/>
          </a:xfrm>
          <a:prstGeom prst="rect">
            <a:avLst/>
          </a:prstGeom>
        </p:spPr>
      </p:pic>
      <p:sp>
        <p:nvSpPr>
          <p:cNvPr id="31" name="TextBox 14"/>
          <p:cNvSpPr txBox="1"/>
          <p:nvPr/>
        </p:nvSpPr>
        <p:spPr>
          <a:xfrm>
            <a:off x="716137" y="1890412"/>
            <a:ext cx="655272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比较下列小数的大小。</a:t>
            </a:r>
            <a:endParaRPr lang="zh-CN" altLang="en-US" sz="36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22471" y="3076248"/>
            <a:ext cx="901065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</a:t>
            </a:r>
            <a:r>
              <a:rPr lang="en-US" altLang="zh-CN" sz="40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31824" y="3075352"/>
            <a:ext cx="901065" cy="706755"/>
          </a:xfrm>
          <a:prstGeom prst="rect">
            <a:avLst/>
          </a:prstGeom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8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9</a:t>
            </a:r>
            <a:endParaRPr lang="en-US" altLang="zh-CN" sz="4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22471" y="4782276"/>
            <a:ext cx="1198880" cy="70675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</a:t>
            </a:r>
            <a:r>
              <a:rPr lang="en-US" altLang="zh-CN" sz="40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61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31668" y="4781392"/>
            <a:ext cx="1496695" cy="706755"/>
          </a:xfrm>
          <a:prstGeom prst="rect">
            <a:avLst/>
          </a:prstGeom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0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.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609</a:t>
            </a:r>
            <a:endParaRPr lang="en-US" altLang="zh-CN" sz="4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92952" y="2921089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6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charset="0"/>
              </a:rPr>
              <a:t>○</a:t>
            </a:r>
            <a:endParaRPr lang="zh-CN" altLang="en-US" sz="6000" dirty="0"/>
          </a:p>
        </p:txBody>
      </p:sp>
      <p:sp>
        <p:nvSpPr>
          <p:cNvPr id="37" name="矩形 36"/>
          <p:cNvSpPr/>
          <p:nvPr/>
        </p:nvSpPr>
        <p:spPr>
          <a:xfrm>
            <a:off x="4550989" y="4628002"/>
            <a:ext cx="1184940" cy="1014730"/>
          </a:xfrm>
          <a:prstGeom prst="rect">
            <a:avLst/>
          </a:prstGeom>
        </p:spPr>
        <p:txBody>
          <a:bodyPr wrap="square">
            <a:spAutoFit/>
          </a:bodyPr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6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charset="0"/>
              </a:rPr>
              <a:t>○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49447" y="2878918"/>
            <a:ext cx="944880" cy="101473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6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＜</a:t>
            </a:r>
            <a:endParaRPr lang="zh-CN" altLang="en-US" sz="6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93071" y="4572630"/>
            <a:ext cx="944880" cy="101473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6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＞</a:t>
            </a:r>
            <a:endParaRPr lang="zh-CN" altLang="en-US" sz="6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1.完成教材第40页“做一做”。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722" y="4424420"/>
            <a:ext cx="2090349" cy="2115534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693814" y="1930480"/>
            <a:ext cx="6877311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比较下面每组中两个数的大小。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704697" y="303020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64" name="矩形 63"/>
          <p:cNvSpPr/>
          <p:nvPr/>
        </p:nvSpPr>
        <p:spPr>
          <a:xfrm>
            <a:off x="5509829" y="2982070"/>
            <a:ext cx="152527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6.35m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7097525" y="3032287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66" name="矩形 65"/>
          <p:cNvSpPr/>
          <p:nvPr/>
        </p:nvSpPr>
        <p:spPr>
          <a:xfrm>
            <a:off x="1796173" y="2980621"/>
            <a:ext cx="90805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210950" y="2980621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2.6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745242" y="2981891"/>
            <a:ext cx="1385316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6.53m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704680" y="4378045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70" name="矩形 69"/>
          <p:cNvSpPr/>
          <p:nvPr/>
        </p:nvSpPr>
        <p:spPr>
          <a:xfrm>
            <a:off x="5565135" y="4388967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0.458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097508" y="437758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72" name="矩形 71"/>
          <p:cNvSpPr/>
          <p:nvPr/>
        </p:nvSpPr>
        <p:spPr>
          <a:xfrm>
            <a:off x="1424182" y="4389423"/>
            <a:ext cx="1244251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4.723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236333" y="4389423"/>
            <a:ext cx="1010213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4.79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903975" y="4389423"/>
            <a:ext cx="1010213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0.54</a:t>
            </a:r>
            <a:endParaRPr lang="en-US" altLang="zh-CN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641165" y="2754272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934815" y="2754268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6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6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577719" y="4104471"/>
            <a:ext cx="567784" cy="1015663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961485" y="4105106"/>
            <a:ext cx="748030" cy="101473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2.完成教材第42页练习十第7,8题。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722" y="4424420"/>
            <a:ext cx="2090349" cy="2115534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3018997" y="2871790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0828" y="2824292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0.51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219951" y="286307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7384" y="2833003"/>
            <a:ext cx="75692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7.9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6993" y="2833003"/>
            <a:ext cx="75692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16834" y="2833003"/>
            <a:ext cx="123317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0.509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44380" y="4015207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505422" y="4007932"/>
            <a:ext cx="710451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245334" y="4006496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887072" y="4016643"/>
            <a:ext cx="1127232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1.374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36993" y="4016643"/>
            <a:ext cx="710451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16834" y="4016643"/>
            <a:ext cx="710451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44380" y="523934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03853" y="5200918"/>
            <a:ext cx="710451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36993" y="5200918"/>
            <a:ext cx="918841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0.60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63720" y="2731958"/>
            <a:ext cx="597535" cy="76835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18801" y="2726874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33736" y="3863762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11040" y="3879002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019019" y="5110971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297032" y="5192207"/>
            <a:ext cx="918841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1.23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0717" y="5230632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816834" y="5200918"/>
            <a:ext cx="918841" cy="5842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1.32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244184" y="5103138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32460" y="1837055"/>
            <a:ext cx="8605520" cy="586105"/>
            <a:chOff x="996" y="2893"/>
            <a:chExt cx="13552" cy="923"/>
          </a:xfrm>
        </p:grpSpPr>
        <p:sp>
          <p:nvSpPr>
            <p:cNvPr id="2" name="矩形 1"/>
            <p:cNvSpPr/>
            <p:nvPr/>
          </p:nvSpPr>
          <p:spPr>
            <a:xfrm>
              <a:off x="996" y="2893"/>
              <a:ext cx="13552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7.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在</a:t>
              </a:r>
              <a:r>
                <a:rPr lang="en-US" altLang="zh-CN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里填上“</a:t>
              </a:r>
              <a:r>
                <a:rPr lang="en-US" altLang="zh-CN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&gt;”“&lt;”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或“</a:t>
              </a:r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=”</a:t>
              </a:r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  <a:endPara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463" y="2956"/>
              <a:ext cx="860" cy="8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2.完成教材第42页练习十第7,8题。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722" y="4424420"/>
            <a:ext cx="2090349" cy="2115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8655" y="2571115"/>
            <a:ext cx="6685280" cy="3020695"/>
          </a:xfrm>
          <a:prstGeom prst="rect">
            <a:avLst/>
          </a:prstGeom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36880" y="1724025"/>
            <a:ext cx="7185660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8.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每种用品到哪个商店买便宜一些？</a:t>
            </a:r>
            <a:endParaRPr lang="zh-CN" altLang="en-US" sz="3200" dirty="0" smtClean="0">
              <a:noFill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9606" y="5268580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蓝天体育商店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49725" y="5190475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兴华超市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530350" y="1689735"/>
            <a:ext cx="9130665" cy="419544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比较两个小数的大小,先看它们的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部分,整数部分大的那个数就大;当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相同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时,看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十分位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,十分位上的数大的那个数就大;整数部分和十分位上的数都相同,要看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百分位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上的数,百分位上数大的那个数就大。</a:t>
            </a:r>
            <a:endParaRPr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5036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教材第42页第6题。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12" name="椭圆 111"/>
          <p:cNvSpPr/>
          <p:nvPr/>
        </p:nvSpPr>
        <p:spPr>
          <a:xfrm>
            <a:off x="3030586" y="2323706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992383" y="2276208"/>
            <a:ext cx="116586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245</a:t>
            </a:r>
            <a:endParaRPr lang="en-US" altLang="zh-CN" sz="4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7088560" y="233415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2187516" y="2284919"/>
            <a:ext cx="83820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623199" y="2284919"/>
            <a:ext cx="51054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634677" y="2262272"/>
            <a:ext cx="116586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236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3055969" y="346712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664723" y="3419625"/>
            <a:ext cx="149352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7151279" y="354958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996875" y="3428336"/>
            <a:ext cx="116586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986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3648582" y="3428336"/>
            <a:ext cx="149352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3425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697396" y="3486408"/>
            <a:ext cx="116586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3055969" y="469125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996875" y="4652472"/>
            <a:ext cx="116586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786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3648582" y="4652472"/>
            <a:ext cx="1165860" cy="7683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4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786</a:t>
            </a:r>
            <a:endParaRPr lang="en-US" altLang="zh-CN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937263" y="2045757"/>
            <a:ext cx="748030" cy="101473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7041690" y="2080156"/>
            <a:ext cx="748030" cy="101473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2937263" y="3228127"/>
            <a:ext cx="748030" cy="101473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7117890" y="3304292"/>
            <a:ext cx="748030" cy="101473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2937263" y="4410497"/>
            <a:ext cx="748030" cy="101473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825500" y="1264285"/>
            <a:ext cx="9008110" cy="582930"/>
            <a:chOff x="1300" y="1991"/>
            <a:chExt cx="14186" cy="918"/>
          </a:xfrm>
        </p:grpSpPr>
        <p:sp>
          <p:nvSpPr>
            <p:cNvPr id="111" name="矩形 110"/>
            <p:cNvSpPr/>
            <p:nvPr/>
          </p:nvSpPr>
          <p:spPr>
            <a:xfrm>
              <a:off x="1300" y="1991"/>
              <a:ext cx="14186" cy="919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比较大小。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(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在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里填上“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&gt;”“&lt;”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或“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=”)</a:t>
              </a:r>
              <a:endPara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5599" y="1991"/>
              <a:ext cx="860" cy="8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00000"/>
                </a:lnSpc>
              </a:pPr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59715" y="3249563"/>
            <a:ext cx="2352664" cy="31728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/>
      <p:bldP spid="130" grpId="0"/>
      <p:bldP spid="1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1245870" y="3167380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1.8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TextBox 14"/>
          <p:cNvSpPr txBox="1"/>
          <p:nvPr/>
        </p:nvSpPr>
        <p:spPr>
          <a:xfrm>
            <a:off x="5924471" y="4329747"/>
            <a:ext cx="1333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铅笔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8" t="21419" r="27313" b="20622"/>
          <a:stretch>
            <a:fillRect/>
          </a:stretch>
        </p:blipFill>
        <p:spPr>
          <a:xfrm>
            <a:off x="1302029" y="1375051"/>
            <a:ext cx="1152128" cy="160599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957" y="785160"/>
            <a:ext cx="2308860" cy="230908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417" y="1704405"/>
            <a:ext cx="1170305" cy="102412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757" y="1555810"/>
            <a:ext cx="1752600" cy="1244478"/>
          </a:xfrm>
          <a:prstGeom prst="rect">
            <a:avLst/>
          </a:prstGeom>
        </p:spPr>
      </p:pic>
      <p:sp>
        <p:nvSpPr>
          <p:cNvPr id="49" name="TextBox 14"/>
          <p:cNvSpPr txBox="1"/>
          <p:nvPr/>
        </p:nvSpPr>
        <p:spPr>
          <a:xfrm>
            <a:off x="3808095" y="3167380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0.4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6370320" y="3167380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TextBox 14"/>
          <p:cNvSpPr txBox="1"/>
          <p:nvPr/>
        </p:nvSpPr>
        <p:spPr>
          <a:xfrm>
            <a:off x="8932545" y="3167380"/>
            <a:ext cx="151955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7960" y="4360545"/>
            <a:ext cx="12035155" cy="64516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上面四种文具中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最便宜的是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最贵的是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</a:t>
            </a:r>
            <a:r>
              <a:rPr lang="zh-CN" altLang="zh-CN" sz="36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5" name="TextBox 14"/>
          <p:cNvSpPr txBox="1"/>
          <p:nvPr/>
        </p:nvSpPr>
        <p:spPr>
          <a:xfrm>
            <a:off x="9410616" y="4328840"/>
            <a:ext cx="1916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笔记本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2364105" y="3799205"/>
            <a:ext cx="7690485" cy="1000760"/>
            <a:chOff x="2712" y="2480"/>
            <a:chExt cx="12111" cy="1576"/>
          </a:xfrm>
        </p:grpSpPr>
        <p:sp>
          <p:nvSpPr>
            <p:cNvPr id="21" name="矩形 20"/>
            <p:cNvSpPr/>
            <p:nvPr/>
          </p:nvSpPr>
          <p:spPr>
            <a:xfrm>
              <a:off x="2712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685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953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100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3247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443865" y="1350645"/>
            <a:ext cx="11304270" cy="17532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如果这两组卡片分别代表两个整数,你觉得哪个整</a:t>
            </a:r>
            <a:endParaRPr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数会比较大?为什么?</a:t>
            </a:r>
            <a:endParaRPr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558155" y="3439795"/>
            <a:ext cx="5218430" cy="179832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6" grpId="0" bldLvl="0" animBg="1"/>
      <p:bldP spid="6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2364105" y="3799205"/>
            <a:ext cx="7690485" cy="1000760"/>
            <a:chOff x="2712" y="2480"/>
            <a:chExt cx="12111" cy="1576"/>
          </a:xfrm>
        </p:grpSpPr>
        <p:sp>
          <p:nvSpPr>
            <p:cNvPr id="21" name="矩形 20"/>
            <p:cNvSpPr/>
            <p:nvPr/>
          </p:nvSpPr>
          <p:spPr>
            <a:xfrm>
              <a:off x="2712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685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953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100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3247" y="2480"/>
              <a:ext cx="1576" cy="1576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443865" y="1350645"/>
            <a:ext cx="11304270" cy="17532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在两个方框中间点上小数点,现在你觉得哪个小数</a:t>
            </a:r>
            <a:endParaRPr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会比较大?</a:t>
            </a:r>
            <a:endParaRPr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42335" y="467804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471410" y="467804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3" grpId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39819"/>
          <a:stretch>
            <a:fillRect/>
          </a:stretch>
        </p:blipFill>
        <p:spPr>
          <a:xfrm>
            <a:off x="2613025" y="2016125"/>
            <a:ext cx="4263390" cy="3021330"/>
          </a:xfrm>
          <a:prstGeom prst="rect">
            <a:avLst/>
          </a:prstGeom>
        </p:spPr>
      </p:pic>
      <p:graphicFrame>
        <p:nvGraphicFramePr>
          <p:cNvPr id="43" name="表格 4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7195820" y="1724025"/>
          <a:ext cx="3140075" cy="3409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130"/>
                <a:gridCol w="1718945"/>
              </a:tblGrid>
              <a:tr h="104648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成绩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en-US" altLang="zh-CN" sz="3200" b="0" i="1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m</a:t>
                      </a:r>
                      <a:endParaRPr lang="en-US" altLang="zh-CN" sz="3200" b="0" i="1" dirty="0" smtClean="0">
                        <a:solidFill>
                          <a:schemeClr val="tx1"/>
                        </a:solidFill>
                        <a:latin typeface="Times New Roman" panose="02020603050405020304" charset="0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3.05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1185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小红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2.84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小莉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2.88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小军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2.93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9730" name="Text Box 34"/>
          <p:cNvSpPr txBox="1">
            <a:spLocks noChangeArrowheads="1"/>
          </p:cNvSpPr>
          <p:nvPr/>
        </p:nvSpPr>
        <p:spPr bwMode="auto">
          <a:xfrm>
            <a:off x="428923" y="1230684"/>
            <a:ext cx="626586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你能从这幅图上得到哪些信息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1828602" y="5397725"/>
            <a:ext cx="626586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buClrTx/>
              <a:buSzTx/>
              <a:buFontTx/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你能给他们排出名次吗？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0" grpId="0" bldLvl="0" animBg="1" autoUpdateAnimBg="0"/>
      <p:bldP spid="45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534035" y="1456690"/>
            <a:ext cx="9745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你能给他们排出名次吗？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3" name="表格 4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195820" y="1724025"/>
          <a:ext cx="3140075" cy="3409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130"/>
                <a:gridCol w="1718945"/>
              </a:tblGrid>
              <a:tr h="104648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成绩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en-US" altLang="zh-CN" sz="3200" b="0" i="1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m</a:t>
                      </a:r>
                      <a:endParaRPr lang="en-US" altLang="zh-CN" sz="3200" b="0" i="1" dirty="0" smtClean="0">
                        <a:solidFill>
                          <a:schemeClr val="tx1"/>
                        </a:solidFill>
                        <a:latin typeface="Times New Roman" panose="02020603050405020304" charset="0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3.05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1185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小红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2.84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小莉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2.88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90550">
                <a:tc>
                  <a:txBody>
                    <a:bodyPr/>
                    <a:p>
                      <a:pPr algn="ctr"/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小军</a:t>
                      </a:r>
                      <a:endParaRPr lang="zh-CN" altLang="en-US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2.93</a:t>
                      </a:r>
                      <a:endParaRPr lang="en-US" altLang="zh-CN" sz="3200" b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4494955" y="3279737"/>
            <a:ext cx="398754" cy="162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00490" y="3413760"/>
            <a:ext cx="312420" cy="167068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61895" y="3755882"/>
            <a:ext cx="469594" cy="5475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86488" y="3749062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3 .05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78412" y="3829310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2 .84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74327" y="4418123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2 .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88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89621" y="3197251"/>
            <a:ext cx="11150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2 .93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000546" y="4309031"/>
            <a:ext cx="0" cy="936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994678" y="5230420"/>
            <a:ext cx="2692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678159" y="4942068"/>
            <a:ext cx="0" cy="28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807684" y="5310518"/>
            <a:ext cx="106553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759" y="3776578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AutoShape 36"/>
          <p:cNvSpPr/>
          <p:nvPr/>
        </p:nvSpPr>
        <p:spPr bwMode="auto">
          <a:xfrm>
            <a:off x="3893828" y="3341982"/>
            <a:ext cx="576014" cy="1476000"/>
          </a:xfrm>
          <a:prstGeom prst="leftBrace">
            <a:avLst>
              <a:gd name="adj1" fmla="val 41583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tailEnd type="none" w="lg" len="lg"/>
          </a:ln>
        </p:spPr>
        <p:txBody>
          <a:bodyPr wrap="none" lIns="90000" tIns="46800" rIns="90000" bIns="46800" anchor="ctr"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Picture 2" descr="C:\Users\Administrator\Desktop\timg_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54949" y="2726232"/>
            <a:ext cx="338848" cy="612000"/>
          </a:xfrm>
          <a:prstGeom prst="rect">
            <a:avLst/>
          </a:prstGeom>
          <a:noFill/>
        </p:spPr>
      </p:pic>
      <p:sp>
        <p:nvSpPr>
          <p:cNvPr id="40" name="TextBox 22"/>
          <p:cNvSpPr txBox="1"/>
          <p:nvPr/>
        </p:nvSpPr>
        <p:spPr>
          <a:xfrm>
            <a:off x="1814195" y="2506980"/>
            <a:ext cx="305371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先比较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5" grpId="0" bldLvl="0" animBg="1"/>
      <p:bldP spid="26" grpId="0" bldLvl="0" animBg="1"/>
      <p:bldP spid="27" grpId="0" bldLvl="0" animBg="1"/>
      <p:bldP spid="28" grpId="0"/>
      <p:bldP spid="29" grpId="0"/>
      <p:bldP spid="30" grpId="0"/>
      <p:bldP spid="31" grpId="0"/>
      <p:bldP spid="36" grpId="0"/>
      <p:bldP spid="37" grpId="0"/>
      <p:bldP spid="38" grpId="0" bldLvl="0" animBg="1"/>
      <p:bldP spid="40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TABLE_BEAUTIFY" val="smartTable{3b784e21-f512-4514-aee4-c1a14ae44e38}"/>
  <p:tag name="TABLE_ENDDRAG_ORIGIN_RECT" val="247*268"/>
  <p:tag name="TABLE_ENDDRAG_RECT" val="723*171*247*268"/>
</p:tagLst>
</file>

<file path=ppt/tags/tag11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TABLE_BEAUTIFY" val="smartTable{3b784e21-f512-4514-aee4-c1a14ae44e38}"/>
  <p:tag name="TABLE_ENDDRAG_ORIGIN_RECT" val="247*268"/>
  <p:tag name="TABLE_ENDDRAG_RECT" val="723*171*247*268"/>
</p:tagLst>
</file>

<file path=ppt/tags/tag8.xml><?xml version="1.0" encoding="utf-8"?>
<p:tagLst xmlns:p="http://schemas.openxmlformats.org/presentationml/2006/main">
  <p:tag name="KSO_WM_UNIT_TABLE_BEAUTIFY" val="smartTable{3b784e21-f512-4514-aee4-c1a14ae44e38}"/>
  <p:tag name="TABLE_ENDDRAG_ORIGIN_RECT" val="247*268"/>
  <p:tag name="TABLE_ENDDRAG_RECT" val="723*171*247*268"/>
</p:tagLst>
</file>

<file path=ppt/tags/tag9.xml><?xml version="1.0" encoding="utf-8"?>
<p:tagLst xmlns:p="http://schemas.openxmlformats.org/presentationml/2006/main">
  <p:tag name="KSO_WM_UNIT_TABLE_BEAUTIFY" val="smartTable{3b784e21-f512-4514-aee4-c1a14ae44e38}"/>
  <p:tag name="TABLE_ENDDRAG_ORIGIN_RECT" val="247*268"/>
  <p:tag name="TABLE_ENDDRAG_RECT" val="723*171*247*26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1220</Words>
  <Application>WPS 演示</Application>
  <PresentationFormat>自定义</PresentationFormat>
  <Paragraphs>307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Arial Unicode MS</vt:lpstr>
      <vt:lpstr>NEU-BZ-S92</vt:lpstr>
      <vt:lpstr>Segoe Print</vt:lpstr>
      <vt:lpstr>华文楷体</vt:lpstr>
      <vt:lpstr>方正书宋_GBK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2299</cp:revision>
  <dcterms:created xsi:type="dcterms:W3CDTF">2017-11-13T08:28:00Z</dcterms:created>
  <dcterms:modified xsi:type="dcterms:W3CDTF">2021-09-23T01:28:17Z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0B6B0199D4434DE8BF89732AFA611226</vt:lpwstr>
  </property>
</Properties>
</file>