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48" r:id="rId6"/>
    <p:sldId id="278" r:id="rId7"/>
    <p:sldId id="337" r:id="rId8"/>
    <p:sldId id="346" r:id="rId9"/>
    <p:sldId id="349" r:id="rId10"/>
    <p:sldId id="350" r:id="rId11"/>
    <p:sldId id="339" r:id="rId12"/>
    <p:sldId id="340" r:id="rId13"/>
    <p:sldId id="341" r:id="rId14"/>
    <p:sldId id="342" r:id="rId15"/>
    <p:sldId id="343" r:id="rId16"/>
    <p:sldId id="344" r:id="rId17"/>
    <p:sldId id="351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71472" y="1000114"/>
            <a:ext cx="78517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把下面各数改写成用“万”作单位的数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并且保留整数。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365600=(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422400=(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33" name="矩形 32"/>
          <p:cNvSpPr/>
          <p:nvPr/>
        </p:nvSpPr>
        <p:spPr>
          <a:xfrm>
            <a:off x="2285984" y="2261714"/>
            <a:ext cx="1687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36.56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55699" y="2261714"/>
            <a:ext cx="16879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2928940"/>
            <a:ext cx="16879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42.24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5699" y="2928940"/>
            <a:ext cx="168793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7158" y="714362"/>
            <a:ext cx="820891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把下面各数改写成用“亿”作单位的数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并且保留整数。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278540000=(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435620000=(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11" name="矩形 10"/>
          <p:cNvSpPr/>
          <p:nvPr/>
        </p:nvSpPr>
        <p:spPr>
          <a:xfrm>
            <a:off x="2643174" y="2071684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2.7854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3504" y="2076951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3174" y="2714626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4.3562</a:t>
            </a:r>
          </a:p>
        </p:txBody>
      </p:sp>
      <p:sp>
        <p:nvSpPr>
          <p:cNvPr id="21" name="矩形 20"/>
          <p:cNvSpPr/>
          <p:nvPr/>
        </p:nvSpPr>
        <p:spPr>
          <a:xfrm>
            <a:off x="5157803" y="2719893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785800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把下面各数改写成用“亿”作单位的数。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(1)13000000(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保留一位小数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(2)116897000(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保留整数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(3)14564000(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保留两位小数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(4)2456300000(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保留整数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5072066" y="1357304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13000000≈0.1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亿</a:t>
            </a:r>
          </a:p>
        </p:txBody>
      </p:sp>
      <p:sp>
        <p:nvSpPr>
          <p:cNvPr id="17" name="矩形 16"/>
          <p:cNvSpPr/>
          <p:nvPr/>
        </p:nvSpPr>
        <p:spPr>
          <a:xfrm>
            <a:off x="4786314" y="2071684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116897000≈1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亿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3504" y="2791331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14564000≈0.15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亿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29190" y="3357568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2456300000≈25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亿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747961"/>
            <a:ext cx="8388379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将一个整数改写成用“万”作单位的数时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四舍五入”后是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这个数最大是多少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2000232" y="2285998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487499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232" y="3071816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486500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14362"/>
            <a:ext cx="7858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乐乐做口算题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前三道题平均速度保留一位小数是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如果保留两位小数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最慢是几秒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最快是几秒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1285852" y="2714626"/>
            <a:ext cx="66437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最慢是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15.84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5786" y="1142990"/>
            <a:ext cx="760432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.在下面的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里可以填几?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789≈2.2万,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)。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(2)43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56≈4.3万,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里可以填(                  )。</a:t>
            </a:r>
          </a:p>
        </p:txBody>
      </p:sp>
      <p:sp>
        <p:nvSpPr>
          <p:cNvPr id="7" name="矩形 6"/>
          <p:cNvSpPr/>
          <p:nvPr/>
        </p:nvSpPr>
        <p:spPr>
          <a:xfrm>
            <a:off x="5807367" y="1968490"/>
            <a:ext cx="19589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1" name="矩形 10"/>
          <p:cNvSpPr/>
          <p:nvPr/>
        </p:nvSpPr>
        <p:spPr>
          <a:xfrm>
            <a:off x="5694972" y="2565390"/>
            <a:ext cx="19589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14362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0,3,6,8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和小数点组成不同的小数。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每个数都用上且不重复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四舍五入”后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近似数为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的小数有哪些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四舍五入”后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近似数为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的小数有哪些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1357290" y="2643188"/>
            <a:ext cx="66437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6.308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6.038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6.083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6.380</a:t>
            </a:r>
          </a:p>
        </p:txBody>
      </p:sp>
      <p:sp>
        <p:nvSpPr>
          <p:cNvPr id="5" name="矩形 4"/>
          <p:cNvSpPr/>
          <p:nvPr/>
        </p:nvSpPr>
        <p:spPr>
          <a:xfrm>
            <a:off x="1285852" y="4005777"/>
            <a:ext cx="664373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8.306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8.360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小数的近似数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714348" y="1428742"/>
          <a:ext cx="7072362" cy="2643205"/>
        </p:xfrm>
        <a:graphic>
          <a:graphicData uri="http://schemas.openxmlformats.org/drawingml/2006/table">
            <a:tbl>
              <a:tblPr/>
              <a:tblGrid>
                <a:gridCol w="1127931"/>
                <a:gridCol w="4320675"/>
                <a:gridCol w="1623756"/>
              </a:tblGrid>
              <a:tr h="10572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原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要　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近似数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64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1178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省略十位后面的尾数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6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省略百位后面的尾数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6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省略千位后面的尾数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8564" y="602962"/>
            <a:ext cx="750102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1178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的近似数。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388" y="2291265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388" y="2857502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388" y="342900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在求近似数的时候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如果尾数的最高位数字是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就把尾数去掉。如果尾数的最高位数是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就把尾数舍去并且在它的前一位进“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这种取近似数的方法叫做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071538" y="3190408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5.7×100=           0.62×10=            2÷100=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45.6÷10=           0.47×1000=        79÷10×10=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0.96×10×10=           2.6×100=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0.88÷100=                4.5÷100=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0.37×1000=              0.09×10=</a:t>
            </a:r>
          </a:p>
        </p:txBody>
      </p:sp>
      <p:sp>
        <p:nvSpPr>
          <p:cNvPr id="17" name="矩形 16"/>
          <p:cNvSpPr/>
          <p:nvPr/>
        </p:nvSpPr>
        <p:spPr>
          <a:xfrm>
            <a:off x="2106930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570</a:t>
            </a:r>
          </a:p>
        </p:txBody>
      </p:sp>
      <p:sp>
        <p:nvSpPr>
          <p:cNvPr id="18" name="矩形 17"/>
          <p:cNvSpPr/>
          <p:nvPr/>
        </p:nvSpPr>
        <p:spPr>
          <a:xfrm>
            <a:off x="4930775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</a:t>
            </a:r>
          </a:p>
        </p:txBody>
      </p:sp>
      <p:sp>
        <p:nvSpPr>
          <p:cNvPr id="19" name="矩形 18"/>
          <p:cNvSpPr/>
          <p:nvPr/>
        </p:nvSpPr>
        <p:spPr>
          <a:xfrm>
            <a:off x="7429520" y="915670"/>
            <a:ext cx="12287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</a:t>
            </a:r>
          </a:p>
        </p:txBody>
      </p:sp>
      <p:sp>
        <p:nvSpPr>
          <p:cNvPr id="20" name="矩形 19"/>
          <p:cNvSpPr/>
          <p:nvPr/>
        </p:nvSpPr>
        <p:spPr>
          <a:xfrm>
            <a:off x="2015240" y="158146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4.56</a:t>
            </a:r>
          </a:p>
        </p:txBody>
      </p:sp>
      <p:sp>
        <p:nvSpPr>
          <p:cNvPr id="21" name="矩形 20"/>
          <p:cNvSpPr/>
          <p:nvPr/>
        </p:nvSpPr>
        <p:spPr>
          <a:xfrm>
            <a:off x="5253355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</a:p>
        </p:txBody>
      </p:sp>
      <p:sp>
        <p:nvSpPr>
          <p:cNvPr id="22" name="矩形 21"/>
          <p:cNvSpPr/>
          <p:nvPr/>
        </p:nvSpPr>
        <p:spPr>
          <a:xfrm>
            <a:off x="8130540" y="156337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</a:p>
        </p:txBody>
      </p:sp>
      <p:sp>
        <p:nvSpPr>
          <p:cNvPr id="23" name="矩形 22"/>
          <p:cNvSpPr/>
          <p:nvPr/>
        </p:nvSpPr>
        <p:spPr>
          <a:xfrm>
            <a:off x="2759075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</a:p>
        </p:txBody>
      </p:sp>
      <p:sp>
        <p:nvSpPr>
          <p:cNvPr id="24" name="矩形 23"/>
          <p:cNvSpPr/>
          <p:nvPr/>
        </p:nvSpPr>
        <p:spPr>
          <a:xfrm>
            <a:off x="5661350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</a:p>
        </p:txBody>
      </p:sp>
      <p:sp>
        <p:nvSpPr>
          <p:cNvPr id="25" name="矩形 24"/>
          <p:cNvSpPr/>
          <p:nvPr/>
        </p:nvSpPr>
        <p:spPr>
          <a:xfrm>
            <a:off x="2290135" y="284428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0.0088</a:t>
            </a:r>
          </a:p>
        </p:txBody>
      </p:sp>
      <p:sp>
        <p:nvSpPr>
          <p:cNvPr id="26" name="矩形 25"/>
          <p:cNvSpPr/>
          <p:nvPr/>
        </p:nvSpPr>
        <p:spPr>
          <a:xfrm>
            <a:off x="5661660" y="2844165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0.045</a:t>
            </a:r>
          </a:p>
        </p:txBody>
      </p:sp>
      <p:sp>
        <p:nvSpPr>
          <p:cNvPr id="27" name="矩形 26"/>
          <p:cNvSpPr/>
          <p:nvPr/>
        </p:nvSpPr>
        <p:spPr>
          <a:xfrm>
            <a:off x="2414595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</a:p>
        </p:txBody>
      </p:sp>
      <p:sp>
        <p:nvSpPr>
          <p:cNvPr id="28" name="矩形 27"/>
          <p:cNvSpPr/>
          <p:nvPr/>
        </p:nvSpPr>
        <p:spPr>
          <a:xfrm>
            <a:off x="5743900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6390" y="1071552"/>
            <a:ext cx="80733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48.7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≈48.7,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里可以填的数有(             )。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5.99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≈6.00,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里可以填的数有(                 )。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□□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≈3.4,当这个小数大于3.4时,这个小数是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        )。</a:t>
            </a:r>
          </a:p>
        </p:txBody>
      </p:sp>
      <p:sp>
        <p:nvSpPr>
          <p:cNvPr id="10" name="矩形 9"/>
          <p:cNvSpPr/>
          <p:nvPr/>
        </p:nvSpPr>
        <p:spPr>
          <a:xfrm>
            <a:off x="5462905" y="1714500"/>
            <a:ext cx="16148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4,3,2,1</a:t>
            </a:r>
          </a:p>
        </p:txBody>
      </p:sp>
      <p:sp>
        <p:nvSpPr>
          <p:cNvPr id="11" name="矩形 10"/>
          <p:cNvSpPr/>
          <p:nvPr/>
        </p:nvSpPr>
        <p:spPr>
          <a:xfrm>
            <a:off x="5462905" y="2381250"/>
            <a:ext cx="23329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5,6,7,8,9</a:t>
            </a:r>
          </a:p>
        </p:txBody>
      </p:sp>
      <p:sp>
        <p:nvSpPr>
          <p:cNvPr id="12" name="矩形 11"/>
          <p:cNvSpPr/>
          <p:nvPr/>
        </p:nvSpPr>
        <p:spPr>
          <a:xfrm>
            <a:off x="563880" y="3653790"/>
            <a:ext cx="45123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3.41,3.42,3.43或3.44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857238"/>
            <a:ext cx="820891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下面是截止到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时新冠疫情的最新数据统计以及实时播报。请仔细阅读这些数据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”圈出信息里面的准确数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”圈出信息里面的近似数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并任选两个准确数据改写成用“万”作单位的数。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14348" y="2835176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现有确诊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:2323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无症状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:1047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现有疑似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:88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现有重症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:265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累计确诊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:83039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境外输入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:951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累计治愈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:77376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累计死亡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:3340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现有确诊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:948129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累计确诊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:1210158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累计治愈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:194648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累计死亡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:67381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801"/>
          <a:stretch>
            <a:fillRect/>
          </a:stretch>
        </p:blipFill>
        <p:spPr>
          <a:xfrm>
            <a:off x="500034" y="785800"/>
            <a:ext cx="2746718" cy="2164081"/>
          </a:xfrm>
          <a:prstGeom prst="rect">
            <a:avLst/>
          </a:prstGeom>
        </p:spPr>
      </p:pic>
      <p:pic>
        <p:nvPicPr>
          <p:cNvPr id="7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676" b="33745"/>
          <a:stretch>
            <a:fillRect/>
          </a:stretch>
        </p:blipFill>
        <p:spPr>
          <a:xfrm>
            <a:off x="3357554" y="857238"/>
            <a:ext cx="2746719" cy="2122454"/>
          </a:xfrm>
          <a:prstGeom prst="rect">
            <a:avLst/>
          </a:prstGeom>
        </p:spPr>
      </p:pic>
      <p:pic>
        <p:nvPicPr>
          <p:cNvPr id="8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13"/>
          <a:stretch>
            <a:fillRect/>
          </a:stretch>
        </p:blipFill>
        <p:spPr>
          <a:xfrm>
            <a:off x="6143636" y="857238"/>
            <a:ext cx="2746719" cy="214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85786" y="3214692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近似数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948129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=94.8129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1210158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=121.0158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194648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=19.4648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67381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=6.7381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801"/>
          <a:stretch>
            <a:fillRect/>
          </a:stretch>
        </p:blipFill>
        <p:spPr>
          <a:xfrm>
            <a:off x="500034" y="785800"/>
            <a:ext cx="2746718" cy="2164081"/>
          </a:xfrm>
          <a:prstGeom prst="rect">
            <a:avLst/>
          </a:prstGeom>
        </p:spPr>
      </p:pic>
      <p:pic>
        <p:nvPicPr>
          <p:cNvPr id="7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676" b="33745"/>
          <a:stretch>
            <a:fillRect/>
          </a:stretch>
        </p:blipFill>
        <p:spPr>
          <a:xfrm>
            <a:off x="3357554" y="857238"/>
            <a:ext cx="2746719" cy="2122454"/>
          </a:xfrm>
          <a:prstGeom prst="rect">
            <a:avLst/>
          </a:prstGeom>
        </p:spPr>
      </p:pic>
      <p:pic>
        <p:nvPicPr>
          <p:cNvPr id="8" name="XG.EPS" descr="id:214748968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13"/>
          <a:stretch>
            <a:fillRect/>
          </a:stretch>
        </p:blipFill>
        <p:spPr>
          <a:xfrm>
            <a:off x="6143636" y="857238"/>
            <a:ext cx="2746719" cy="214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718</Words>
  <Application>Microsoft Office PowerPoint</Application>
  <PresentationFormat>全屏显示(16:9)</PresentationFormat>
  <Paragraphs>94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360</cp:revision>
  <dcterms:created xsi:type="dcterms:W3CDTF">2018-12-06T02:32:00Z</dcterms:created>
  <dcterms:modified xsi:type="dcterms:W3CDTF">2020-12-26T11:14:52Z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