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16" r:id="rId2"/>
    <p:sldId id="547" r:id="rId3"/>
    <p:sldId id="662" r:id="rId4"/>
    <p:sldId id="481" r:id="rId5"/>
    <p:sldId id="548" r:id="rId6"/>
    <p:sldId id="430" r:id="rId7"/>
    <p:sldId id="687" r:id="rId8"/>
    <p:sldId id="482" r:id="rId9"/>
    <p:sldId id="688" r:id="rId10"/>
    <p:sldId id="471" r:id="rId11"/>
    <p:sldId id="689" r:id="rId12"/>
    <p:sldId id="690" r:id="rId13"/>
    <p:sldId id="691" r:id="rId14"/>
    <p:sldId id="692" r:id="rId15"/>
    <p:sldId id="693" r:id="rId16"/>
    <p:sldId id="577" r:id="rId17"/>
    <p:sldId id="694" r:id="rId18"/>
    <p:sldId id="695" r:id="rId19"/>
    <p:sldId id="697" r:id="rId20"/>
    <p:sldId id="473" r:id="rId21"/>
    <p:sldId id="669" r:id="rId22"/>
    <p:sldId id="562" r:id="rId23"/>
    <p:sldId id="479" r:id="rId24"/>
    <p:sldId id="491" r:id="rId25"/>
    <p:sldId id="492" r:id="rId26"/>
    <p:sldId id="493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6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audio4.wav"/><Relationship Id="rId7" Type="http://schemas.openxmlformats.org/officeDocument/2006/relationships/image" Target="../media/image25.tif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audio" Target="../media/audio4.wav"/><Relationship Id="rId7" Type="http://schemas.openxmlformats.org/officeDocument/2006/relationships/image" Target="../media/image25.tif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audio" Target="../media/audio1.wav"/><Relationship Id="rId7" Type="http://schemas.openxmlformats.org/officeDocument/2006/relationships/image" Target="../media/image8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tiff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tiff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1.tiff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tiff"/><Relationship Id="rId3" Type="http://schemas.openxmlformats.org/officeDocument/2006/relationships/tags" Target="../tags/tag11.xml"/><Relationship Id="rId7" Type="http://schemas.openxmlformats.org/officeDocument/2006/relationships/image" Target="../media/image36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6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14.xml"/><Relationship Id="rId7" Type="http://schemas.openxmlformats.org/officeDocument/2006/relationships/image" Target="../media/image2.jpeg"/><Relationship Id="rId12" Type="http://schemas.openxmlformats.org/officeDocument/2006/relationships/image" Target="../media/image52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1.png"/><Relationship Id="rId5" Type="http://schemas.openxmlformats.org/officeDocument/2006/relationships/tags" Target="../tags/tag16.xml"/><Relationship Id="rId10" Type="http://schemas.openxmlformats.org/officeDocument/2006/relationships/image" Target="../media/image55.jpeg"/><Relationship Id="rId4" Type="http://schemas.openxmlformats.org/officeDocument/2006/relationships/tags" Target="../tags/tag15.xml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1.png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1.png"/><Relationship Id="rId1" Type="http://schemas.openxmlformats.org/officeDocument/2006/relationships/tags" Target="../tags/tag6.xml"/><Relationship Id="rId6" Type="http://schemas.openxmlformats.org/officeDocument/2006/relationships/image" Target="../media/image11.tiff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轴对称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图形的运动（二）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2157095"/>
            <a:ext cx="4328160" cy="3385185"/>
          </a:xfrm>
          <a:prstGeom prst="rect">
            <a:avLst/>
          </a:prstGeom>
        </p:spPr>
      </p:pic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438095" y="1393607"/>
            <a:ext cx="910971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这个图形是轴对称图形吗?你是怎样判断的?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2157095"/>
            <a:ext cx="4328160" cy="3385185"/>
          </a:xfrm>
          <a:prstGeom prst="rect">
            <a:avLst/>
          </a:prstGeom>
        </p:spPr>
      </p:pic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850527" y="1393607"/>
            <a:ext cx="44430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它的对称轴在哪?</a:t>
            </a:r>
          </a:p>
        </p:txBody>
      </p:sp>
      <p:sp>
        <p:nvSpPr>
          <p:cNvPr id="10260" name="Line 73"/>
          <p:cNvSpPr>
            <a:spLocks noChangeShapeType="1"/>
          </p:cNvSpPr>
          <p:nvPr/>
        </p:nvSpPr>
        <p:spPr bwMode="auto">
          <a:xfrm flipH="1">
            <a:off x="6095995" y="1941032"/>
            <a:ext cx="0" cy="3816350"/>
          </a:xfrm>
          <a:prstGeom prst="line">
            <a:avLst/>
          </a:prstGeom>
          <a:noFill/>
          <a:ln w="76200">
            <a:solidFill>
              <a:srgbClr val="FF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 bldLvl="0" animBg="1"/>
      <p:bldP spid="102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2157095"/>
            <a:ext cx="4328160" cy="3385185"/>
          </a:xfrm>
          <a:prstGeom prst="rect">
            <a:avLst/>
          </a:prstGeom>
        </p:spPr>
      </p:pic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418092" y="1393607"/>
            <a:ext cx="889063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如果沿着对称轴对折,A点会与哪个点重合?</a:t>
            </a:r>
          </a:p>
        </p:txBody>
      </p:sp>
      <p:sp>
        <p:nvSpPr>
          <p:cNvPr id="10260" name="Line 73"/>
          <p:cNvSpPr>
            <a:spLocks noChangeShapeType="1"/>
          </p:cNvSpPr>
          <p:nvPr/>
        </p:nvSpPr>
        <p:spPr bwMode="auto">
          <a:xfrm flipH="1">
            <a:off x="6095995" y="1941032"/>
            <a:ext cx="0" cy="3816350"/>
          </a:xfrm>
          <a:prstGeom prst="line">
            <a:avLst/>
          </a:prstGeom>
          <a:noFill/>
          <a:ln w="76200">
            <a:solidFill>
              <a:srgbClr val="FF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7" name="Oval 67"/>
          <p:cNvSpPr>
            <a:spLocks noChangeArrowheads="1"/>
          </p:cNvSpPr>
          <p:nvPr/>
        </p:nvSpPr>
        <p:spPr bwMode="auto">
          <a:xfrm>
            <a:off x="5009510" y="396699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" name="Oval 67"/>
          <p:cNvSpPr>
            <a:spLocks noChangeArrowheads="1"/>
          </p:cNvSpPr>
          <p:nvPr/>
        </p:nvSpPr>
        <p:spPr bwMode="auto">
          <a:xfrm>
            <a:off x="7038335" y="396699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" name="圆角矩形 81"/>
          <p:cNvSpPr/>
          <p:nvPr/>
        </p:nvSpPr>
        <p:spPr>
          <a:xfrm>
            <a:off x="2148205" y="5781675"/>
            <a:ext cx="9213850" cy="6908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像这样对折后能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重合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的一组点叫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对应点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对称点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 bldLvl="0" animBg="1"/>
      <p:bldP spid="10257" grpId="0" bldLvl="0" animBg="1" autoUpdateAnimBg="0"/>
      <p:bldP spid="4" grpId="0" bldLvl="0" animBg="1" autoUpdateAnimBg="0"/>
      <p:bldP spid="8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2157095"/>
            <a:ext cx="4328160" cy="3385185"/>
          </a:xfrm>
          <a:prstGeom prst="rect">
            <a:avLst/>
          </a:prstGeom>
        </p:spPr>
      </p:pic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651137" y="1387892"/>
            <a:ext cx="81006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你还能在图形中找出其他的对应点吗?</a:t>
            </a:r>
          </a:p>
        </p:txBody>
      </p:sp>
      <p:sp>
        <p:nvSpPr>
          <p:cNvPr id="10260" name="Line 73"/>
          <p:cNvSpPr>
            <a:spLocks noChangeShapeType="1"/>
          </p:cNvSpPr>
          <p:nvPr/>
        </p:nvSpPr>
        <p:spPr bwMode="auto">
          <a:xfrm flipH="1">
            <a:off x="6095995" y="1941032"/>
            <a:ext cx="0" cy="3816350"/>
          </a:xfrm>
          <a:prstGeom prst="line">
            <a:avLst/>
          </a:prstGeom>
          <a:noFill/>
          <a:ln w="76200">
            <a:solidFill>
              <a:srgbClr val="FF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7" name="Oval 67"/>
          <p:cNvSpPr>
            <a:spLocks noChangeArrowheads="1"/>
          </p:cNvSpPr>
          <p:nvPr/>
        </p:nvSpPr>
        <p:spPr bwMode="auto">
          <a:xfrm>
            <a:off x="5009510" y="396699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" name="Oval 67"/>
          <p:cNvSpPr>
            <a:spLocks noChangeArrowheads="1"/>
          </p:cNvSpPr>
          <p:nvPr/>
        </p:nvSpPr>
        <p:spPr bwMode="auto">
          <a:xfrm>
            <a:off x="7038335" y="396699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" name="圆角矩形 81"/>
          <p:cNvSpPr/>
          <p:nvPr/>
        </p:nvSpPr>
        <p:spPr>
          <a:xfrm>
            <a:off x="2148205" y="5781675"/>
            <a:ext cx="9085580" cy="6908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像这样对折后能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重合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的一组点叫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对应点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对称点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)。</a:t>
            </a:r>
          </a:p>
        </p:txBody>
      </p:sp>
      <p:sp>
        <p:nvSpPr>
          <p:cNvPr id="10256" name="Oval 66"/>
          <p:cNvSpPr>
            <a:spLocks noChangeArrowheads="1"/>
          </p:cNvSpPr>
          <p:nvPr/>
        </p:nvSpPr>
        <p:spPr bwMode="auto">
          <a:xfrm>
            <a:off x="5381938" y="3242147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Oval 66"/>
          <p:cNvSpPr>
            <a:spLocks noChangeArrowheads="1"/>
          </p:cNvSpPr>
          <p:nvPr/>
        </p:nvSpPr>
        <p:spPr bwMode="auto">
          <a:xfrm>
            <a:off x="6749728" y="3242147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Oval 66"/>
          <p:cNvSpPr>
            <a:spLocks noChangeArrowheads="1"/>
          </p:cNvSpPr>
          <p:nvPr/>
        </p:nvSpPr>
        <p:spPr bwMode="auto">
          <a:xfrm>
            <a:off x="5689913" y="4688042"/>
            <a:ext cx="144462" cy="144462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B05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Oval 66"/>
          <p:cNvSpPr>
            <a:spLocks noChangeArrowheads="1"/>
          </p:cNvSpPr>
          <p:nvPr/>
        </p:nvSpPr>
        <p:spPr bwMode="auto">
          <a:xfrm>
            <a:off x="6357933" y="4688042"/>
            <a:ext cx="144462" cy="144462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B05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 bldLvl="0" animBg="1"/>
      <p:bldP spid="10256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2157095"/>
            <a:ext cx="4328160" cy="3385185"/>
          </a:xfrm>
          <a:prstGeom prst="rect">
            <a:avLst/>
          </a:prstGeom>
        </p:spPr>
      </p:pic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487307" y="1393607"/>
            <a:ext cx="90112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数一数: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看看轴对称图形中每组对应点有什么特点?</a:t>
            </a:r>
          </a:p>
        </p:txBody>
      </p:sp>
      <p:sp>
        <p:nvSpPr>
          <p:cNvPr id="10260" name="Line 73"/>
          <p:cNvSpPr>
            <a:spLocks noChangeShapeType="1"/>
          </p:cNvSpPr>
          <p:nvPr/>
        </p:nvSpPr>
        <p:spPr bwMode="auto">
          <a:xfrm flipH="1">
            <a:off x="6095995" y="1941032"/>
            <a:ext cx="0" cy="3816350"/>
          </a:xfrm>
          <a:prstGeom prst="line">
            <a:avLst/>
          </a:prstGeom>
          <a:noFill/>
          <a:ln w="76200">
            <a:solidFill>
              <a:srgbClr val="FF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7" name="Oval 67"/>
          <p:cNvSpPr>
            <a:spLocks noChangeArrowheads="1"/>
          </p:cNvSpPr>
          <p:nvPr/>
        </p:nvSpPr>
        <p:spPr bwMode="auto">
          <a:xfrm>
            <a:off x="5009510" y="396699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" name="Oval 67"/>
          <p:cNvSpPr>
            <a:spLocks noChangeArrowheads="1"/>
          </p:cNvSpPr>
          <p:nvPr/>
        </p:nvSpPr>
        <p:spPr bwMode="auto">
          <a:xfrm>
            <a:off x="7038335" y="396699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6" name="Oval 66"/>
          <p:cNvSpPr>
            <a:spLocks noChangeArrowheads="1"/>
          </p:cNvSpPr>
          <p:nvPr/>
        </p:nvSpPr>
        <p:spPr bwMode="auto">
          <a:xfrm>
            <a:off x="5381938" y="3242147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Oval 66"/>
          <p:cNvSpPr>
            <a:spLocks noChangeArrowheads="1"/>
          </p:cNvSpPr>
          <p:nvPr/>
        </p:nvSpPr>
        <p:spPr bwMode="auto">
          <a:xfrm>
            <a:off x="6749728" y="3242147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Oval 66"/>
          <p:cNvSpPr>
            <a:spLocks noChangeArrowheads="1"/>
          </p:cNvSpPr>
          <p:nvPr/>
        </p:nvSpPr>
        <p:spPr bwMode="auto">
          <a:xfrm>
            <a:off x="5689913" y="4688042"/>
            <a:ext cx="144462" cy="144462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B05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Oval 66"/>
          <p:cNvSpPr>
            <a:spLocks noChangeArrowheads="1"/>
          </p:cNvSpPr>
          <p:nvPr/>
        </p:nvSpPr>
        <p:spPr bwMode="auto">
          <a:xfrm>
            <a:off x="6357933" y="4688042"/>
            <a:ext cx="144462" cy="144462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B05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2" name="Line 58"/>
          <p:cNvSpPr>
            <a:spLocks noChangeShapeType="1"/>
          </p:cNvSpPr>
          <p:nvPr/>
        </p:nvSpPr>
        <p:spPr bwMode="auto">
          <a:xfrm>
            <a:off x="5133340" y="4037330"/>
            <a:ext cx="986790" cy="63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Line 59"/>
          <p:cNvSpPr>
            <a:spLocks noChangeShapeType="1"/>
          </p:cNvSpPr>
          <p:nvPr/>
        </p:nvSpPr>
        <p:spPr bwMode="auto">
          <a:xfrm>
            <a:off x="6120130" y="4037330"/>
            <a:ext cx="931545" cy="63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58"/>
          <p:cNvSpPr>
            <a:spLocks noChangeShapeType="1"/>
          </p:cNvSpPr>
          <p:nvPr/>
        </p:nvSpPr>
        <p:spPr bwMode="auto">
          <a:xfrm>
            <a:off x="5515610" y="3301365"/>
            <a:ext cx="555625" cy="63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9"/>
          <p:cNvSpPr>
            <a:spLocks noChangeShapeType="1"/>
          </p:cNvSpPr>
          <p:nvPr/>
        </p:nvSpPr>
        <p:spPr bwMode="auto">
          <a:xfrm>
            <a:off x="6120765" y="3312160"/>
            <a:ext cx="598170" cy="63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58"/>
          <p:cNvSpPr>
            <a:spLocks noChangeShapeType="1"/>
          </p:cNvSpPr>
          <p:nvPr/>
        </p:nvSpPr>
        <p:spPr bwMode="auto">
          <a:xfrm>
            <a:off x="5817870" y="4773295"/>
            <a:ext cx="307340" cy="635"/>
          </a:xfrm>
          <a:prstGeom prst="line">
            <a:avLst/>
          </a:prstGeom>
          <a:noFill/>
          <a:ln w="762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Line 58"/>
          <p:cNvSpPr>
            <a:spLocks noChangeShapeType="1"/>
          </p:cNvSpPr>
          <p:nvPr/>
        </p:nvSpPr>
        <p:spPr bwMode="auto">
          <a:xfrm>
            <a:off x="6158230" y="4758055"/>
            <a:ext cx="307340" cy="635"/>
          </a:xfrm>
          <a:prstGeom prst="line">
            <a:avLst/>
          </a:prstGeom>
          <a:noFill/>
          <a:ln w="762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148205" y="5760085"/>
            <a:ext cx="9203690" cy="71247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轴对称图形中每组对应点到对称轴的方格数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 bldLvl="0" animBg="1"/>
      <p:bldP spid="10252" grpId="0" bldLvl="0" animBg="1"/>
      <p:bldP spid="10253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2157095"/>
            <a:ext cx="4328160" cy="3385185"/>
          </a:xfrm>
          <a:prstGeom prst="rect">
            <a:avLst/>
          </a:prstGeom>
        </p:spPr>
      </p:pic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-112133" y="1414562"/>
            <a:ext cx="123602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画一画: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连接每组对应点,看看每组对应点的连线与对称轴有什么关系?</a:t>
            </a:r>
          </a:p>
        </p:txBody>
      </p:sp>
      <p:sp>
        <p:nvSpPr>
          <p:cNvPr id="10260" name="Line 73"/>
          <p:cNvSpPr>
            <a:spLocks noChangeShapeType="1"/>
          </p:cNvSpPr>
          <p:nvPr/>
        </p:nvSpPr>
        <p:spPr bwMode="auto">
          <a:xfrm flipH="1">
            <a:off x="6095995" y="1941032"/>
            <a:ext cx="0" cy="3816350"/>
          </a:xfrm>
          <a:prstGeom prst="line">
            <a:avLst/>
          </a:prstGeom>
          <a:noFill/>
          <a:ln w="76200">
            <a:solidFill>
              <a:srgbClr val="FF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7" name="Oval 67"/>
          <p:cNvSpPr>
            <a:spLocks noChangeArrowheads="1"/>
          </p:cNvSpPr>
          <p:nvPr/>
        </p:nvSpPr>
        <p:spPr bwMode="auto">
          <a:xfrm>
            <a:off x="5009510" y="396699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" name="Oval 67"/>
          <p:cNvSpPr>
            <a:spLocks noChangeArrowheads="1"/>
          </p:cNvSpPr>
          <p:nvPr/>
        </p:nvSpPr>
        <p:spPr bwMode="auto">
          <a:xfrm>
            <a:off x="7038335" y="3966999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6" name="Oval 66"/>
          <p:cNvSpPr>
            <a:spLocks noChangeArrowheads="1"/>
          </p:cNvSpPr>
          <p:nvPr/>
        </p:nvSpPr>
        <p:spPr bwMode="auto">
          <a:xfrm>
            <a:off x="5381938" y="3242147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Oval 66"/>
          <p:cNvSpPr>
            <a:spLocks noChangeArrowheads="1"/>
          </p:cNvSpPr>
          <p:nvPr/>
        </p:nvSpPr>
        <p:spPr bwMode="auto">
          <a:xfrm>
            <a:off x="6749728" y="3242147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Oval 66"/>
          <p:cNvSpPr>
            <a:spLocks noChangeArrowheads="1"/>
          </p:cNvSpPr>
          <p:nvPr/>
        </p:nvSpPr>
        <p:spPr bwMode="auto">
          <a:xfrm>
            <a:off x="5689913" y="4688042"/>
            <a:ext cx="144462" cy="144462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B05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Oval 66"/>
          <p:cNvSpPr>
            <a:spLocks noChangeArrowheads="1"/>
          </p:cNvSpPr>
          <p:nvPr/>
        </p:nvSpPr>
        <p:spPr bwMode="auto">
          <a:xfrm>
            <a:off x="6357933" y="4688042"/>
            <a:ext cx="144462" cy="144462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B05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148205" y="5857240"/>
            <a:ext cx="8103870" cy="6153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每组对应点的连线与对称轴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相互垂直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946678" y="4037062"/>
            <a:ext cx="2303253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肘形连接符 42"/>
          <p:cNvCxnSpPr/>
          <p:nvPr/>
        </p:nvCxnSpPr>
        <p:spPr>
          <a:xfrm rot="16200000" flipH="1">
            <a:off x="5989417" y="4070410"/>
            <a:ext cx="166567" cy="88420"/>
          </a:xfrm>
          <a:prstGeom prst="bentConnector3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肘形连接符 44"/>
          <p:cNvCxnSpPr/>
          <p:nvPr/>
        </p:nvCxnSpPr>
        <p:spPr>
          <a:xfrm rot="10800000" flipV="1">
            <a:off x="6109048" y="4030435"/>
            <a:ext cx="180077" cy="83285"/>
          </a:xfrm>
          <a:prstGeom prst="bentConnector3">
            <a:avLst>
              <a:gd name="adj1" fmla="val 50001"/>
            </a:avLst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465445" y="3314065"/>
            <a:ext cx="1381125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肘形连接符 42"/>
          <p:cNvCxnSpPr/>
          <p:nvPr/>
        </p:nvCxnSpPr>
        <p:spPr>
          <a:xfrm rot="16200000" flipH="1">
            <a:off x="5989417" y="3347145"/>
            <a:ext cx="166567" cy="88420"/>
          </a:xfrm>
          <a:prstGeom prst="bentConnector3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肘形连接符 44"/>
          <p:cNvCxnSpPr/>
          <p:nvPr/>
        </p:nvCxnSpPr>
        <p:spPr>
          <a:xfrm rot="10800000" flipV="1">
            <a:off x="6109048" y="3307170"/>
            <a:ext cx="180077" cy="83285"/>
          </a:xfrm>
          <a:prstGeom prst="bentConnector3">
            <a:avLst>
              <a:gd name="adj1" fmla="val 50001"/>
            </a:avLst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767070" y="4760595"/>
            <a:ext cx="701675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肘形连接符 42"/>
          <p:cNvCxnSpPr/>
          <p:nvPr/>
        </p:nvCxnSpPr>
        <p:spPr>
          <a:xfrm rot="16200000" flipH="1">
            <a:off x="5989417" y="4793675"/>
            <a:ext cx="166567" cy="88420"/>
          </a:xfrm>
          <a:prstGeom prst="bentConnector3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肘形连接符 44"/>
          <p:cNvCxnSpPr/>
          <p:nvPr/>
        </p:nvCxnSpPr>
        <p:spPr>
          <a:xfrm rot="10800000" flipV="1">
            <a:off x="6109048" y="4753700"/>
            <a:ext cx="180077" cy="83285"/>
          </a:xfrm>
          <a:prstGeom prst="bentConnector3">
            <a:avLst>
              <a:gd name="adj1" fmla="val 50001"/>
            </a:avLst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749935" y="1802130"/>
            <a:ext cx="11162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的图形是轴对称图形吗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请画出它们的对称轴。</a:t>
            </a:r>
            <a:endParaRPr lang="zh-CN" altLang="en-US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Picture 91" descr="sx2P6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437" y="3132807"/>
            <a:ext cx="7681913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2"/>
          <p:cNvSpPr>
            <a:spLocks noChangeShapeType="1"/>
          </p:cNvSpPr>
          <p:nvPr/>
        </p:nvSpPr>
        <p:spPr bwMode="auto">
          <a:xfrm flipH="1">
            <a:off x="3146862" y="3061370"/>
            <a:ext cx="0" cy="2376487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5091550" y="2989932"/>
            <a:ext cx="0" cy="23764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Line 4"/>
          <p:cNvSpPr>
            <a:spLocks noChangeShapeType="1"/>
          </p:cNvSpPr>
          <p:nvPr/>
        </p:nvSpPr>
        <p:spPr bwMode="auto">
          <a:xfrm flipH="1">
            <a:off x="6790175" y="2989932"/>
            <a:ext cx="0" cy="23764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>
            <a:off x="8833287" y="2916907"/>
            <a:ext cx="0" cy="23764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1267" name="Picture 148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3" t="3061" r="2149" b="1672"/>
          <a:stretch>
            <a:fillRect/>
          </a:stretch>
        </p:blipFill>
        <p:spPr bwMode="auto">
          <a:xfrm>
            <a:off x="2063804" y="1603653"/>
            <a:ext cx="8064897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Line 151"/>
          <p:cNvSpPr>
            <a:spLocks noChangeShapeType="1"/>
          </p:cNvSpPr>
          <p:nvPr/>
        </p:nvSpPr>
        <p:spPr bwMode="auto">
          <a:xfrm>
            <a:off x="6095683" y="2036445"/>
            <a:ext cx="360362" cy="12239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Oval 152"/>
          <p:cNvSpPr>
            <a:spLocks noChangeArrowheads="1"/>
          </p:cNvSpPr>
          <p:nvPr/>
        </p:nvSpPr>
        <p:spPr bwMode="auto">
          <a:xfrm>
            <a:off x="6024245" y="1963420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3" name="Oval 153"/>
          <p:cNvSpPr>
            <a:spLocks noChangeArrowheads="1"/>
          </p:cNvSpPr>
          <p:nvPr/>
        </p:nvSpPr>
        <p:spPr bwMode="auto">
          <a:xfrm>
            <a:off x="5592445" y="3187383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5" name="Oval 160"/>
          <p:cNvSpPr>
            <a:spLocks noChangeArrowheads="1"/>
          </p:cNvSpPr>
          <p:nvPr/>
        </p:nvSpPr>
        <p:spPr bwMode="auto">
          <a:xfrm>
            <a:off x="4439920" y="3187383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6" name="Oval 161"/>
          <p:cNvSpPr>
            <a:spLocks noChangeArrowheads="1"/>
          </p:cNvSpPr>
          <p:nvPr/>
        </p:nvSpPr>
        <p:spPr bwMode="auto">
          <a:xfrm>
            <a:off x="7608570" y="3187383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7" name="Oval 164"/>
          <p:cNvSpPr>
            <a:spLocks noChangeArrowheads="1"/>
          </p:cNvSpPr>
          <p:nvPr/>
        </p:nvSpPr>
        <p:spPr bwMode="auto">
          <a:xfrm>
            <a:off x="5232083" y="3979545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9" name="Oval 166"/>
          <p:cNvSpPr>
            <a:spLocks noChangeArrowheads="1"/>
          </p:cNvSpPr>
          <p:nvPr/>
        </p:nvSpPr>
        <p:spPr bwMode="auto">
          <a:xfrm>
            <a:off x="4800283" y="5132070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80" name="Oval 167"/>
          <p:cNvSpPr>
            <a:spLocks noChangeArrowheads="1"/>
          </p:cNvSpPr>
          <p:nvPr/>
        </p:nvSpPr>
        <p:spPr bwMode="auto">
          <a:xfrm>
            <a:off x="7248208" y="5203508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82" name="Line 170"/>
          <p:cNvSpPr>
            <a:spLocks noChangeShapeType="1"/>
          </p:cNvSpPr>
          <p:nvPr/>
        </p:nvSpPr>
        <p:spPr bwMode="auto">
          <a:xfrm>
            <a:off x="6384608" y="3260408"/>
            <a:ext cx="1295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3" name="Line 171"/>
          <p:cNvSpPr>
            <a:spLocks noChangeShapeType="1"/>
          </p:cNvSpPr>
          <p:nvPr/>
        </p:nvSpPr>
        <p:spPr bwMode="auto">
          <a:xfrm flipH="1">
            <a:off x="6887845" y="3260408"/>
            <a:ext cx="720725" cy="7921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4" name="Line 172"/>
          <p:cNvSpPr>
            <a:spLocks noChangeShapeType="1"/>
          </p:cNvSpPr>
          <p:nvPr/>
        </p:nvSpPr>
        <p:spPr bwMode="auto">
          <a:xfrm>
            <a:off x="6887845" y="4052570"/>
            <a:ext cx="360363" cy="11509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5" name="Line 173"/>
          <p:cNvSpPr>
            <a:spLocks noChangeShapeType="1"/>
          </p:cNvSpPr>
          <p:nvPr/>
        </p:nvSpPr>
        <p:spPr bwMode="auto">
          <a:xfrm>
            <a:off x="6095683" y="4411345"/>
            <a:ext cx="1223962" cy="8651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Oval 154"/>
          <p:cNvSpPr>
            <a:spLocks noChangeArrowheads="1"/>
          </p:cNvSpPr>
          <p:nvPr/>
        </p:nvSpPr>
        <p:spPr bwMode="auto">
          <a:xfrm>
            <a:off x="6384608" y="3187383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8" name="Oval 165"/>
          <p:cNvSpPr>
            <a:spLocks noChangeArrowheads="1"/>
          </p:cNvSpPr>
          <p:nvPr/>
        </p:nvSpPr>
        <p:spPr bwMode="auto">
          <a:xfrm>
            <a:off x="6816408" y="3979545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81" name="Oval 168"/>
          <p:cNvSpPr>
            <a:spLocks noChangeArrowheads="1"/>
          </p:cNvSpPr>
          <p:nvPr/>
        </p:nvSpPr>
        <p:spPr bwMode="auto">
          <a:xfrm>
            <a:off x="6024245" y="4339908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365500" y="596265"/>
            <a:ext cx="7105651" cy="721360"/>
            <a:chOff x="3563888" y="548680"/>
            <a:chExt cx="4270877" cy="721355"/>
          </a:xfrm>
        </p:grpSpPr>
        <p:sp>
          <p:nvSpPr>
            <p:cNvPr id="11270" name="Text Box 149"/>
            <p:cNvSpPr txBox="1">
              <a:spLocks noChangeArrowheads="1"/>
            </p:cNvSpPr>
            <p:nvPr/>
          </p:nvSpPr>
          <p:spPr bwMode="auto">
            <a:xfrm>
              <a:off x="3564161" y="570020"/>
              <a:ext cx="4176713" cy="700012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根据</a:t>
              </a:r>
              <a:r>
                <a:rPr lang="zh-CN" altLang="en-US" sz="3200" b="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对称轴</a:t>
              </a:r>
              <a:r>
                <a:rPr lang="en-US" altLang="zh-CN" sz="3200" b="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,</a:t>
              </a:r>
              <a:r>
                <a:rPr lang="zh-CN" altLang="en-US" sz="3200" b="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补</a:t>
              </a:r>
              <a:r>
                <a:rPr lang="zh-CN" altLang="en-US" sz="3200" b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全下面这个轴对称图形。</a:t>
              </a:r>
              <a:endParaRPr lang="en-US" alt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563888" y="548680"/>
              <a:ext cx="4270877" cy="7213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ldLvl="0" animBg="1"/>
      <p:bldP spid="11272" grpId="0" bldLvl="0" animBg="1" autoUpdateAnimBg="0"/>
      <p:bldP spid="11273" grpId="0" bldLvl="0" animBg="1" autoUpdateAnimBg="0"/>
      <p:bldP spid="11275" grpId="0" bldLvl="0" animBg="1" autoUpdateAnimBg="0"/>
      <p:bldP spid="11276" grpId="0" bldLvl="0" animBg="1" autoUpdateAnimBg="0"/>
      <p:bldP spid="11277" grpId="0" bldLvl="0" animBg="1" autoUpdateAnimBg="0"/>
      <p:bldP spid="11279" grpId="0" bldLvl="0" animBg="1" autoUpdateAnimBg="0"/>
      <p:bldP spid="11280" grpId="0" bldLvl="0" animBg="1" autoUpdateAnimBg="0"/>
      <p:bldP spid="11282" grpId="0" bldLvl="0" animBg="1"/>
      <p:bldP spid="11283" grpId="0" bldLvl="0" animBg="1"/>
      <p:bldP spid="11284" grpId="0" bldLvl="0" animBg="1"/>
      <p:bldP spid="11285" grpId="0" bldLvl="0" animBg="1"/>
      <p:bldP spid="11274" grpId="0" bldLvl="0" animBg="1" autoUpdateAnimBg="0"/>
      <p:bldP spid="11278" grpId="0" bldLvl="0" animBg="1" autoUpdateAnimBg="0"/>
      <p:bldP spid="11281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2372256" y="1357794"/>
            <a:ext cx="7447280" cy="7683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画轴对称图形另一半时的步骤</a:t>
            </a:r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3296230" y="3136682"/>
            <a:ext cx="231267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找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关键点;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7207830" y="3136682"/>
            <a:ext cx="231267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出距离;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296230" y="4553367"/>
            <a:ext cx="271907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出对应点;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07830" y="4553367"/>
            <a:ext cx="18084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11622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426085" y="1532255"/>
            <a:ext cx="11162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你能按对称轴画出另一半吗?</a:t>
            </a:r>
          </a:p>
        </p:txBody>
      </p:sp>
      <p:pic>
        <p:nvPicPr>
          <p:cNvPr id="1067" name="oo184.jpg" descr="id:2147509823;FounderCES"/>
          <p:cNvPicPr/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3230" y="2261870"/>
            <a:ext cx="6561455" cy="4001770"/>
          </a:xfrm>
          <a:prstGeom prst="rect">
            <a:avLst/>
          </a:prstGeom>
        </p:spPr>
      </p:pic>
      <p:sp>
        <p:nvSpPr>
          <p:cNvPr id="11272" name="Oval 152"/>
          <p:cNvSpPr>
            <a:spLocks noChangeArrowheads="1"/>
          </p:cNvSpPr>
          <p:nvPr/>
        </p:nvSpPr>
        <p:spPr bwMode="auto">
          <a:xfrm>
            <a:off x="5483225" y="2957195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Oval 152"/>
          <p:cNvSpPr>
            <a:spLocks noChangeArrowheads="1"/>
          </p:cNvSpPr>
          <p:nvPr/>
        </p:nvSpPr>
        <p:spPr bwMode="auto">
          <a:xfrm>
            <a:off x="4865370" y="2957195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Oval 152"/>
          <p:cNvSpPr>
            <a:spLocks noChangeArrowheads="1"/>
          </p:cNvSpPr>
          <p:nvPr/>
        </p:nvSpPr>
        <p:spPr bwMode="auto">
          <a:xfrm>
            <a:off x="6101080" y="2957195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" name="Oval 152"/>
          <p:cNvSpPr>
            <a:spLocks noChangeArrowheads="1"/>
          </p:cNvSpPr>
          <p:nvPr/>
        </p:nvSpPr>
        <p:spPr bwMode="auto">
          <a:xfrm>
            <a:off x="3636010" y="479171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" name="Oval 152"/>
          <p:cNvSpPr>
            <a:spLocks noChangeArrowheads="1"/>
          </p:cNvSpPr>
          <p:nvPr/>
        </p:nvSpPr>
        <p:spPr bwMode="auto">
          <a:xfrm>
            <a:off x="7373620" y="485267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" name="Oval 152"/>
          <p:cNvSpPr>
            <a:spLocks noChangeArrowheads="1"/>
          </p:cNvSpPr>
          <p:nvPr/>
        </p:nvSpPr>
        <p:spPr bwMode="auto">
          <a:xfrm>
            <a:off x="5483225" y="485267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" name="Oval 152"/>
          <p:cNvSpPr>
            <a:spLocks noChangeArrowheads="1"/>
          </p:cNvSpPr>
          <p:nvPr/>
        </p:nvSpPr>
        <p:spPr bwMode="auto">
          <a:xfrm>
            <a:off x="4865370" y="544576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" name="Oval 152"/>
          <p:cNvSpPr>
            <a:spLocks noChangeArrowheads="1"/>
          </p:cNvSpPr>
          <p:nvPr/>
        </p:nvSpPr>
        <p:spPr bwMode="auto">
          <a:xfrm>
            <a:off x="6101080" y="544576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Oval 152"/>
          <p:cNvSpPr>
            <a:spLocks noChangeArrowheads="1"/>
          </p:cNvSpPr>
          <p:nvPr/>
        </p:nvSpPr>
        <p:spPr bwMode="auto">
          <a:xfrm>
            <a:off x="5483225" y="544576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1" name="Line 151"/>
          <p:cNvSpPr>
            <a:spLocks noChangeShapeType="1"/>
          </p:cNvSpPr>
          <p:nvPr/>
        </p:nvSpPr>
        <p:spPr bwMode="auto">
          <a:xfrm flipV="1">
            <a:off x="5563870" y="2997835"/>
            <a:ext cx="681990" cy="2032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Line 151"/>
          <p:cNvSpPr>
            <a:spLocks noChangeShapeType="1"/>
          </p:cNvSpPr>
          <p:nvPr/>
        </p:nvSpPr>
        <p:spPr bwMode="auto">
          <a:xfrm>
            <a:off x="6181725" y="3018790"/>
            <a:ext cx="1246505" cy="1917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Line 151"/>
          <p:cNvSpPr>
            <a:spLocks noChangeShapeType="1"/>
          </p:cNvSpPr>
          <p:nvPr/>
        </p:nvSpPr>
        <p:spPr bwMode="auto">
          <a:xfrm flipH="1">
            <a:off x="5628005" y="4936490"/>
            <a:ext cx="1800225" cy="889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Line 151"/>
          <p:cNvSpPr>
            <a:spLocks noChangeShapeType="1"/>
          </p:cNvSpPr>
          <p:nvPr/>
        </p:nvSpPr>
        <p:spPr bwMode="auto">
          <a:xfrm>
            <a:off x="5542280" y="4852670"/>
            <a:ext cx="638810" cy="73787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Line 151"/>
          <p:cNvSpPr>
            <a:spLocks noChangeShapeType="1"/>
          </p:cNvSpPr>
          <p:nvPr/>
        </p:nvSpPr>
        <p:spPr bwMode="auto">
          <a:xfrm flipH="1">
            <a:off x="5483225" y="5513705"/>
            <a:ext cx="697865" cy="12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bldLvl="0" animBg="1" autoUpdateAnimBg="0"/>
      <p:bldP spid="3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7" grpId="0" bldLvl="0" animBg="1" autoUpdateAnimBg="0"/>
      <p:bldP spid="18" grpId="0" bldLvl="0" animBg="1" autoUpdateAnimBg="0"/>
      <p:bldP spid="11271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902304" y="1579330"/>
            <a:ext cx="87477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如图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这些图案是轴对称图形的有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45184" y="5064009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A.4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</a:p>
        </p:txBody>
      </p:sp>
      <p:sp>
        <p:nvSpPr>
          <p:cNvPr id="23" name="矩形 22"/>
          <p:cNvSpPr/>
          <p:nvPr/>
        </p:nvSpPr>
        <p:spPr>
          <a:xfrm>
            <a:off x="4112560" y="5064009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B.3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</a:p>
        </p:txBody>
      </p:sp>
      <p:sp>
        <p:nvSpPr>
          <p:cNvPr id="24" name="矩形 23"/>
          <p:cNvSpPr/>
          <p:nvPr/>
        </p:nvSpPr>
        <p:spPr>
          <a:xfrm>
            <a:off x="6193656" y="5064009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C.2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</a:p>
        </p:txBody>
      </p:sp>
      <p:sp>
        <p:nvSpPr>
          <p:cNvPr id="25" name="矩形 24"/>
          <p:cNvSpPr/>
          <p:nvPr/>
        </p:nvSpPr>
        <p:spPr>
          <a:xfrm>
            <a:off x="8361032" y="5064009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D.1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8197588" y="1578952"/>
            <a:ext cx="544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27" name="oo177_1.jpg" descr="id:2147509781;FounderCES"/>
          <p:cNvPicPr/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56884" y="2664857"/>
            <a:ext cx="7957011" cy="172819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1.完成教材第83页“做一做”第2题。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60040" y="1796146"/>
            <a:ext cx="8646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试一试，画出下面这个轴对称图形的另一半。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3643" y="2352189"/>
            <a:ext cx="7121844" cy="4365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894565" y="2784237"/>
            <a:ext cx="1976746" cy="3456384"/>
            <a:chOff x="4179430" y="2276872"/>
            <a:chExt cx="1976746" cy="3456384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4179430" y="2276872"/>
              <a:ext cx="1976746" cy="79208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 flipV="1">
              <a:off x="4179430" y="5013176"/>
              <a:ext cx="1184658" cy="72008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5364088" y="2276872"/>
              <a:ext cx="792088" cy="345638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2.完成教材第84页练习二十第4题。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089563" y="1659464"/>
            <a:ext cx="518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4312" y="2431436"/>
            <a:ext cx="8820025" cy="297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266480" y="2935491"/>
            <a:ext cx="936104" cy="1944216"/>
            <a:chOff x="1691680" y="2492896"/>
            <a:chExt cx="936104" cy="1944216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1691680" y="2492896"/>
              <a:ext cx="936104" cy="194421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1691680" y="3476119"/>
              <a:ext cx="936104" cy="96099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4" name="直接连接符 13"/>
          <p:cNvCxnSpPr/>
          <p:nvPr/>
        </p:nvCxnSpPr>
        <p:spPr>
          <a:xfrm>
            <a:off x="7154912" y="2939187"/>
            <a:ext cx="4440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598964" y="2935491"/>
            <a:ext cx="0" cy="9832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598964" y="3918714"/>
            <a:ext cx="474958" cy="9609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154912" y="4399210"/>
            <a:ext cx="919010" cy="48049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99690" y="2169795"/>
            <a:ext cx="6362065" cy="147637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轴对称图形的性质和特征:轴对称图形中每组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对应点到对称轴的距离相等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,每组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对应点的连线与对称轴垂直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轴对称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2599690" y="3990340"/>
            <a:ext cx="6362065" cy="147637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画轴对称图形另一半时的步骤:先确定对称轴,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一找关键点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二数出距离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三点出对应点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四连线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5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教材第85页练习二十第5题。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830990" y="1526625"/>
            <a:ext cx="82905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下面的图形中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,(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不是轴对称图形。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187411" y="2924741"/>
            <a:ext cx="2080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</a:t>
            </a:r>
          </a:p>
        </p:txBody>
      </p:sp>
      <p:sp>
        <p:nvSpPr>
          <p:cNvPr id="14" name="矩形 13"/>
          <p:cNvSpPr/>
          <p:nvPr/>
        </p:nvSpPr>
        <p:spPr>
          <a:xfrm>
            <a:off x="6352959" y="2924562"/>
            <a:ext cx="2039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长方形</a:t>
            </a:r>
          </a:p>
        </p:txBody>
      </p:sp>
      <p:sp>
        <p:nvSpPr>
          <p:cNvPr id="4" name="矩形 3"/>
          <p:cNvSpPr/>
          <p:nvPr/>
        </p:nvSpPr>
        <p:spPr>
          <a:xfrm>
            <a:off x="2187620" y="4324316"/>
            <a:ext cx="2039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正方形</a:t>
            </a:r>
          </a:p>
        </p:txBody>
      </p:sp>
      <p:sp>
        <p:nvSpPr>
          <p:cNvPr id="17" name="矩形 16"/>
          <p:cNvSpPr/>
          <p:nvPr/>
        </p:nvSpPr>
        <p:spPr>
          <a:xfrm>
            <a:off x="6353041" y="4323659"/>
            <a:ext cx="29658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任意三角形</a:t>
            </a: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4483589" y="1525001"/>
            <a:ext cx="544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 bwMode="auto">
          <a:xfrm>
            <a:off x="2020293" y="1425876"/>
            <a:ext cx="8125130" cy="4544355"/>
            <a:chOff x="1530625" y="2669518"/>
            <a:chExt cx="5472740" cy="3059262"/>
          </a:xfrm>
        </p:grpSpPr>
        <p:pic>
          <p:nvPicPr>
            <p:cNvPr id="8" name="Picture 4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1102" y="2718712"/>
              <a:ext cx="893428" cy="903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9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5181" y="2796769"/>
              <a:ext cx="883334" cy="777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50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8147" y="2669518"/>
              <a:ext cx="918666" cy="903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6872" y="3850148"/>
              <a:ext cx="822762" cy="535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951377" y="3850848"/>
              <a:ext cx="819107" cy="544482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</a:extLst>
          </p:spPr>
        </p:pic>
        <p:pic>
          <p:nvPicPr>
            <p:cNvPr id="13" name="Picture 5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0406" y="3850231"/>
              <a:ext cx="817714" cy="545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9226" y="3848521"/>
              <a:ext cx="817714" cy="545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55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334" y="4606866"/>
              <a:ext cx="1138414" cy="1121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Picture 56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1344" y="4594631"/>
              <a:ext cx="1628774" cy="112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47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0625" y="2723099"/>
              <a:ext cx="832496" cy="847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8"/>
            <p:cNvPicPr>
              <a:picLocks noChangeAspect="1" noChangeArrowheads="1"/>
            </p:cNvPicPr>
            <p:nvPr/>
          </p:nvPicPr>
          <p:blipFill rotWithShape="1"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19" t="1916" r="1510" b="3957"/>
            <a:stretch>
              <a:fillRect/>
            </a:stretch>
          </p:blipFill>
          <p:spPr bwMode="auto">
            <a:xfrm>
              <a:off x="5592198" y="4668536"/>
              <a:ext cx="1411167" cy="9774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063115" y="1509395"/>
            <a:ext cx="7210425" cy="4183380"/>
            <a:chOff x="10840" y="5641"/>
            <a:chExt cx="11355" cy="6588"/>
          </a:xfrm>
        </p:grpSpPr>
        <p:sp>
          <p:nvSpPr>
            <p:cNvPr id="202777" name="AutoShape 25"/>
            <p:cNvSpPr>
              <a:spLocks noChangeArrowheads="1"/>
            </p:cNvSpPr>
            <p:nvPr/>
          </p:nvSpPr>
          <p:spPr bwMode="auto">
            <a:xfrm>
              <a:off x="10840" y="5641"/>
              <a:ext cx="10104" cy="3957"/>
            </a:xfrm>
            <a:prstGeom prst="wedgeRoundRectCallout">
              <a:avLst>
                <a:gd name="adj1" fmla="val 36701"/>
                <a:gd name="adj2" fmla="val 68438"/>
                <a:gd name="adj3" fmla="val 16667"/>
              </a:avLst>
            </a:prstGeom>
            <a:solidFill>
              <a:srgbClr val="FFFFCC"/>
            </a:solidFill>
            <a:ln w="9525">
              <a:solidFill>
                <a:srgbClr val="9900C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 latinLnBrk="0">
                <a:lnSpc>
                  <a:spcPct val="150000"/>
                </a:lnSpc>
              </a:pP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如果一个图形沿着一条</a:t>
              </a:r>
              <a:r>
                <a:rPr sz="2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直线</a:t>
              </a: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对折,两侧的图形能够</a:t>
              </a:r>
              <a:r>
                <a:rPr sz="2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完全重合</a:t>
              </a: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,这个图形就是</a:t>
              </a:r>
              <a:r>
                <a:rPr sz="2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轴对称图形</a:t>
              </a: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</a:p>
          </p:txBody>
        </p:sp>
        <p:pic>
          <p:nvPicPr>
            <p:cNvPr id="47" name="图片 46" descr="小粉人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334" y="9598"/>
              <a:ext cx="2861" cy="26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 bwMode="auto">
          <a:xfrm>
            <a:off x="1963744" y="1293513"/>
            <a:ext cx="8475344" cy="4827639"/>
            <a:chOff x="1643346" y="2796908"/>
            <a:chExt cx="5357880" cy="3120555"/>
          </a:xfrm>
        </p:grpSpPr>
        <p:pic>
          <p:nvPicPr>
            <p:cNvPr id="6" name="Picture 4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2650" y="2823018"/>
              <a:ext cx="893428" cy="903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9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2886113"/>
              <a:ext cx="883334" cy="777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50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4460" y="2796908"/>
              <a:ext cx="918666" cy="903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5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4757" y="3958459"/>
              <a:ext cx="822762" cy="535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5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951377" y="3953603"/>
              <a:ext cx="819107" cy="544482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</a:extLst>
          </p:spPr>
        </p:pic>
        <p:pic>
          <p:nvPicPr>
            <p:cNvPr id="24" name="Picture 5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0406" y="3953412"/>
              <a:ext cx="817714" cy="545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5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8756" y="3953412"/>
              <a:ext cx="817714" cy="545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55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346" y="4791496"/>
              <a:ext cx="1138414" cy="1121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6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151" y="4791231"/>
              <a:ext cx="1628774" cy="112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47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0527" y="2850917"/>
              <a:ext cx="832496" cy="847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"/>
            <p:cNvPicPr>
              <a:picLocks noChangeAspect="1" noChangeArrowheads="1"/>
            </p:cNvPicPr>
            <p:nvPr/>
          </p:nvPicPr>
          <p:blipFill rotWithShape="1"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19" t="1916" r="1510" b="3957"/>
            <a:stretch>
              <a:fillRect/>
            </a:stretch>
          </p:blipFill>
          <p:spPr bwMode="auto">
            <a:xfrm>
              <a:off x="5590059" y="4837776"/>
              <a:ext cx="1411167" cy="9774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>
            <a:off x="2710537" y="1260718"/>
            <a:ext cx="12759" cy="1521104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>
            <a:off x="4683651" y="1174570"/>
            <a:ext cx="0" cy="1552561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6953358" y="1348773"/>
            <a:ext cx="1" cy="1425241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 flipH="1">
            <a:off x="9286960" y="1297958"/>
            <a:ext cx="17260" cy="1501132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4" name="直接连接符 33"/>
          <p:cNvCxnSpPr>
            <a:cxnSpLocks noChangeShapeType="1"/>
          </p:cNvCxnSpPr>
          <p:nvPr/>
        </p:nvCxnSpPr>
        <p:spPr bwMode="auto">
          <a:xfrm flipV="1">
            <a:off x="8533856" y="1996854"/>
            <a:ext cx="1496323" cy="9685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5" name="直接连接符 34"/>
          <p:cNvCxnSpPr>
            <a:cxnSpLocks noChangeShapeType="1"/>
          </p:cNvCxnSpPr>
          <p:nvPr/>
        </p:nvCxnSpPr>
        <p:spPr bwMode="auto">
          <a:xfrm flipV="1">
            <a:off x="8644324" y="1517565"/>
            <a:ext cx="1194434" cy="997706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6" name="直接连接符 35"/>
          <p:cNvCxnSpPr>
            <a:cxnSpLocks noChangeShapeType="1"/>
          </p:cNvCxnSpPr>
          <p:nvPr/>
        </p:nvCxnSpPr>
        <p:spPr bwMode="auto">
          <a:xfrm>
            <a:off x="8719525" y="1538871"/>
            <a:ext cx="1119233" cy="966230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7" name="直接连接符 36"/>
          <p:cNvCxnSpPr>
            <a:cxnSpLocks noChangeShapeType="1"/>
          </p:cNvCxnSpPr>
          <p:nvPr/>
        </p:nvCxnSpPr>
        <p:spPr bwMode="auto">
          <a:xfrm>
            <a:off x="1905218" y="3514725"/>
            <a:ext cx="1577156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>
            <a:off x="4675016" y="2869249"/>
            <a:ext cx="1" cy="1188399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>
            <a:off x="3965268" y="3512100"/>
            <a:ext cx="1553335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0" name="直接连接符 39"/>
          <p:cNvCxnSpPr>
            <a:cxnSpLocks noChangeShapeType="1"/>
          </p:cNvCxnSpPr>
          <p:nvPr/>
        </p:nvCxnSpPr>
        <p:spPr bwMode="auto">
          <a:xfrm>
            <a:off x="6956963" y="2924441"/>
            <a:ext cx="1" cy="1188399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1" name="直接连接符 40"/>
          <p:cNvCxnSpPr>
            <a:cxnSpLocks noChangeShapeType="1"/>
          </p:cNvCxnSpPr>
          <p:nvPr/>
        </p:nvCxnSpPr>
        <p:spPr bwMode="auto">
          <a:xfrm>
            <a:off x="9334247" y="2866653"/>
            <a:ext cx="1" cy="1188399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2" name="直接连接符 41"/>
          <p:cNvCxnSpPr>
            <a:cxnSpLocks noChangeShapeType="1"/>
          </p:cNvCxnSpPr>
          <p:nvPr/>
        </p:nvCxnSpPr>
        <p:spPr bwMode="auto">
          <a:xfrm>
            <a:off x="2864142" y="4385997"/>
            <a:ext cx="0" cy="1735652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3" name="直接连接符 42"/>
          <p:cNvCxnSpPr>
            <a:cxnSpLocks noChangeShapeType="1"/>
          </p:cNvCxnSpPr>
          <p:nvPr/>
        </p:nvCxnSpPr>
        <p:spPr bwMode="auto">
          <a:xfrm>
            <a:off x="1905218" y="5271548"/>
            <a:ext cx="1929826" cy="0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4" name="直接连接符 43"/>
          <p:cNvCxnSpPr>
            <a:cxnSpLocks noChangeShapeType="1"/>
          </p:cNvCxnSpPr>
          <p:nvPr/>
        </p:nvCxnSpPr>
        <p:spPr bwMode="auto">
          <a:xfrm flipV="1">
            <a:off x="2147229" y="4554477"/>
            <a:ext cx="1505447" cy="1352624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>
            <a:off x="2147229" y="4558256"/>
            <a:ext cx="1408473" cy="1309964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6" name="直接连接符 45"/>
          <p:cNvCxnSpPr>
            <a:cxnSpLocks noChangeShapeType="1"/>
          </p:cNvCxnSpPr>
          <p:nvPr/>
        </p:nvCxnSpPr>
        <p:spPr bwMode="auto">
          <a:xfrm>
            <a:off x="6167014" y="4408840"/>
            <a:ext cx="0" cy="1854108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7" name="直接连接符 46"/>
          <p:cNvCxnSpPr>
            <a:cxnSpLocks noChangeShapeType="1"/>
          </p:cNvCxnSpPr>
          <p:nvPr/>
        </p:nvCxnSpPr>
        <p:spPr bwMode="auto">
          <a:xfrm>
            <a:off x="9321959" y="4378821"/>
            <a:ext cx="0" cy="1884127"/>
          </a:xfrm>
          <a:prstGeom prst="line">
            <a:avLst/>
          </a:prstGeom>
          <a:noFill/>
          <a:ln w="5715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063115" y="1509395"/>
            <a:ext cx="7210425" cy="4183380"/>
            <a:chOff x="10840" y="5641"/>
            <a:chExt cx="11355" cy="6588"/>
          </a:xfrm>
        </p:grpSpPr>
        <p:sp>
          <p:nvSpPr>
            <p:cNvPr id="202777" name="AutoShape 25"/>
            <p:cNvSpPr>
              <a:spLocks noChangeArrowheads="1"/>
            </p:cNvSpPr>
            <p:nvPr/>
          </p:nvSpPr>
          <p:spPr bwMode="auto">
            <a:xfrm>
              <a:off x="10840" y="5641"/>
              <a:ext cx="10104" cy="3957"/>
            </a:xfrm>
            <a:prstGeom prst="wedgeRoundRectCallout">
              <a:avLst>
                <a:gd name="adj1" fmla="val 36701"/>
                <a:gd name="adj2" fmla="val 68438"/>
                <a:gd name="adj3" fmla="val 16667"/>
              </a:avLst>
            </a:prstGeom>
            <a:solidFill>
              <a:srgbClr val="FFFFCC"/>
            </a:solidFill>
            <a:ln w="9525">
              <a:solidFill>
                <a:srgbClr val="9900C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 latinLnBrk="0">
                <a:lnSpc>
                  <a:spcPct val="150000"/>
                </a:lnSpc>
              </a:pP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生活中轴对称应用很广泛,数学中的轴对称是怎样的呢?轴对称都有什么特征?怎样知道它是轴对称图形呢?</a:t>
              </a:r>
            </a:p>
          </p:txBody>
        </p:sp>
        <p:pic>
          <p:nvPicPr>
            <p:cNvPr id="47" name="图片 46" descr="小粉人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334" y="9598"/>
              <a:ext cx="2861" cy="26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612</Words>
  <Application>Microsoft Office PowerPoint</Application>
  <PresentationFormat>自定义</PresentationFormat>
  <Paragraphs>52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2301</cp:revision>
  <dcterms:created xsi:type="dcterms:W3CDTF">2017-11-13T08:28:00Z</dcterms:created>
  <dcterms:modified xsi:type="dcterms:W3CDTF">2021-11-17T07:09:48Z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B7C774F7C4114B57BD58AAFA828565BC</vt:lpwstr>
  </property>
</Properties>
</file>