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74" r:id="rId2"/>
    <p:sldId id="465" r:id="rId3"/>
    <p:sldId id="466" r:id="rId4"/>
    <p:sldId id="441" r:id="rId5"/>
    <p:sldId id="449" r:id="rId6"/>
    <p:sldId id="451" r:id="rId7"/>
    <p:sldId id="454" r:id="rId8"/>
    <p:sldId id="455" r:id="rId9"/>
    <p:sldId id="450" r:id="rId10"/>
    <p:sldId id="448" r:id="rId11"/>
    <p:sldId id="460" r:id="rId12"/>
    <p:sldId id="461" r:id="rId13"/>
    <p:sldId id="457" r:id="rId14"/>
    <p:sldId id="458" r:id="rId15"/>
    <p:sldId id="463" r:id="rId16"/>
    <p:sldId id="464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99FF66"/>
    <a:srgbClr val="35FA26"/>
    <a:srgbClr val="F2CEE3"/>
    <a:srgbClr val="000000"/>
    <a:srgbClr val="008000"/>
    <a:srgbClr val="FF0066"/>
    <a:srgbClr val="FF3399"/>
    <a:srgbClr val="440C41"/>
    <a:srgbClr val="5634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59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194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gif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65180" y="1551901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8</a:t>
            </a:r>
            <a:r>
              <a:rPr lang="zh-CN" altLang="en-US" sz="4800" dirty="0" smtClean="0"/>
              <a:t>单元    平均数与条形统计图</a:t>
            </a:r>
            <a:r>
              <a:rPr lang="en-US" altLang="zh-CN" sz="4800" dirty="0"/>
              <a:t>	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41428" y="3040091"/>
            <a:ext cx="6500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平均数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23528" y="3947572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在一次考试中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小明数学得了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94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语文得了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98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他这两科的平均分是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821506"/>
            <a:ext cx="1826141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填一填。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1582163"/>
            <a:ext cx="8465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植树节前夕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班的同学举行植树活动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第一天植树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180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第二天植树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175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第三天植树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140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平均每天植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棵树。</a:t>
            </a:r>
          </a:p>
        </p:txBody>
      </p:sp>
      <p:sp>
        <p:nvSpPr>
          <p:cNvPr id="6" name="矩形 5"/>
          <p:cNvSpPr/>
          <p:nvPr/>
        </p:nvSpPr>
        <p:spPr>
          <a:xfrm>
            <a:off x="4367846" y="3182601"/>
            <a:ext cx="9060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165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28516" y="4589478"/>
            <a:ext cx="665567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96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6" name="Picture 1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015311" cy="493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043608" y="629804"/>
            <a:ext cx="6480720" cy="635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第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小组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男生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队和女生队踢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毽比赛。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1643757" y="853695"/>
            <a:ext cx="7200800" cy="6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/>
              <a:t>下面是第四小组男生队和女生队踢毽比赛的成绩</a:t>
            </a:r>
            <a:r>
              <a:rPr lang="zh-CN" altLang="en-US" sz="3200" b="1" dirty="0" smtClean="0"/>
              <a:t>。</a:t>
            </a:r>
            <a:endParaRPr lang="zh-CN" altLang="en-US" sz="4400" b="1" dirty="0"/>
          </a:p>
        </p:txBody>
      </p:sp>
      <p:graphicFrame>
        <p:nvGraphicFramePr>
          <p:cNvPr id="10244" name="Group 4"/>
          <p:cNvGraphicFramePr>
            <a:graphicFrameLocks noGrp="1"/>
          </p:cNvGraphicFramePr>
          <p:nvPr>
            <p:ph idx="4294967295"/>
          </p:nvPr>
        </p:nvGraphicFramePr>
        <p:xfrm>
          <a:off x="1042293" y="1812195"/>
          <a:ext cx="3671887" cy="3489013"/>
        </p:xfrm>
        <a:graphic>
          <a:graphicData uri="http://schemas.openxmlformats.org/drawingml/2006/table">
            <a:tbl>
              <a:tblPr/>
              <a:tblGrid>
                <a:gridCol w="1836737"/>
                <a:gridCol w="1835150"/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踢毽个数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王小飞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19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刘  东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李  雷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16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谢明明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孙  奇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7" name="Group 27"/>
          <p:cNvGraphicFramePr>
            <a:graphicFrameLocks noGrp="1"/>
          </p:cNvGraphicFramePr>
          <p:nvPr/>
        </p:nvGraphicFramePr>
        <p:xfrm>
          <a:off x="5147568" y="1812195"/>
          <a:ext cx="3744912" cy="2907733"/>
        </p:xfrm>
        <a:graphic>
          <a:graphicData uri="http://schemas.openxmlformats.org/drawingml/2006/table">
            <a:tbl>
              <a:tblPr/>
              <a:tblGrid>
                <a:gridCol w="1873250"/>
                <a:gridCol w="1871662"/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姓名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踢毽个数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杨  羽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曾诗涵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李  玲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张  倩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287" name="Group 71"/>
          <p:cNvGrpSpPr/>
          <p:nvPr/>
        </p:nvGrpSpPr>
        <p:grpSpPr bwMode="auto">
          <a:xfrm>
            <a:off x="1980133" y="4843859"/>
            <a:ext cx="5040313" cy="1524000"/>
            <a:chOff x="-1043" y="-299"/>
            <a:chExt cx="3175" cy="960"/>
          </a:xfrm>
        </p:grpSpPr>
        <p:sp>
          <p:nvSpPr>
            <p:cNvPr id="10288" name="AutoShape 62"/>
            <p:cNvSpPr>
              <a:spLocks noChangeArrowheads="1"/>
            </p:cNvSpPr>
            <p:nvPr/>
          </p:nvSpPr>
          <p:spPr bwMode="auto">
            <a:xfrm>
              <a:off x="-1043" y="181"/>
              <a:ext cx="2128" cy="370"/>
            </a:xfrm>
            <a:prstGeom prst="wedgeRoundRectCallout">
              <a:avLst>
                <a:gd name="adj1" fmla="val 68671"/>
                <a:gd name="adj2" fmla="val -85611"/>
                <a:gd name="adj3" fmla="val 16667"/>
              </a:avLst>
            </a:prstGeom>
            <a:solidFill>
              <a:srgbClr val="FFFF00">
                <a:alpha val="66667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289" name="Picture 6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01"/>
                </a:clrFrom>
                <a:clrTo>
                  <a:srgbClr val="FFFF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452" y="-299"/>
              <a:ext cx="68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0" name="Text Box 63"/>
            <p:cNvSpPr txBox="1">
              <a:spLocks noChangeArrowheads="1"/>
            </p:cNvSpPr>
            <p:nvPr/>
          </p:nvSpPr>
          <p:spPr bwMode="auto">
            <a:xfrm>
              <a:off x="-1023" y="181"/>
              <a:ext cx="2178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200" b="1" dirty="0"/>
                <a:t>哪个队的成绩好？</a:t>
              </a:r>
            </a:p>
          </p:txBody>
        </p:sp>
      </p:grpSp>
      <p:sp>
        <p:nvSpPr>
          <p:cNvPr id="10295" name="WordArt 72"/>
          <p:cNvSpPr>
            <a:spLocks noChangeArrowheads="1" noChangeShapeType="1" noTextEdit="1"/>
          </p:cNvSpPr>
          <p:nvPr/>
        </p:nvSpPr>
        <p:spPr bwMode="auto">
          <a:xfrm>
            <a:off x="647005" y="1315600"/>
            <a:ext cx="914400" cy="765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男生</a:t>
            </a:r>
          </a:p>
        </p:txBody>
      </p:sp>
      <p:sp>
        <p:nvSpPr>
          <p:cNvPr id="10296" name="WordArt 73"/>
          <p:cNvSpPr>
            <a:spLocks noChangeArrowheads="1" noChangeShapeType="1" noTextEdit="1"/>
          </p:cNvSpPr>
          <p:nvPr/>
        </p:nvSpPr>
        <p:spPr bwMode="auto">
          <a:xfrm>
            <a:off x="4786957" y="1315600"/>
            <a:ext cx="914400" cy="765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6431"/>
              </a:avLst>
            </a:prstTxWarp>
            <a:scene3d>
              <a:camera prst="legacyPerspectiveFront">
                <a:rot lat="20519997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女生</a:t>
            </a: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11513" y="78344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5" grpId="0" animBg="1"/>
      <p:bldP spid="102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0" name="Group 20"/>
          <p:cNvGrpSpPr/>
          <p:nvPr/>
        </p:nvGrpSpPr>
        <p:grpSpPr bwMode="auto">
          <a:xfrm>
            <a:off x="813109" y="1133102"/>
            <a:ext cx="4638675" cy="2324100"/>
            <a:chOff x="1004" y="955"/>
            <a:chExt cx="2922" cy="1464"/>
          </a:xfrm>
        </p:grpSpPr>
        <p:pic>
          <p:nvPicPr>
            <p:cNvPr id="5133" name="Picture 16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" y="1436"/>
              <a:ext cx="1029" cy="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AutoShape 27"/>
            <p:cNvSpPr>
              <a:spLocks noChangeArrowheads="1"/>
            </p:cNvSpPr>
            <p:nvPr/>
          </p:nvSpPr>
          <p:spPr bwMode="auto">
            <a:xfrm>
              <a:off x="1716" y="955"/>
              <a:ext cx="2210" cy="478"/>
            </a:xfrm>
            <a:prstGeom prst="wedgeRoundRectCallout">
              <a:avLst>
                <a:gd name="adj1" fmla="val -57787"/>
                <a:gd name="adj2" fmla="val 3526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tIns="10800" bIns="82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男生队成绩好。</a:t>
              </a:r>
              <a:endParaRPr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13439" y="4068743"/>
            <a:ext cx="70570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男生：</a:t>
            </a:r>
            <a:r>
              <a:rPr lang="en-US" altLang="zh-CN" sz="3200" dirty="0">
                <a:solidFill>
                  <a:schemeClr val="tx1"/>
                </a:solidFill>
              </a:rPr>
              <a:t>19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15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16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20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15</a:t>
            </a:r>
            <a:r>
              <a:rPr lang="zh-CN" altLang="zh-CN" sz="3200" dirty="0">
                <a:solidFill>
                  <a:schemeClr val="tx1"/>
                </a:solidFill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</a:rPr>
              <a:t>85</a:t>
            </a:r>
            <a:r>
              <a:rPr lang="zh-CN" altLang="en-US" sz="3200" dirty="0">
                <a:solidFill>
                  <a:schemeClr val="tx1"/>
                </a:solidFill>
              </a:rPr>
              <a:t>（个）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03316" y="5511280"/>
            <a:ext cx="2259942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85</a:t>
            </a:r>
            <a:r>
              <a:rPr lang="zh-CN" altLang="zh-CN" sz="3200" dirty="0">
                <a:latin typeface="Arial" panose="020B0604020202020204" pitchFamily="34" charset="0"/>
                <a:ea typeface="楷体_GB2312" pitchFamily="49" charset="-122"/>
              </a:rPr>
              <a:t>＞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76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5134" name="Group 14"/>
          <p:cNvGrpSpPr/>
          <p:nvPr/>
        </p:nvGrpSpPr>
        <p:grpSpPr bwMode="auto">
          <a:xfrm>
            <a:off x="823150" y="1111088"/>
            <a:ext cx="7421563" cy="2324100"/>
            <a:chOff x="294" y="1344"/>
            <a:chExt cx="4675" cy="1464"/>
          </a:xfrm>
        </p:grpSpPr>
        <p:pic>
          <p:nvPicPr>
            <p:cNvPr id="5131" name="Picture 12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" y="1823"/>
              <a:ext cx="1031" cy="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2" name="AutoShape 27"/>
            <p:cNvSpPr>
              <a:spLocks noChangeArrowheads="1"/>
            </p:cNvSpPr>
            <p:nvPr/>
          </p:nvSpPr>
          <p:spPr bwMode="auto">
            <a:xfrm>
              <a:off x="1020" y="1344"/>
              <a:ext cx="3949" cy="476"/>
            </a:xfrm>
            <a:prstGeom prst="wedgeRoundRectCallout">
              <a:avLst>
                <a:gd name="adj1" fmla="val -57847"/>
                <a:gd name="adj2" fmla="val 3745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算出哪个队踢毽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的个数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多就行了。</a:t>
              </a:r>
              <a:endParaRPr lang="en-US" altLang="zh-CN" sz="3200" dirty="0">
                <a:latin typeface="楷体_GB2312" pitchFamily="49" charset="-122"/>
              </a:endParaRPr>
            </a:p>
          </p:txBody>
        </p:sp>
      </p:grp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831365" y="4772547"/>
            <a:ext cx="6333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女生：</a:t>
            </a:r>
            <a:r>
              <a:rPr lang="en-US" altLang="zh-CN" sz="3200" dirty="0">
                <a:solidFill>
                  <a:schemeClr val="tx1"/>
                </a:solidFill>
              </a:rPr>
              <a:t>18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20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19</a:t>
            </a:r>
            <a:r>
              <a:rPr lang="zh-CN" altLang="zh-CN" sz="3200" dirty="0">
                <a:solidFill>
                  <a:schemeClr val="tx1"/>
                </a:solidFill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</a:rPr>
              <a:t>19</a:t>
            </a:r>
            <a:r>
              <a:rPr lang="zh-CN" altLang="zh-CN" sz="3200" dirty="0">
                <a:solidFill>
                  <a:schemeClr val="tx1"/>
                </a:solidFill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</a:rPr>
              <a:t>76</a:t>
            </a:r>
            <a:r>
              <a:rPr lang="zh-CN" altLang="en-US" sz="3200" dirty="0">
                <a:solidFill>
                  <a:schemeClr val="tx1"/>
                </a:solidFill>
              </a:rPr>
              <a:t>（个）</a:t>
            </a:r>
          </a:p>
        </p:txBody>
      </p:sp>
      <p:grpSp>
        <p:nvGrpSpPr>
          <p:cNvPr id="5144" name="Group 24"/>
          <p:cNvGrpSpPr/>
          <p:nvPr/>
        </p:nvGrpSpPr>
        <p:grpSpPr bwMode="auto">
          <a:xfrm>
            <a:off x="2310774" y="2464098"/>
            <a:ext cx="6300789" cy="1592262"/>
            <a:chOff x="3050" y="1434"/>
            <a:chExt cx="3969" cy="1003"/>
          </a:xfrm>
        </p:grpSpPr>
        <p:pic>
          <p:nvPicPr>
            <p:cNvPr id="5129" name="Picture 22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5" y="1468"/>
              <a:ext cx="9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0" name="AutoShape 27"/>
            <p:cNvSpPr>
              <a:spLocks noChangeArrowheads="1"/>
            </p:cNvSpPr>
            <p:nvPr/>
          </p:nvSpPr>
          <p:spPr bwMode="auto">
            <a:xfrm>
              <a:off x="3050" y="1434"/>
              <a:ext cx="2926" cy="833"/>
            </a:xfrm>
            <a:prstGeom prst="wedgeRoundRectCallout">
              <a:avLst>
                <a:gd name="adj1" fmla="val 56125"/>
                <a:gd name="adj2" fmla="val -1908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这样比较不公平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，因为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两队的人数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不一样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啊！</a:t>
              </a:r>
              <a:endParaRPr lang="en-US" altLang="zh-CN" sz="3200" dirty="0"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7" name="Group 13"/>
          <p:cNvGrpSpPr/>
          <p:nvPr/>
        </p:nvGrpSpPr>
        <p:grpSpPr bwMode="auto">
          <a:xfrm>
            <a:off x="682799" y="765174"/>
            <a:ext cx="6113463" cy="2085975"/>
            <a:chOff x="125" y="1688"/>
            <a:chExt cx="3851" cy="1314"/>
          </a:xfrm>
        </p:grpSpPr>
        <p:pic>
          <p:nvPicPr>
            <p:cNvPr id="6151" name="Picture 9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" y="2051"/>
              <a:ext cx="951" cy="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AutoShape 27"/>
            <p:cNvSpPr>
              <a:spLocks noChangeArrowheads="1"/>
            </p:cNvSpPr>
            <p:nvPr/>
          </p:nvSpPr>
          <p:spPr bwMode="auto">
            <a:xfrm>
              <a:off x="1405" y="1688"/>
              <a:ext cx="2571" cy="890"/>
            </a:xfrm>
            <a:prstGeom prst="wedgeRoundRectCallout">
              <a:avLst>
                <a:gd name="adj1" fmla="val -58676"/>
                <a:gd name="adj2" fmla="val 3642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tIns="10800" bIns="82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用每队的平均成绩</a:t>
              </a:r>
              <a:endParaRPr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比较可以吗</a:t>
              </a:r>
              <a:r>
                <a:rPr lang="en-US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?</a:t>
              </a:r>
              <a:endParaRPr lang="en-US" altLang="zh-CN" sz="3200" dirty="0">
                <a:latin typeface="楷体_GB2312" pitchFamily="49" charset="-122"/>
              </a:endParaRPr>
            </a:p>
          </p:txBody>
        </p:sp>
      </p:grpSp>
      <p:sp>
        <p:nvSpPr>
          <p:cNvPr id="6149" name="AutoShape 27"/>
          <p:cNvSpPr>
            <a:spLocks noChangeArrowheads="1"/>
          </p:cNvSpPr>
          <p:nvPr/>
        </p:nvSpPr>
        <p:spPr bwMode="auto">
          <a:xfrm>
            <a:off x="539750" y="3434080"/>
            <a:ext cx="6443980" cy="157348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对！在人数不等的</a:t>
            </a:r>
            <a:r>
              <a:rPr lang="zh-CN" altLang="en-US" sz="3600" dirty="0" smtClean="0">
                <a:solidFill>
                  <a:schemeClr val="tx1"/>
                </a:solidFill>
                <a:latin typeface="楷体_GB2312" pitchFamily="49" charset="-122"/>
              </a:rPr>
              <a:t>情况</a:t>
            </a: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下，用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平均数</a:t>
            </a:r>
            <a:r>
              <a:rPr lang="zh-CN" altLang="en-US" sz="3600" dirty="0" smtClean="0">
                <a:solidFill>
                  <a:schemeClr val="tx1"/>
                </a:solidFill>
                <a:latin typeface="楷体_GB2312" pitchFamily="49" charset="-122"/>
              </a:rPr>
              <a:t>表示各</a:t>
            </a: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队的成绩更好。</a:t>
            </a:r>
            <a:endParaRPr lang="en-US" altLang="zh-CN" sz="3600" dirty="0"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20"/>
          <p:cNvSpPr>
            <a:spLocks noChangeArrowheads="1"/>
          </p:cNvSpPr>
          <p:nvPr/>
        </p:nvSpPr>
        <p:spPr bwMode="auto">
          <a:xfrm>
            <a:off x="971600" y="3179211"/>
            <a:ext cx="4679950" cy="2310015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/>
          </a:p>
        </p:txBody>
      </p:sp>
      <p:sp>
        <p:nvSpPr>
          <p:cNvPr id="12292" name="AutoShape 19"/>
          <p:cNvSpPr>
            <a:spLocks noChangeArrowheads="1"/>
          </p:cNvSpPr>
          <p:nvPr/>
        </p:nvSpPr>
        <p:spPr bwMode="auto">
          <a:xfrm>
            <a:off x="971600" y="686020"/>
            <a:ext cx="5328716" cy="2309192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/>
          </a:p>
        </p:txBody>
      </p:sp>
      <p:sp>
        <p:nvSpPr>
          <p:cNvPr id="12297" name="Rectangle 62"/>
          <p:cNvSpPr>
            <a:spLocks noChangeArrowheads="1"/>
          </p:cNvSpPr>
          <p:nvPr/>
        </p:nvSpPr>
        <p:spPr bwMode="auto">
          <a:xfrm>
            <a:off x="1265801" y="615951"/>
            <a:ext cx="4248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男生队的平均成绩</a:t>
            </a:r>
            <a:endParaRPr 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298" name="Rectangle 62"/>
          <p:cNvSpPr>
            <a:spLocks noChangeArrowheads="1"/>
          </p:cNvSpPr>
          <p:nvPr/>
        </p:nvSpPr>
        <p:spPr bwMode="auto">
          <a:xfrm>
            <a:off x="976876" y="1196752"/>
            <a:ext cx="5257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sz="3600" dirty="0">
                <a:latin typeface="Times New Roman" panose="02020603050405020304" pitchFamily="18" charset="0"/>
                <a:ea typeface="楷体_GB2312" pitchFamily="49" charset="-122"/>
              </a:rPr>
              <a:t>19+15+16+20+15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r>
              <a:rPr lang="en-US" sz="3600" dirty="0">
                <a:latin typeface="Times New Roman" panose="02020603050405020304" pitchFamily="18" charset="0"/>
                <a:ea typeface="楷体_GB2312" pitchFamily="49" charset="-122"/>
              </a:rPr>
              <a:t>÷5 </a:t>
            </a:r>
            <a:endParaRPr 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299" name="Rectangle 62"/>
          <p:cNvSpPr>
            <a:spLocks noChangeArrowheads="1"/>
          </p:cNvSpPr>
          <p:nvPr/>
        </p:nvSpPr>
        <p:spPr bwMode="auto">
          <a:xfrm>
            <a:off x="1121339" y="3690767"/>
            <a:ext cx="4537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sz="3600" dirty="0">
                <a:latin typeface="Times New Roman" panose="02020603050405020304" pitchFamily="18" charset="0"/>
                <a:ea typeface="楷体_GB2312" pitchFamily="49" charset="-122"/>
              </a:rPr>
              <a:t>18+20+19+19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r>
              <a:rPr lang="en-US" sz="3600" dirty="0">
                <a:latin typeface="Times New Roman" panose="02020603050405020304" pitchFamily="18" charset="0"/>
                <a:ea typeface="楷体_GB2312" pitchFamily="49" charset="-122"/>
              </a:rPr>
              <a:t>÷4 </a:t>
            </a:r>
            <a:endParaRPr 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300" name="Rectangle 62"/>
          <p:cNvSpPr>
            <a:spLocks noChangeArrowheads="1"/>
          </p:cNvSpPr>
          <p:nvPr/>
        </p:nvSpPr>
        <p:spPr bwMode="auto">
          <a:xfrm>
            <a:off x="905439" y="1772816"/>
            <a:ext cx="460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sz="3600">
                <a:latin typeface="Times New Roman" panose="02020603050405020304" pitchFamily="18" charset="0"/>
                <a:ea typeface="楷体_GB2312" pitchFamily="49" charset="-122"/>
              </a:rPr>
              <a:t>85÷5 </a:t>
            </a:r>
            <a:endParaRPr lang="en-US" sz="3600">
              <a:latin typeface="Times New Roman" panose="02020603050405020304" pitchFamily="18" charset="0"/>
            </a:endParaRPr>
          </a:p>
        </p:txBody>
      </p:sp>
      <p:sp>
        <p:nvSpPr>
          <p:cNvPr id="12301" name="Rectangle 62"/>
          <p:cNvSpPr>
            <a:spLocks noChangeArrowheads="1"/>
          </p:cNvSpPr>
          <p:nvPr/>
        </p:nvSpPr>
        <p:spPr bwMode="auto">
          <a:xfrm>
            <a:off x="905439" y="2348880"/>
            <a:ext cx="460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sz="3600">
                <a:latin typeface="Times New Roman" panose="02020603050405020304" pitchFamily="18" charset="0"/>
                <a:ea typeface="楷体_GB2312" pitchFamily="49" charset="-122"/>
              </a:rPr>
              <a:t>17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（个）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12302" name="Rectangle 62"/>
          <p:cNvSpPr>
            <a:spLocks noChangeArrowheads="1"/>
          </p:cNvSpPr>
          <p:nvPr/>
        </p:nvSpPr>
        <p:spPr bwMode="auto">
          <a:xfrm>
            <a:off x="1265801" y="3140968"/>
            <a:ext cx="4248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女生队的平均成绩</a:t>
            </a:r>
            <a:endParaRPr 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303" name="Rectangle 62"/>
          <p:cNvSpPr>
            <a:spLocks noChangeArrowheads="1"/>
          </p:cNvSpPr>
          <p:nvPr/>
        </p:nvSpPr>
        <p:spPr bwMode="auto">
          <a:xfrm>
            <a:off x="1121339" y="4266831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sz="3600">
                <a:latin typeface="Times New Roman" panose="02020603050405020304" pitchFamily="18" charset="0"/>
                <a:ea typeface="楷体_GB2312" pitchFamily="49" charset="-122"/>
              </a:rPr>
              <a:t>76÷4 </a:t>
            </a:r>
            <a:endParaRPr lang="en-US" sz="3600">
              <a:latin typeface="Times New Roman" panose="02020603050405020304" pitchFamily="18" charset="0"/>
            </a:endParaRPr>
          </a:p>
        </p:txBody>
      </p:sp>
      <p:sp>
        <p:nvSpPr>
          <p:cNvPr id="12304" name="Rectangle 62"/>
          <p:cNvSpPr>
            <a:spLocks noChangeArrowheads="1"/>
          </p:cNvSpPr>
          <p:nvPr/>
        </p:nvSpPr>
        <p:spPr bwMode="auto">
          <a:xfrm>
            <a:off x="1121339" y="4842895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sz="3600">
                <a:latin typeface="Times New Roman" panose="02020603050405020304" pitchFamily="18" charset="0"/>
                <a:ea typeface="楷体_GB2312" pitchFamily="49" charset="-122"/>
              </a:rPr>
              <a:t>19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（个） 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12305" name="AutoShape 67"/>
          <p:cNvSpPr>
            <a:spLocks noChangeArrowheads="1"/>
          </p:cNvSpPr>
          <p:nvPr/>
        </p:nvSpPr>
        <p:spPr bwMode="auto">
          <a:xfrm>
            <a:off x="5766364" y="3854777"/>
            <a:ext cx="3312368" cy="1223963"/>
          </a:xfrm>
          <a:prstGeom prst="cloudCallout">
            <a:avLst>
              <a:gd name="adj1" fmla="val 27611"/>
              <a:gd name="adj2" fmla="val 1264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990033"/>
                </a:solidFill>
                <a:ea typeface="楷体_GB2312" pitchFamily="49" charset="-122"/>
              </a:rPr>
              <a:t>还是女生成绩好。</a:t>
            </a:r>
            <a:endParaRPr lang="en-US" sz="3600" b="1" dirty="0">
              <a:solidFill>
                <a:srgbClr val="990033"/>
              </a:solidFill>
              <a:ea typeface="楷体_GB2312" pitchFamily="49" charset="-122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975978" y="5631740"/>
            <a:ext cx="1800200" cy="674036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/>
          </a:p>
        </p:txBody>
      </p:sp>
      <p:sp>
        <p:nvSpPr>
          <p:cNvPr id="19" name="Rectangle 62"/>
          <p:cNvSpPr>
            <a:spLocks noChangeArrowheads="1"/>
          </p:cNvSpPr>
          <p:nvPr/>
        </p:nvSpPr>
        <p:spPr bwMode="auto">
          <a:xfrm>
            <a:off x="1043608" y="5631740"/>
            <a:ext cx="17325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600" dirty="0" smtClean="0">
                <a:latin typeface="Times New Roman" panose="02020603050405020304" pitchFamily="18" charset="0"/>
                <a:ea typeface="楷体_GB2312" pitchFamily="49" charset="-122"/>
              </a:rPr>
              <a:t>17</a:t>
            </a:r>
            <a:r>
              <a:rPr lang="zh-CN" altLang="en-US" sz="3600" dirty="0" smtClean="0">
                <a:latin typeface="Times New Roman" panose="02020603050405020304" pitchFamily="18" charset="0"/>
                <a:ea typeface="楷体_GB2312" pitchFamily="49" charset="-122"/>
              </a:rPr>
              <a:t>＜</a:t>
            </a:r>
            <a:r>
              <a:rPr lang="en-US" sz="3600" dirty="0" smtClean="0">
                <a:latin typeface="Times New Roman" panose="02020603050405020304" pitchFamily="18" charset="0"/>
                <a:ea typeface="楷体_GB2312" pitchFamily="49" charset="-122"/>
              </a:rPr>
              <a:t>19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7" grpId="0" autoUpdateAnimBg="0"/>
      <p:bldP spid="12298" grpId="0" autoUpdateAnimBg="0"/>
      <p:bldP spid="12299" grpId="0" autoUpdateAnimBg="0"/>
      <p:bldP spid="12300" grpId="0" autoUpdateAnimBg="0"/>
      <p:bldP spid="12301" grpId="0" autoUpdateAnimBg="0"/>
      <p:bldP spid="12302" grpId="0" autoUpdateAnimBg="0"/>
      <p:bldP spid="12303" grpId="0" autoUpdateAnimBg="0"/>
      <p:bldP spid="12304" grpId="0" autoUpdateAnimBg="0"/>
      <p:bldP spid="12305" grpId="0" animBg="1" autoUpdateAnimBg="0"/>
      <p:bldP spid="18" grpId="0" animBg="1"/>
      <p:bldP spid="1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253365" y="920750"/>
            <a:ext cx="889698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光明小学五年级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个班为灾区人民捐款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750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六年级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个班为灾区人民捐款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1210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元。平均每个年级捐款多少元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这两个年级平均每班捐款多少元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en-US" altLang="zh-CN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3659" y="4695220"/>
            <a:ext cx="6835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每个年级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捐款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980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　</a:t>
            </a:r>
          </a:p>
        </p:txBody>
      </p:sp>
      <p:sp>
        <p:nvSpPr>
          <p:cNvPr id="9" name="矩形 8"/>
          <p:cNvSpPr/>
          <p:nvPr/>
        </p:nvSpPr>
        <p:spPr>
          <a:xfrm>
            <a:off x="1712566" y="3252025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(750+1210)÷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63434" y="5247968"/>
            <a:ext cx="6835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两个年级平均每班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捐款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280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元。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3645" y="3717032"/>
            <a:ext cx="37481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(750+1210)÷(3+4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5134" y="3252025"/>
            <a:ext cx="2334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=980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6330" y="3753573"/>
            <a:ext cx="1872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280(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0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92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90467" y="1000108"/>
            <a:ext cx="8424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位同学为灾区小朋友捐书的情况。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094" y="3793395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en-US" altLang="zh-CN" sz="3200" dirty="0" smtClean="0">
                <a:latin typeface="+mn-ea"/>
                <a:ea typeface="+mn-ea"/>
              </a:rPr>
              <a:t>8+6+9+8+14</a:t>
            </a:r>
            <a:r>
              <a:rPr lang="en-US" altLang="zh-CN" sz="3200" dirty="0">
                <a:latin typeface="+mn-ea"/>
                <a:ea typeface="+mn-ea"/>
              </a:rPr>
              <a:t>)÷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391" y="4877871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=9(</a:t>
            </a:r>
            <a:r>
              <a:rPr lang="zh-CN" altLang="en-US" sz="3200" dirty="0">
                <a:latin typeface="+mn-ea"/>
                <a:ea typeface="+mn-ea"/>
              </a:rPr>
              <a:t>本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05622" y="3208620"/>
            <a:ext cx="4608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平均每人捐了几本？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27584" y="5589240"/>
            <a:ext cx="4608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答：平均每人捐了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本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80466" y="4293096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45÷5</a:t>
            </a:r>
            <a:endParaRPr lang="zh-CN" altLang="en-US" sz="3200" dirty="0"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47986" y="1700808"/>
          <a:ext cx="8472486" cy="15121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12081"/>
                <a:gridCol w="1412081"/>
                <a:gridCol w="1412081"/>
                <a:gridCol w="1412081"/>
                <a:gridCol w="1412081"/>
                <a:gridCol w="1412081"/>
              </a:tblGrid>
              <a:tr h="7560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31758" y="1772816"/>
            <a:ext cx="10840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姓名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35655" y="2556193"/>
            <a:ext cx="10840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本数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755894" y="1772816"/>
            <a:ext cx="1447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杨欣宇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267744" y="2492896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268062" y="1772816"/>
            <a:ext cx="1447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王 波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635896" y="2492896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564206" y="1772816"/>
            <a:ext cx="1447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刘真尧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076056" y="2492896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076374" y="1772816"/>
            <a:ext cx="1447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马 丽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516216" y="2492896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7380312" y="1772816"/>
            <a:ext cx="14479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唐小东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812360" y="2492896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5597" y="3305505"/>
            <a:ext cx="3154835" cy="276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92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48731" y="1000108"/>
            <a:ext cx="82809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下表是某小组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名同学的身高和体重情况。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108520" y="3501008"/>
            <a:ext cx="9577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请你算出这些同学的平均身高和平均体重各是多少。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07504" y="1700808"/>
          <a:ext cx="8712970" cy="18362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44480"/>
                <a:gridCol w="1211415"/>
                <a:gridCol w="1211415"/>
                <a:gridCol w="1211415"/>
                <a:gridCol w="1211415"/>
                <a:gridCol w="1211415"/>
                <a:gridCol w="1211415"/>
              </a:tblGrid>
              <a:tr h="61206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91639" y="1772816"/>
            <a:ext cx="1084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姓名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9551" y="2348880"/>
            <a:ext cx="15345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身高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1475656" y="1772816"/>
            <a:ext cx="14479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刘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子涵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763688" y="2348880"/>
            <a:ext cx="864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139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771800" y="1772816"/>
            <a:ext cx="14479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李 强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995618" y="2348880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88142" y="1772816"/>
            <a:ext cx="14479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高 风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443890" y="2354950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138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5292080" y="1772816"/>
            <a:ext cx="10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陈 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660232" y="2354950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139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372200" y="1772816"/>
            <a:ext cx="14479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宁东晓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7812360" y="2348880"/>
            <a:ext cx="864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7524328" y="1772816"/>
            <a:ext cx="14479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张思思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4175955" y="2354950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9551" y="2924944"/>
            <a:ext cx="15345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体重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/kg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1907704" y="2924944"/>
            <a:ext cx="864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3139634" y="2924944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38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587906" y="2931014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6804248" y="2931014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7956376" y="2924944"/>
            <a:ext cx="864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4319971" y="2931014"/>
            <a:ext cx="9283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3040" y="3996352"/>
            <a:ext cx="2039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平均身高</a:t>
            </a:r>
            <a:r>
              <a:rPr lang="en-US" altLang="zh-CN" sz="3200" dirty="0" smtClean="0">
                <a:latin typeface="+mn-ea"/>
                <a:ea typeface="+mn-ea"/>
              </a:rPr>
              <a:t>: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108520" y="4365104"/>
            <a:ext cx="5973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(139+140+135+138+139+137)÷6</a:t>
            </a:r>
          </a:p>
        </p:txBody>
      </p:sp>
      <p:sp>
        <p:nvSpPr>
          <p:cNvPr id="44" name="矩形 43"/>
          <p:cNvSpPr/>
          <p:nvPr/>
        </p:nvSpPr>
        <p:spPr>
          <a:xfrm>
            <a:off x="7269539" y="4365104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=138(cm)</a:t>
            </a:r>
          </a:p>
        </p:txBody>
      </p:sp>
      <p:sp>
        <p:nvSpPr>
          <p:cNvPr id="45" name="矩形 44"/>
          <p:cNvSpPr/>
          <p:nvPr/>
        </p:nvSpPr>
        <p:spPr>
          <a:xfrm>
            <a:off x="503040" y="4797152"/>
            <a:ext cx="2039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平均体重</a:t>
            </a:r>
            <a:r>
              <a:rPr lang="en-US" altLang="zh-CN" sz="3200" dirty="0" smtClean="0">
                <a:latin typeface="+mn-ea"/>
                <a:ea typeface="+mn-ea"/>
              </a:rPr>
              <a:t>: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87016" y="5174615"/>
            <a:ext cx="4939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(34+38+35+34+36+33)÷6 </a:t>
            </a:r>
          </a:p>
        </p:txBody>
      </p:sp>
      <p:sp>
        <p:nvSpPr>
          <p:cNvPr id="47" name="矩形 46"/>
          <p:cNvSpPr/>
          <p:nvPr/>
        </p:nvSpPr>
        <p:spPr>
          <a:xfrm>
            <a:off x="6516216" y="5198170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35(kg)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175614" y="5692016"/>
            <a:ext cx="86826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答：平均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身高是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138 cm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，平均体重是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35 kg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724128" y="4366107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=828÷6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41786" y="5174615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=210÷6</a:t>
            </a:r>
            <a:endParaRPr lang="en-US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00502" y="428604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93</a:t>
            </a:r>
            <a:r>
              <a:rPr lang="zh-CN" altLang="en-US" sz="3200" dirty="0">
                <a:latin typeface="+mj-ea"/>
                <a:ea typeface="+mj-ea"/>
              </a:rPr>
              <a:t>页练习二十二第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71472" y="1071546"/>
            <a:ext cx="840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zh-CN" altLang="en-US" sz="32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5314" y="3717032"/>
          <a:ext cx="8971182" cy="18002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96798"/>
                <a:gridCol w="996798"/>
                <a:gridCol w="996798"/>
                <a:gridCol w="996798"/>
                <a:gridCol w="996798"/>
                <a:gridCol w="996798"/>
                <a:gridCol w="996798"/>
                <a:gridCol w="996798"/>
                <a:gridCol w="996798"/>
              </a:tblGrid>
              <a:tr h="6000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496" y="3717032"/>
            <a:ext cx="10840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星期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55735" y="3717032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263847" y="372135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71959" y="3717032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212468" y="3717032"/>
            <a:ext cx="7915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5220072" y="372135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五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228692" y="3717032"/>
            <a:ext cx="8635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六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232399" y="372135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日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8028892" y="3717032"/>
            <a:ext cx="11516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496" y="4221088"/>
            <a:ext cx="10801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最高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气温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/℃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5496" y="4881354"/>
            <a:ext cx="10801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最低气温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/℃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214414" y="4915927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1259632" y="4299290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2218629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263847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26741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271959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162845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4208063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5170957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5216175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6186863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232081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7187181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232399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8195293" y="4902893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8240511" y="4286256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571472" y="5448126"/>
            <a:ext cx="8286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记录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本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地一周的气温，再计算出一周平均最高气温和最低气温。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623" y="1124744"/>
            <a:ext cx="560965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32172" y="760125"/>
            <a:ext cx="173956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口算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03933" y="234888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1560" y="2348880"/>
            <a:ext cx="31806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(38+52)÷3=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3645024"/>
            <a:ext cx="3240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(76-20)÷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60936" y="36324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93" r="7263" b="14303"/>
          <a:stretch>
            <a:fillRect/>
          </a:stretch>
        </p:blipFill>
        <p:spPr>
          <a:xfrm>
            <a:off x="4741234" y="1556792"/>
            <a:ext cx="3933194" cy="338437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57224" y="428604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完成教材第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93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页练习二十二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642910" y="928670"/>
            <a:ext cx="8286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下面的说法正确吗？正确的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画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“√”，错误的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画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“✕”。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596616" y="1928802"/>
            <a:ext cx="81187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王悦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次跳远的总成绩是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 m,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她每次的跳远成绩肯定都是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607776" y="3006020"/>
            <a:ext cx="80361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学校排球队队员的平均身高是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160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，有的队员身高会超过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160 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，有的队员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身高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不到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160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7429520" y="3942124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7358082" y="242124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 flipH="1">
            <a:off x="607032" y="4573984"/>
            <a:ext cx="80369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小东所在小组同学的平均体重是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36 kg,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小东所在小组同学的平均体重是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 kg,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小东一定比小刚重。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7429520" y="555886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宋体" panose="02010600030101010101" pitchFamily="2" charset="-122"/>
              </a:rPr>
              <a:t>✕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utoUpdateAnimBg="0"/>
      <p:bldP spid="43" grpId="0" bldLvl="0" autoUpdateAnimBg="0"/>
      <p:bldP spid="4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11" y="1850223"/>
            <a:ext cx="4551833" cy="296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6591" y="428604"/>
            <a:ext cx="71929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93</a:t>
            </a:r>
            <a:r>
              <a:rPr lang="zh-CN" altLang="en-US" sz="3200" dirty="0">
                <a:latin typeface="+mj-ea"/>
                <a:ea typeface="+mj-ea"/>
              </a:rPr>
              <a:t>页练习二十二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5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57528" y="4797152"/>
            <a:ext cx="3698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(8+12+11+9+10)÷</a:t>
            </a:r>
            <a:r>
              <a:rPr lang="en-US" altLang="zh-CN" sz="3200" dirty="0" smtClean="0">
                <a:latin typeface="+mj-ea"/>
                <a:ea typeface="+mj-ea"/>
              </a:rPr>
              <a:t>5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97289" y="4797152"/>
            <a:ext cx="2074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=50÷5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09" y="928670"/>
            <a:ext cx="78581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快乐蛋糕店的草莓蛋糕最近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天的销售情况如下图。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5721" y="479715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=10(</a:t>
            </a:r>
            <a:r>
              <a:rPr lang="zh-CN" altLang="en-US" sz="3200" dirty="0">
                <a:latin typeface="+mj-ea"/>
                <a:ea typeface="+mj-ea"/>
              </a:rPr>
              <a:t>个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039710" y="5373216"/>
            <a:ext cx="65566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：明天做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个草莓蛋糕合适。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396" y="3140968"/>
            <a:ext cx="3881004" cy="14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98" y="1000108"/>
            <a:ext cx="8215306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把多的塑料瓶移出来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补给少的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使得每个人的塑料瓶数量同样多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这种方法叫移多补少。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35594" y="2629873"/>
            <a:ext cx="9108504" cy="147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用先合后分计算的方法求平均数时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总数量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总份数。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35594" y="4197979"/>
            <a:ext cx="825124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当个数不同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用总数量不能比较出结果时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可以用两组量的平均数来比较。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-36512" y="900009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93</a:t>
            </a:r>
            <a:r>
              <a:rPr lang="zh-CN" altLang="en-US" sz="3200" dirty="0">
                <a:latin typeface="+mn-ea"/>
                <a:ea typeface="+mn-ea"/>
              </a:rPr>
              <a:t>页练习</a:t>
            </a:r>
            <a:r>
              <a:rPr lang="zh-CN" altLang="en-US" sz="3200" dirty="0" smtClean="0">
                <a:latin typeface="+mn-ea"/>
                <a:ea typeface="+mn-ea"/>
              </a:rPr>
              <a:t>二十二第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-108520" y="1332057"/>
            <a:ext cx="9180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下面是肖扬同学周一至周五上学所花时间的情况。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08520" y="3385605"/>
            <a:ext cx="6572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她平均每天上学要花多少时间？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37769" y="3817653"/>
            <a:ext cx="1630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=16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2020" y="3817653"/>
            <a:ext cx="471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15+17+14+16+18)÷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76151" y="4800054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学校规定到校时间是上午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，肖扬什么时间从家里出发合适？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5822" y="3817653"/>
            <a:ext cx="16399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=80÷5</a:t>
            </a:r>
            <a:endParaRPr lang="en-US" altLang="zh-CN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255734" y="4321709"/>
            <a:ext cx="65566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答：她平均每天上学要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花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分。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1718" y="5733256"/>
            <a:ext cx="65566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肖扬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：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分从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家里出发合适。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3814" y="2023710"/>
          <a:ext cx="8546658" cy="13332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24443"/>
                <a:gridCol w="1424443"/>
                <a:gridCol w="1424443"/>
                <a:gridCol w="1424443"/>
                <a:gridCol w="1424443"/>
                <a:gridCol w="1424443"/>
              </a:tblGrid>
              <a:tr h="66664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664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5536" y="2073042"/>
            <a:ext cx="10840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星期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043926" y="2073042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484086" y="207736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924246" y="2073042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368811" y="2073042"/>
            <a:ext cx="7915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7808463" y="207736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五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51520" y="2761764"/>
            <a:ext cx="17281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时间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043926" y="2700209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480189" y="268717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920349" y="268717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360509" y="268717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16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800669" y="2687175"/>
            <a:ext cx="7239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56268" y="3798571"/>
            <a:ext cx="5151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哪个小组的成绩好些？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428604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93</a:t>
            </a:r>
            <a:r>
              <a:rPr lang="zh-CN" altLang="en-US" sz="3200" dirty="0">
                <a:latin typeface="+mn-ea"/>
                <a:ea typeface="+mn-ea"/>
              </a:rPr>
              <a:t>页练习</a:t>
            </a:r>
            <a:r>
              <a:rPr lang="zh-CN" altLang="en-US" sz="3200" dirty="0" smtClean="0">
                <a:latin typeface="+mn-ea"/>
                <a:ea typeface="+mn-ea"/>
              </a:rPr>
              <a:t>二十二第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51503" y="4344584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100÷4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91880" y="4344584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=25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个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</a:p>
        </p:txBody>
      </p:sp>
      <p:sp>
        <p:nvSpPr>
          <p:cNvPr id="37" name="矩形 36"/>
          <p:cNvSpPr/>
          <p:nvPr/>
        </p:nvSpPr>
        <p:spPr>
          <a:xfrm flipH="1">
            <a:off x="1841218" y="5558869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：第一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小组的成绩好些。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77112" y="4983375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110÷5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7489" y="4983375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=22(</a:t>
            </a:r>
            <a:r>
              <a:rPr lang="zh-CN" altLang="en-US" sz="3200" dirty="0">
                <a:latin typeface="+mj-ea"/>
                <a:ea typeface="+mj-ea"/>
              </a:rPr>
              <a:t>个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</a:p>
        </p:txBody>
      </p:sp>
      <p:sp>
        <p:nvSpPr>
          <p:cNvPr id="18" name="矩形 17"/>
          <p:cNvSpPr/>
          <p:nvPr/>
        </p:nvSpPr>
        <p:spPr>
          <a:xfrm>
            <a:off x="5220072" y="4983375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25&gt;22</a:t>
            </a:r>
          </a:p>
        </p:txBody>
      </p:sp>
      <p:sp>
        <p:nvSpPr>
          <p:cNvPr id="2" name="矩形 1"/>
          <p:cNvSpPr/>
          <p:nvPr/>
        </p:nvSpPr>
        <p:spPr>
          <a:xfrm>
            <a:off x="27371" y="114298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endParaRPr lang="zh-CN" alt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2984"/>
            <a:ext cx="8188054" cy="265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7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tk39.jpg" descr="id:214751089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1791399"/>
            <a:ext cx="6557542" cy="2645713"/>
          </a:xfrm>
          <a:prstGeom prst="rect">
            <a:avLst/>
          </a:prstGeom>
        </p:spPr>
      </p:pic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714347" y="548680"/>
            <a:ext cx="69532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移动笔筒里的铅笔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看看平均每个笔筒里有多少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支。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1547664" y="5417700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：平均每个笔筒里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支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239883" y="4788441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(6+7+5)÷3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72348" y="4788441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=6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支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tk40.jpg" descr="id:21475109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87713" y="4951715"/>
            <a:ext cx="2736304" cy="1429612"/>
          </a:xfrm>
          <a:prstGeom prst="rect">
            <a:avLst/>
          </a:prstGeom>
        </p:spPr>
      </p:pic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-36291" y="623590"/>
            <a:ext cx="80646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下面是“新苗杯”儿童歌手大赛成绩统计表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根据统计表回答下面的问题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5" y="1628800"/>
          <a:ext cx="7775550" cy="26252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184142"/>
                <a:gridCol w="1397852"/>
                <a:gridCol w="1397852"/>
                <a:gridCol w="1397852"/>
                <a:gridCol w="1397852"/>
              </a:tblGrid>
              <a:tr h="93610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b="1" dirty="0" smtClean="0"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评委</a:t>
                      </a:r>
                      <a:endParaRPr lang="zh-CN" sz="3200" b="1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选手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　　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张老师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刘老师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王老师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平均</a:t>
                      </a:r>
                      <a:endParaRPr lang="zh-CN" sz="3200" b="1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+mn-ea"/>
                          <a:ea typeface="+mn-ea"/>
                        </a:rPr>
                        <a:t>得分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6306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号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86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88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96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6306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号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91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86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96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6306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号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92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95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+mn-ea"/>
                          <a:ea typeface="+mn-ea"/>
                        </a:rPr>
                        <a:t>92</a:t>
                      </a:r>
                      <a:r>
                        <a:rPr lang="zh-CN" sz="3200" b="1" dirty="0">
                          <a:effectLst/>
                          <a:latin typeface="+mn-ea"/>
                          <a:ea typeface="+mn-ea"/>
                        </a:rPr>
                        <a:t>分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3528" y="4221087"/>
            <a:ext cx="80646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请你把统计表填写完整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然后把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位选手安排在领奖台上。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020272" y="2564903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90</a:t>
            </a:r>
            <a:r>
              <a:rPr lang="zh-CN" altLang="en-US" sz="3200" dirty="0" smtClean="0">
                <a:latin typeface="+mn-ea"/>
                <a:ea typeface="+mn-ea"/>
              </a:rPr>
              <a:t>分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20272" y="3068959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91</a:t>
            </a:r>
            <a:r>
              <a:rPr lang="zh-CN" altLang="en-US" sz="3200" dirty="0" smtClean="0">
                <a:latin typeface="+mn-ea"/>
                <a:ea typeface="+mn-ea"/>
              </a:rPr>
              <a:t>分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20272" y="3645023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93</a:t>
            </a:r>
            <a:r>
              <a:rPr lang="zh-CN" altLang="en-US" sz="3200" dirty="0" smtClean="0">
                <a:latin typeface="+mn-ea"/>
                <a:ea typeface="+mn-ea"/>
              </a:rPr>
              <a:t>分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12591" y="4663683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号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87713" y="5167739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号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16016" y="5167739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号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23928" y="531175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31840" y="57350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44008" y="574380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rot="10800000">
            <a:off x="500034" y="1714488"/>
            <a:ext cx="2143140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表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415510" cy="394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-30052" y="620688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福娃宝宝学英语。</a:t>
            </a: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259632" y="1321604"/>
            <a:ext cx="17282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单词数</a:t>
            </a:r>
            <a:r>
              <a:rPr lang="en-US" sz="2800" b="1" dirty="0"/>
              <a:t>/</a:t>
            </a:r>
            <a:r>
              <a:rPr lang="zh-CN" altLang="en-US" sz="2800" b="1" dirty="0"/>
              <a:t>个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87099" y="1052513"/>
            <a:ext cx="54136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20÷5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7544" y="2636912"/>
            <a:ext cx="7241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表示把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平均分成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份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每份是多少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2496" y="4321191"/>
            <a:ext cx="2855590" cy="1089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8086" y="4313043"/>
            <a:ext cx="2855590" cy="108992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-30052" y="620688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福娃宝宝学英语。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611560" y="1317424"/>
            <a:ext cx="7817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算一算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平均每个福娃宝宝学了多少个单词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Rectangle 62"/>
          <p:cNvSpPr>
            <a:spLocks noChangeArrowheads="1"/>
          </p:cNvSpPr>
          <p:nvPr/>
        </p:nvSpPr>
        <p:spPr bwMode="auto">
          <a:xfrm>
            <a:off x="1619250" y="2336019"/>
            <a:ext cx="6048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19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÷5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98922" y="4509120"/>
            <a:ext cx="7633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答：平均每个福娃宝宝学了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个单词。</a:t>
            </a:r>
          </a:p>
        </p:txBody>
      </p:sp>
      <p:sp>
        <p:nvSpPr>
          <p:cNvPr id="14" name="Rectangle 62"/>
          <p:cNvSpPr>
            <a:spLocks noChangeArrowheads="1"/>
          </p:cNvSpPr>
          <p:nvPr/>
        </p:nvSpPr>
        <p:spPr bwMode="auto">
          <a:xfrm>
            <a:off x="1547813" y="2985306"/>
            <a:ext cx="6048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80÷5</a:t>
            </a:r>
            <a:endParaRPr lang="zh-CN" altLang="en-US" sz="36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Rectangle 62"/>
          <p:cNvSpPr>
            <a:spLocks noChangeArrowheads="1"/>
          </p:cNvSpPr>
          <p:nvPr/>
        </p:nvSpPr>
        <p:spPr bwMode="auto">
          <a:xfrm>
            <a:off x="1547813" y="3636181"/>
            <a:ext cx="6048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（个）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bldLvl="0" autoUpdateAnimBg="0"/>
      <p:bldP spid="14" grpId="0" autoUpdateAnimBg="0"/>
      <p:bldP spid="1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500034" y="683985"/>
            <a:ext cx="75283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刘叔叔卖水果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第一天卖了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第二天和第三天平均每天卖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千克。这三天平均每天卖多少千克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Rectangle 62"/>
          <p:cNvSpPr>
            <a:spLocks noChangeArrowheads="1"/>
          </p:cNvSpPr>
          <p:nvPr/>
        </p:nvSpPr>
        <p:spPr bwMode="auto">
          <a:xfrm>
            <a:off x="1619250" y="2989511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75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72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72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÷3</a:t>
            </a:r>
            <a:r>
              <a:rPr lang="en-US" sz="3600">
                <a:solidFill>
                  <a:srgbClr val="FF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1619250" y="3710236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219÷3</a:t>
            </a:r>
            <a:r>
              <a:rPr lang="en-US" sz="3600">
                <a:solidFill>
                  <a:srgbClr val="FF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61" name="Rectangle 62"/>
          <p:cNvSpPr>
            <a:spLocks noChangeArrowheads="1"/>
          </p:cNvSpPr>
          <p:nvPr/>
        </p:nvSpPr>
        <p:spPr bwMode="auto">
          <a:xfrm>
            <a:off x="1619250" y="4429373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</a:rPr>
              <a:t>73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（千克）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62" name="Text Box 17"/>
          <p:cNvSpPr txBox="1">
            <a:spLocks noChangeArrowheads="1"/>
          </p:cNvSpPr>
          <p:nvPr/>
        </p:nvSpPr>
        <p:spPr bwMode="auto">
          <a:xfrm>
            <a:off x="1259260" y="5278148"/>
            <a:ext cx="70567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答：这三天平均每天卖</a:t>
            </a:r>
            <a:r>
              <a:rPr lang="en-US" sz="3600" b="1" dirty="0">
                <a:solidFill>
                  <a:srgbClr val="FF0000"/>
                </a:solidFill>
                <a:latin typeface="+mn-ea"/>
                <a:ea typeface="+mn-ea"/>
              </a:rPr>
              <a:t>73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千克。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35" grpId="0" autoUpdateAnimBg="0"/>
      <p:bldP spid="61" grpId="0" autoUpdateAnimBg="0"/>
      <p:bldP spid="62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620688"/>
            <a:ext cx="7813550" cy="29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竞赛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一次测验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第一小组的平均成绩是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84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后来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我发现把陈林同学的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94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分算成了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67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重新计算后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第一小组的平均分是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87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你知道第一小组有多少人吗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22" name="Rectangle 62"/>
          <p:cNvSpPr>
            <a:spLocks noChangeArrowheads="1"/>
          </p:cNvSpPr>
          <p:nvPr/>
        </p:nvSpPr>
        <p:spPr bwMode="auto">
          <a:xfrm>
            <a:off x="2195736" y="3577414"/>
            <a:ext cx="414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en-US" sz="3600" dirty="0">
                <a:solidFill>
                  <a:srgbClr val="FF0000"/>
                </a:solidFill>
                <a:latin typeface="+mn-lt"/>
                <a:ea typeface="+mn-ea"/>
              </a:rPr>
              <a:t>(94-67)÷(87-84)</a:t>
            </a:r>
          </a:p>
        </p:txBody>
      </p:sp>
      <p:sp>
        <p:nvSpPr>
          <p:cNvPr id="23" name="Rectangle 62"/>
          <p:cNvSpPr>
            <a:spLocks noChangeArrowheads="1"/>
          </p:cNvSpPr>
          <p:nvPr/>
        </p:nvSpPr>
        <p:spPr bwMode="auto">
          <a:xfrm>
            <a:off x="2058728" y="4208064"/>
            <a:ext cx="18726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en-US" sz="3600" dirty="0">
                <a:solidFill>
                  <a:srgbClr val="FF0000"/>
                </a:solidFill>
                <a:latin typeface="+mn-lt"/>
                <a:ea typeface="+mn-ea"/>
              </a:rPr>
              <a:t>=27÷3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619672" y="5510199"/>
            <a:ext cx="5616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答：第一小组有</a:t>
            </a:r>
            <a:r>
              <a:rPr lang="en-US" sz="3600" b="1" dirty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人。</a:t>
            </a:r>
          </a:p>
        </p:txBody>
      </p:sp>
      <p:sp>
        <p:nvSpPr>
          <p:cNvPr id="25" name="Rectangle 62"/>
          <p:cNvSpPr>
            <a:spLocks noChangeArrowheads="1"/>
          </p:cNvSpPr>
          <p:nvPr/>
        </p:nvSpPr>
        <p:spPr bwMode="auto">
          <a:xfrm>
            <a:off x="2051299" y="4864847"/>
            <a:ext cx="18726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tabLst>
                <a:tab pos="609600" algn="l"/>
              </a:tabLst>
            </a:pP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=9(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 autoUpdateAnimBg="0"/>
      <p:bldP spid="24" grpId="0" bldLvl="0" autoUpdateAnimBg="0"/>
      <p:bldP spid="2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476246" y="4735583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对于老猴子分桃这件事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你有什么话想说吗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476246" y="5463867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分的不一样多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。不公平。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75"/>
          <a:stretch>
            <a:fillRect/>
          </a:stretch>
        </p:blipFill>
        <p:spPr>
          <a:xfrm>
            <a:off x="135509" y="710411"/>
            <a:ext cx="2853910" cy="32015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87848" y="4077072"/>
            <a:ext cx="863428" cy="5908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699036" y="4116359"/>
            <a:ext cx="863428" cy="5908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280326" y="4116358"/>
            <a:ext cx="863428" cy="5908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861616" y="4116358"/>
            <a:ext cx="863428" cy="5908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79512" y="4365104"/>
            <a:ext cx="863428" cy="5908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690700" y="4404391"/>
            <a:ext cx="863428" cy="5908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271990" y="4404390"/>
            <a:ext cx="863428" cy="5908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853280" y="4404390"/>
            <a:ext cx="863428" cy="5908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62596" y="4743070"/>
            <a:ext cx="863428" cy="5908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673784" y="4782357"/>
            <a:ext cx="863428" cy="5908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255074" y="4782356"/>
            <a:ext cx="863428" cy="59085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98"/>
          <a:stretch>
            <a:fillRect/>
          </a:stretch>
        </p:blipFill>
        <p:spPr>
          <a:xfrm>
            <a:off x="1836364" y="4782356"/>
            <a:ext cx="863428" cy="590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89"/>
          <a:stretch>
            <a:fillRect/>
          </a:stretch>
        </p:blipFill>
        <p:spPr>
          <a:xfrm>
            <a:off x="7370390" y="1187181"/>
            <a:ext cx="1594524" cy="2457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884"/>
          <a:stretch>
            <a:fillRect/>
          </a:stretch>
        </p:blipFill>
        <p:spPr>
          <a:xfrm>
            <a:off x="5375526" y="1235062"/>
            <a:ext cx="1548963" cy="1905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7069" y="1187180"/>
            <a:ext cx="1355476" cy="17589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0.31857 -0.1479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20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32188 -0.149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-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0.32188 -0.1495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-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0.13107 -0.0509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37014 -0.096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0.39306 -0.1048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53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25851 -0.0351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0.43125 -0.1641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222E-6 L 0.68698 -0.2136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40" y="-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56823 -0.1402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03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57553 -0.14607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67" y="-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0.66146 -0.1659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87624" y="1412776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79712" y="1412776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71800" y="1427961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63888" y="1434512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55976" y="1434512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48064" y="1449697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40152" y="1429507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87624" y="2492896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79712" y="2492896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71800" y="2508081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63888" y="2514632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87624" y="3573016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剪去单角的矩形 16"/>
          <p:cNvSpPr/>
          <p:nvPr/>
        </p:nvSpPr>
        <p:spPr>
          <a:xfrm>
            <a:off x="5940152" y="2355554"/>
            <a:ext cx="2664296" cy="770352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移多补少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法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1183747" y="4664044"/>
            <a:ext cx="42883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(7+4+1)÷3=4(</a:t>
            </a:r>
            <a:r>
              <a:rPr lang="zh-CN" altLang="zh-CN" sz="4400" dirty="0">
                <a:solidFill>
                  <a:srgbClr val="000000"/>
                </a:solidFill>
                <a:latin typeface="+mj-lt"/>
                <a:ea typeface="华文楷体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4400" dirty="0">
                <a:solidFill>
                  <a:srgbClr val="000000"/>
                </a:solidFill>
                <a:latin typeface="+mj-lt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9" name="剪去单角的矩形 18"/>
          <p:cNvSpPr/>
          <p:nvPr/>
        </p:nvSpPr>
        <p:spPr>
          <a:xfrm>
            <a:off x="5940152" y="4663133"/>
            <a:ext cx="2664296" cy="770352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平均数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25591 0.3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1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-0.25591 0.315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1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2559 0.318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1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7" grpId="0" animBg="1"/>
      <p:bldP spid="18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8449" y="5168404"/>
            <a:ext cx="84604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 smtClean="0">
                <a:latin typeface="+mn-ea"/>
                <a:ea typeface="+mn-ea"/>
              </a:rPr>
              <a:t>环保小队的同学们利用周末收集了很多废旧的饮料瓶。</a:t>
            </a:r>
          </a:p>
        </p:txBody>
      </p:sp>
      <p:sp>
        <p:nvSpPr>
          <p:cNvPr id="3083" name="AutoShape 27"/>
          <p:cNvSpPr>
            <a:spLocks noChangeArrowheads="1"/>
          </p:cNvSpPr>
          <p:nvPr/>
        </p:nvSpPr>
        <p:spPr bwMode="auto">
          <a:xfrm>
            <a:off x="1907704" y="1105248"/>
            <a:ext cx="3610064" cy="1182163"/>
          </a:xfrm>
          <a:prstGeom prst="wedgeRoundRectCallout">
            <a:avLst>
              <a:gd name="adj1" fmla="val -57750"/>
              <a:gd name="adj2" fmla="val 37500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wrap="square" tIns="10800" bIns="720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你们小队平均每人</a:t>
            </a:r>
            <a:endParaRPr lang="en-US" altLang="zh-CN" sz="3200" dirty="0">
              <a:solidFill>
                <a:srgbClr val="000000"/>
              </a:solidFill>
              <a:latin typeface="楷体_GB2312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收集了多少个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？</a:t>
            </a:r>
            <a:endParaRPr lang="en-US" altLang="zh-CN" sz="3200" dirty="0">
              <a:latin typeface="楷体_GB2312" pitchFamily="49" charset="-122"/>
            </a:endParaRPr>
          </a:p>
        </p:txBody>
      </p:sp>
      <p:grpSp>
        <p:nvGrpSpPr>
          <p:cNvPr id="3077" name="组合 2"/>
          <p:cNvGrpSpPr/>
          <p:nvPr/>
        </p:nvGrpSpPr>
        <p:grpSpPr bwMode="auto">
          <a:xfrm>
            <a:off x="395536" y="1093931"/>
            <a:ext cx="8748465" cy="3987205"/>
            <a:chOff x="1136229" y="2104163"/>
            <a:chExt cx="7479894" cy="3263900"/>
          </a:xfrm>
        </p:grpSpPr>
        <p:pic>
          <p:nvPicPr>
            <p:cNvPr id="3078" name="Picture 9" descr="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429" y="2636838"/>
              <a:ext cx="1930400" cy="256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" name="Picture 10" descr="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229" y="2565401"/>
              <a:ext cx="1347788" cy="266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12" descr="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3010" y="2104163"/>
              <a:ext cx="3313113" cy="326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8468" y="810779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6512" y="1052736"/>
            <a:ext cx="9144000" cy="5126386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8195" name="Group 184"/>
          <p:cNvGrpSpPr/>
          <p:nvPr/>
        </p:nvGrpSpPr>
        <p:grpSpPr bwMode="auto">
          <a:xfrm>
            <a:off x="6664325" y="4653185"/>
            <a:ext cx="860425" cy="1008063"/>
            <a:chOff x="0" y="0"/>
            <a:chExt cx="542" cy="635"/>
          </a:xfrm>
        </p:grpSpPr>
        <p:pic>
          <p:nvPicPr>
            <p:cNvPr id="8196" name="Picture 185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Freeform 186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8198" name="Group 187"/>
          <p:cNvGrpSpPr/>
          <p:nvPr/>
        </p:nvGrpSpPr>
        <p:grpSpPr bwMode="auto">
          <a:xfrm>
            <a:off x="7096125" y="4653185"/>
            <a:ext cx="860425" cy="1008063"/>
            <a:chOff x="0" y="0"/>
            <a:chExt cx="542" cy="635"/>
          </a:xfrm>
        </p:grpSpPr>
        <p:pic>
          <p:nvPicPr>
            <p:cNvPr id="8199" name="Picture 188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Freeform 189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8201" name="Group 177"/>
          <p:cNvGrpSpPr/>
          <p:nvPr/>
        </p:nvGrpSpPr>
        <p:grpSpPr bwMode="auto">
          <a:xfrm>
            <a:off x="6735763" y="1268810"/>
            <a:ext cx="860425" cy="1008062"/>
            <a:chOff x="0" y="0"/>
            <a:chExt cx="542" cy="635"/>
          </a:xfrm>
        </p:grpSpPr>
        <p:pic>
          <p:nvPicPr>
            <p:cNvPr id="8202" name="Picture 176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Freeform 175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pic>
        <p:nvPicPr>
          <p:cNvPr id="8204" name="Picture 89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90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91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350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92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3150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93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950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94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95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013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96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0350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97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373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98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553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99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100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913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101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0938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102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8" name="Picture 103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653185"/>
            <a:ext cx="860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9" name="Line 104"/>
          <p:cNvSpPr>
            <a:spLocks noChangeShapeType="1"/>
          </p:cNvSpPr>
          <p:nvPr/>
        </p:nvSpPr>
        <p:spPr bwMode="auto">
          <a:xfrm>
            <a:off x="1223963" y="5806505"/>
            <a:ext cx="752475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0" name="Line 105"/>
          <p:cNvSpPr>
            <a:spLocks noChangeShapeType="1"/>
          </p:cNvSpPr>
          <p:nvPr/>
        </p:nvSpPr>
        <p:spPr bwMode="auto">
          <a:xfrm rot="16200000" flipV="1">
            <a:off x="-1122362" y="3423667"/>
            <a:ext cx="4737101" cy="25399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1" name="Text Box 106"/>
          <p:cNvSpPr txBox="1">
            <a:spLocks noChangeArrowheads="1"/>
          </p:cNvSpPr>
          <p:nvPr/>
        </p:nvSpPr>
        <p:spPr bwMode="auto">
          <a:xfrm>
            <a:off x="0" y="1470422"/>
            <a:ext cx="140335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小红</a:t>
            </a:r>
          </a:p>
        </p:txBody>
      </p:sp>
      <p:sp>
        <p:nvSpPr>
          <p:cNvPr id="8222" name="Text Box 107"/>
          <p:cNvSpPr txBox="1">
            <a:spLocks noChangeArrowheads="1"/>
          </p:cNvSpPr>
          <p:nvPr/>
        </p:nvSpPr>
        <p:spPr bwMode="auto">
          <a:xfrm>
            <a:off x="0" y="2560637"/>
            <a:ext cx="14033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小兰</a:t>
            </a:r>
          </a:p>
        </p:txBody>
      </p:sp>
      <p:sp>
        <p:nvSpPr>
          <p:cNvPr id="8223" name="Text Box 108"/>
          <p:cNvSpPr txBox="1">
            <a:spLocks noChangeArrowheads="1"/>
          </p:cNvSpPr>
          <p:nvPr/>
        </p:nvSpPr>
        <p:spPr bwMode="auto">
          <a:xfrm>
            <a:off x="250825" y="3785790"/>
            <a:ext cx="10810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小亮</a:t>
            </a:r>
          </a:p>
        </p:txBody>
      </p:sp>
      <p:sp>
        <p:nvSpPr>
          <p:cNvPr id="8224" name="Text Box 109"/>
          <p:cNvSpPr txBox="1">
            <a:spLocks noChangeArrowheads="1"/>
          </p:cNvSpPr>
          <p:nvPr/>
        </p:nvSpPr>
        <p:spPr bwMode="auto">
          <a:xfrm>
            <a:off x="0" y="4869085"/>
            <a:ext cx="14033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小明</a:t>
            </a:r>
          </a:p>
        </p:txBody>
      </p:sp>
      <p:sp>
        <p:nvSpPr>
          <p:cNvPr id="8225" name="Line 110"/>
          <p:cNvSpPr>
            <a:spLocks noChangeShapeType="1"/>
          </p:cNvSpPr>
          <p:nvPr/>
        </p:nvSpPr>
        <p:spPr bwMode="auto">
          <a:xfrm>
            <a:off x="6877050" y="692150"/>
            <a:ext cx="0" cy="5157788"/>
          </a:xfrm>
          <a:prstGeom prst="line">
            <a:avLst/>
          </a:prstGeom>
          <a:noFill/>
          <a:ln w="38100">
            <a:solidFill>
              <a:srgbClr val="FF66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8226" name="Group 194"/>
          <p:cNvGrpSpPr/>
          <p:nvPr/>
        </p:nvGrpSpPr>
        <p:grpSpPr bwMode="auto">
          <a:xfrm>
            <a:off x="1690688" y="5662042"/>
            <a:ext cx="6049962" cy="142875"/>
            <a:chOff x="0" y="0"/>
            <a:chExt cx="3811" cy="90"/>
          </a:xfrm>
        </p:grpSpPr>
        <p:sp>
          <p:nvSpPr>
            <p:cNvPr id="8227" name="Line 111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28" name="Line 112"/>
            <p:cNvSpPr>
              <a:spLocks noChangeShapeType="1"/>
            </p:cNvSpPr>
            <p:nvPr/>
          </p:nvSpPr>
          <p:spPr bwMode="auto">
            <a:xfrm>
              <a:off x="272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29" name="Line 113"/>
            <p:cNvSpPr>
              <a:spLocks noChangeShapeType="1"/>
            </p:cNvSpPr>
            <p:nvPr/>
          </p:nvSpPr>
          <p:spPr bwMode="auto">
            <a:xfrm>
              <a:off x="544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0" name="Line 114"/>
            <p:cNvSpPr>
              <a:spLocks noChangeShapeType="1"/>
            </p:cNvSpPr>
            <p:nvPr/>
          </p:nvSpPr>
          <p:spPr bwMode="auto">
            <a:xfrm>
              <a:off x="816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1" name="Line 115"/>
            <p:cNvSpPr>
              <a:spLocks noChangeShapeType="1"/>
            </p:cNvSpPr>
            <p:nvPr/>
          </p:nvSpPr>
          <p:spPr bwMode="auto">
            <a:xfrm>
              <a:off x="1089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2" name="Line 116"/>
            <p:cNvSpPr>
              <a:spLocks noChangeShapeType="1"/>
            </p:cNvSpPr>
            <p:nvPr/>
          </p:nvSpPr>
          <p:spPr bwMode="auto">
            <a:xfrm>
              <a:off x="1361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3" name="Line 117"/>
            <p:cNvSpPr>
              <a:spLocks noChangeShapeType="1"/>
            </p:cNvSpPr>
            <p:nvPr/>
          </p:nvSpPr>
          <p:spPr bwMode="auto">
            <a:xfrm>
              <a:off x="1633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4" name="Line 118"/>
            <p:cNvSpPr>
              <a:spLocks noChangeShapeType="1"/>
            </p:cNvSpPr>
            <p:nvPr/>
          </p:nvSpPr>
          <p:spPr bwMode="auto">
            <a:xfrm>
              <a:off x="1905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5" name="Line 119"/>
            <p:cNvSpPr>
              <a:spLocks noChangeShapeType="1"/>
            </p:cNvSpPr>
            <p:nvPr/>
          </p:nvSpPr>
          <p:spPr bwMode="auto">
            <a:xfrm>
              <a:off x="2178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6" name="Line 120"/>
            <p:cNvSpPr>
              <a:spLocks noChangeShapeType="1"/>
            </p:cNvSpPr>
            <p:nvPr/>
          </p:nvSpPr>
          <p:spPr bwMode="auto">
            <a:xfrm>
              <a:off x="2450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7" name="Line 121"/>
            <p:cNvSpPr>
              <a:spLocks noChangeShapeType="1"/>
            </p:cNvSpPr>
            <p:nvPr/>
          </p:nvSpPr>
          <p:spPr bwMode="auto">
            <a:xfrm>
              <a:off x="2722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8" name="Line 122"/>
            <p:cNvSpPr>
              <a:spLocks noChangeShapeType="1"/>
            </p:cNvSpPr>
            <p:nvPr/>
          </p:nvSpPr>
          <p:spPr bwMode="auto">
            <a:xfrm>
              <a:off x="2994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39" name="Line 123"/>
            <p:cNvSpPr>
              <a:spLocks noChangeShapeType="1"/>
            </p:cNvSpPr>
            <p:nvPr/>
          </p:nvSpPr>
          <p:spPr bwMode="auto">
            <a:xfrm>
              <a:off x="3267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40" name="Line 124"/>
            <p:cNvSpPr>
              <a:spLocks noChangeShapeType="1"/>
            </p:cNvSpPr>
            <p:nvPr/>
          </p:nvSpPr>
          <p:spPr bwMode="auto">
            <a:xfrm>
              <a:off x="3539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8241" name="Line 125"/>
            <p:cNvSpPr>
              <a:spLocks noChangeShapeType="1"/>
            </p:cNvSpPr>
            <p:nvPr/>
          </p:nvSpPr>
          <p:spPr bwMode="auto">
            <a:xfrm>
              <a:off x="3811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pic>
        <p:nvPicPr>
          <p:cNvPr id="8242" name="Picture 130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3" name="Picture 131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4" name="Picture 132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350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5" name="Picture 133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3150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6" name="Picture 134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950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7" name="Picture 135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8" name="Picture 136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01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9" name="Picture 137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0350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0" name="Picture 138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1" name="Picture 139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55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2" name="Picture 140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3" name="Picture 141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91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4" name="Picture 142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09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5" name="Picture 143" descr="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268810"/>
            <a:ext cx="86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56" name="Group 192"/>
          <p:cNvGrpSpPr>
            <a:grpSpLocks noChangeAspect="1"/>
          </p:cNvGrpSpPr>
          <p:nvPr/>
        </p:nvGrpSpPr>
        <p:grpSpPr bwMode="auto">
          <a:xfrm>
            <a:off x="1042988" y="2420937"/>
            <a:ext cx="5616575" cy="1008063"/>
            <a:chOff x="0" y="0"/>
            <a:chExt cx="3538" cy="635"/>
          </a:xfrm>
        </p:grpSpPr>
        <p:pic>
          <p:nvPicPr>
            <p:cNvPr id="8257" name="Picture 145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8" name="Picture 146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9" name="Picture 147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0" name="Picture 148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1" name="Picture 149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2" name="Picture 150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1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3" name="Picture 151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4" name="Picture 152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5" name="Picture 153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6" name="Picture 154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2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7" name="Picture 155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2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8" name="Picture 156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69" name="Group 191"/>
          <p:cNvGrpSpPr>
            <a:grpSpLocks noChangeAspect="1"/>
          </p:cNvGrpSpPr>
          <p:nvPr/>
        </p:nvGrpSpPr>
        <p:grpSpPr bwMode="auto">
          <a:xfrm>
            <a:off x="1042988" y="3573065"/>
            <a:ext cx="5181600" cy="1008063"/>
            <a:chOff x="0" y="0"/>
            <a:chExt cx="3264" cy="635"/>
          </a:xfrm>
        </p:grpSpPr>
        <p:pic>
          <p:nvPicPr>
            <p:cNvPr id="8270" name="Picture 159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1" name="Picture 160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2" name="Picture 161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3" name="Picture 162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4" name="Picture 163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5" name="Picture 164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1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6" name="Picture 165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7" name="Picture 166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8" name="Picture 167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79" name="Picture 168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2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80" name="Picture 169" descr="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2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81" name="Group 221"/>
          <p:cNvGrpSpPr/>
          <p:nvPr/>
        </p:nvGrpSpPr>
        <p:grpSpPr bwMode="auto">
          <a:xfrm>
            <a:off x="1115046" y="5733256"/>
            <a:ext cx="6978650" cy="563563"/>
            <a:chOff x="45" y="0"/>
            <a:chExt cx="4396" cy="355"/>
          </a:xfrm>
        </p:grpSpPr>
        <p:sp>
          <p:nvSpPr>
            <p:cNvPr id="8282" name="Text Box 203"/>
            <p:cNvSpPr txBox="1">
              <a:spLocks noChangeArrowheads="1"/>
            </p:cNvSpPr>
            <p:nvPr/>
          </p:nvSpPr>
          <p:spPr bwMode="auto">
            <a:xfrm>
              <a:off x="2463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9</a:t>
              </a:r>
            </a:p>
          </p:txBody>
        </p:sp>
        <p:sp>
          <p:nvSpPr>
            <p:cNvPr id="8283" name="Text Box 204"/>
            <p:cNvSpPr txBox="1">
              <a:spLocks noChangeArrowheads="1"/>
            </p:cNvSpPr>
            <p:nvPr/>
          </p:nvSpPr>
          <p:spPr bwMode="auto">
            <a:xfrm>
              <a:off x="2680" y="9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10</a:t>
              </a:r>
            </a:p>
          </p:txBody>
        </p:sp>
        <p:sp>
          <p:nvSpPr>
            <p:cNvPr id="8284" name="Text Box 205"/>
            <p:cNvSpPr txBox="1">
              <a:spLocks noChangeArrowheads="1"/>
            </p:cNvSpPr>
            <p:nvPr/>
          </p:nvSpPr>
          <p:spPr bwMode="auto">
            <a:xfrm>
              <a:off x="2968" y="9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11</a:t>
              </a:r>
            </a:p>
          </p:txBody>
        </p:sp>
        <p:sp>
          <p:nvSpPr>
            <p:cNvPr id="8285" name="Text Box 206"/>
            <p:cNvSpPr txBox="1">
              <a:spLocks noChangeArrowheads="1"/>
            </p:cNvSpPr>
            <p:nvPr/>
          </p:nvSpPr>
          <p:spPr bwMode="auto">
            <a:xfrm>
              <a:off x="3243" y="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12</a:t>
              </a:r>
            </a:p>
          </p:txBody>
        </p:sp>
        <p:sp>
          <p:nvSpPr>
            <p:cNvPr id="8286" name="Text Box 209"/>
            <p:cNvSpPr txBox="1">
              <a:spLocks noChangeArrowheads="1"/>
            </p:cNvSpPr>
            <p:nvPr/>
          </p:nvSpPr>
          <p:spPr bwMode="auto">
            <a:xfrm>
              <a:off x="3538" y="18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13</a:t>
              </a:r>
            </a:p>
          </p:txBody>
        </p:sp>
        <p:sp>
          <p:nvSpPr>
            <p:cNvPr id="8287" name="Text Box 210"/>
            <p:cNvSpPr txBox="1">
              <a:spLocks noChangeArrowheads="1"/>
            </p:cNvSpPr>
            <p:nvPr/>
          </p:nvSpPr>
          <p:spPr bwMode="auto">
            <a:xfrm>
              <a:off x="3826" y="18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14</a:t>
              </a:r>
            </a:p>
          </p:txBody>
        </p:sp>
        <p:sp>
          <p:nvSpPr>
            <p:cNvPr id="8288" name="Text Box 211"/>
            <p:cNvSpPr txBox="1">
              <a:spLocks noChangeArrowheads="1"/>
            </p:cNvSpPr>
            <p:nvPr/>
          </p:nvSpPr>
          <p:spPr bwMode="auto">
            <a:xfrm>
              <a:off x="4101" y="9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15</a:t>
              </a:r>
            </a:p>
          </p:txBody>
        </p:sp>
        <p:sp>
          <p:nvSpPr>
            <p:cNvPr id="8289" name="Text Box 212"/>
            <p:cNvSpPr txBox="1">
              <a:spLocks noChangeArrowheads="1"/>
            </p:cNvSpPr>
            <p:nvPr/>
          </p:nvSpPr>
          <p:spPr bwMode="auto">
            <a:xfrm>
              <a:off x="543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  <p:sp>
          <p:nvSpPr>
            <p:cNvPr id="8290" name="Text Box 213"/>
            <p:cNvSpPr txBox="1">
              <a:spLocks noChangeArrowheads="1"/>
            </p:cNvSpPr>
            <p:nvPr/>
          </p:nvSpPr>
          <p:spPr bwMode="auto">
            <a:xfrm>
              <a:off x="816" y="9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</a:p>
          </p:txBody>
        </p:sp>
        <p:sp>
          <p:nvSpPr>
            <p:cNvPr id="8291" name="Text Box 214"/>
            <p:cNvSpPr txBox="1">
              <a:spLocks noChangeArrowheads="1"/>
            </p:cNvSpPr>
            <p:nvPr/>
          </p:nvSpPr>
          <p:spPr bwMode="auto">
            <a:xfrm>
              <a:off x="1123" y="9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</a:p>
          </p:txBody>
        </p:sp>
        <p:sp>
          <p:nvSpPr>
            <p:cNvPr id="8292" name="Text Box 215"/>
            <p:cNvSpPr txBox="1">
              <a:spLocks noChangeArrowheads="1"/>
            </p:cNvSpPr>
            <p:nvPr/>
          </p:nvSpPr>
          <p:spPr bwMode="auto">
            <a:xfrm>
              <a:off x="1648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6</a:t>
              </a:r>
            </a:p>
          </p:txBody>
        </p:sp>
        <p:sp>
          <p:nvSpPr>
            <p:cNvPr id="8293" name="Text Box 216"/>
            <p:cNvSpPr txBox="1">
              <a:spLocks noChangeArrowheads="1"/>
            </p:cNvSpPr>
            <p:nvPr/>
          </p:nvSpPr>
          <p:spPr bwMode="auto">
            <a:xfrm>
              <a:off x="1936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7</a:t>
              </a:r>
            </a:p>
          </p:txBody>
        </p:sp>
        <p:sp>
          <p:nvSpPr>
            <p:cNvPr id="8294" name="Text Box 217"/>
            <p:cNvSpPr txBox="1">
              <a:spLocks noChangeArrowheads="1"/>
            </p:cNvSpPr>
            <p:nvPr/>
          </p:nvSpPr>
          <p:spPr bwMode="auto">
            <a:xfrm>
              <a:off x="2211" y="9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8</a:t>
              </a:r>
            </a:p>
          </p:txBody>
        </p:sp>
        <p:sp>
          <p:nvSpPr>
            <p:cNvPr id="8295" name="Text Box 218"/>
            <p:cNvSpPr txBox="1">
              <a:spLocks noChangeArrowheads="1"/>
            </p:cNvSpPr>
            <p:nvPr/>
          </p:nvSpPr>
          <p:spPr bwMode="auto">
            <a:xfrm>
              <a:off x="1406" y="2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</a:p>
          </p:txBody>
        </p:sp>
        <p:sp>
          <p:nvSpPr>
            <p:cNvPr id="8296" name="Text Box 219"/>
            <p:cNvSpPr txBox="1">
              <a:spLocks noChangeArrowheads="1"/>
            </p:cNvSpPr>
            <p:nvPr/>
          </p:nvSpPr>
          <p:spPr bwMode="auto">
            <a:xfrm>
              <a:off x="299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  <p:sp>
          <p:nvSpPr>
            <p:cNvPr id="8297" name="Text Box 220"/>
            <p:cNvSpPr txBox="1">
              <a:spLocks noChangeArrowheads="1"/>
            </p:cNvSpPr>
            <p:nvPr/>
          </p:nvSpPr>
          <p:spPr bwMode="auto">
            <a:xfrm>
              <a:off x="45" y="18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8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0</a:t>
              </a:r>
            </a:p>
          </p:txBody>
        </p:sp>
      </p:grpSp>
      <p:sp>
        <p:nvSpPr>
          <p:cNvPr id="8298" name="Text Box 222"/>
          <p:cNvSpPr txBox="1">
            <a:spLocks noChangeArrowheads="1"/>
          </p:cNvSpPr>
          <p:nvPr/>
        </p:nvSpPr>
        <p:spPr bwMode="auto">
          <a:xfrm>
            <a:off x="7885113" y="1484710"/>
            <a:ext cx="739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14</a:t>
            </a:r>
          </a:p>
        </p:txBody>
      </p:sp>
      <p:sp>
        <p:nvSpPr>
          <p:cNvPr id="8299" name="Text Box 223"/>
          <p:cNvSpPr txBox="1">
            <a:spLocks noChangeArrowheads="1"/>
          </p:cNvSpPr>
          <p:nvPr/>
        </p:nvSpPr>
        <p:spPr bwMode="auto">
          <a:xfrm>
            <a:off x="7885113" y="2570162"/>
            <a:ext cx="739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12</a:t>
            </a:r>
          </a:p>
        </p:txBody>
      </p:sp>
      <p:sp>
        <p:nvSpPr>
          <p:cNvPr id="8300" name="Text Box 224"/>
          <p:cNvSpPr txBox="1">
            <a:spLocks noChangeArrowheads="1"/>
          </p:cNvSpPr>
          <p:nvPr/>
        </p:nvSpPr>
        <p:spPr bwMode="auto">
          <a:xfrm>
            <a:off x="7885113" y="3652440"/>
            <a:ext cx="739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11</a:t>
            </a:r>
          </a:p>
        </p:txBody>
      </p:sp>
      <p:sp>
        <p:nvSpPr>
          <p:cNvPr id="8301" name="Text Box 225"/>
          <p:cNvSpPr txBox="1">
            <a:spLocks noChangeArrowheads="1"/>
          </p:cNvSpPr>
          <p:nvPr/>
        </p:nvSpPr>
        <p:spPr bwMode="auto">
          <a:xfrm>
            <a:off x="7885113" y="4803998"/>
            <a:ext cx="739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15</a:t>
            </a:r>
          </a:p>
        </p:txBody>
      </p:sp>
      <p:sp>
        <p:nvSpPr>
          <p:cNvPr id="8302" name="Text Box 112"/>
          <p:cNvSpPr txBox="1">
            <a:spLocks noChangeArrowheads="1"/>
          </p:cNvSpPr>
          <p:nvPr/>
        </p:nvSpPr>
        <p:spPr bwMode="auto">
          <a:xfrm>
            <a:off x="747312" y="473707"/>
            <a:ext cx="820737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/>
              <a:t>你们小队平均每人收集了多少个矿泉水瓶子？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8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8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 tmFilter="0,0; .5, 1; 1, 1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5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8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0023 L -0.04809 0.16806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838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-0.09063 -0.15741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787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0.09687 -0.15741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-787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9" grpId="0" animBg="1"/>
      <p:bldP spid="8220" grpId="0" animBg="1"/>
      <p:bldP spid="8221" grpId="0" autoUpdateAnimBg="0"/>
      <p:bldP spid="8222" grpId="0" autoUpdateAnimBg="0"/>
      <p:bldP spid="8223" grpId="0" autoUpdateAnimBg="0"/>
      <p:bldP spid="8224" grpId="0" autoUpdateAnimBg="0"/>
      <p:bldP spid="8225" grpId="0" animBg="1"/>
      <p:bldP spid="8298" grpId="0" autoUpdateAnimBg="0"/>
      <p:bldP spid="8299" grpId="0" autoUpdateAnimBg="0"/>
      <p:bldP spid="8300" grpId="0" autoUpdateAnimBg="0"/>
      <p:bldP spid="8301" grpId="0" autoUpdateAnimBg="0"/>
      <p:bldP spid="830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864096" y="548680"/>
            <a:ext cx="7452320" cy="5616624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9219" name="Group 3"/>
          <p:cNvGrpSpPr/>
          <p:nvPr/>
        </p:nvGrpSpPr>
        <p:grpSpPr bwMode="auto">
          <a:xfrm>
            <a:off x="4650553" y="2648322"/>
            <a:ext cx="450850" cy="528638"/>
            <a:chOff x="0" y="0"/>
            <a:chExt cx="542" cy="635"/>
          </a:xfrm>
        </p:grpSpPr>
        <p:pic>
          <p:nvPicPr>
            <p:cNvPr id="9220" name="Picture 4" descr="水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Freeform 5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9222" name="Group 6"/>
          <p:cNvGrpSpPr/>
          <p:nvPr/>
        </p:nvGrpSpPr>
        <p:grpSpPr bwMode="auto">
          <a:xfrm>
            <a:off x="4877566" y="2648322"/>
            <a:ext cx="450850" cy="528638"/>
            <a:chOff x="0" y="0"/>
            <a:chExt cx="542" cy="635"/>
          </a:xfrm>
        </p:grpSpPr>
        <p:pic>
          <p:nvPicPr>
            <p:cNvPr id="9223" name="Picture 7" descr="水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4" name="Freeform 8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9225" name="Group 9"/>
          <p:cNvGrpSpPr/>
          <p:nvPr/>
        </p:nvGrpSpPr>
        <p:grpSpPr bwMode="auto">
          <a:xfrm>
            <a:off x="4687066" y="679822"/>
            <a:ext cx="452437" cy="528638"/>
            <a:chOff x="0" y="0"/>
            <a:chExt cx="542" cy="635"/>
          </a:xfrm>
        </p:grpSpPr>
        <p:pic>
          <p:nvPicPr>
            <p:cNvPr id="9226" name="Picture 10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Freeform 11"/>
            <p:cNvSpPr/>
            <p:nvPr/>
          </p:nvSpPr>
          <p:spPr bwMode="auto">
            <a:xfrm>
              <a:off x="181" y="0"/>
              <a:ext cx="208" cy="635"/>
            </a:xfrm>
            <a:custGeom>
              <a:avLst/>
              <a:gdLst>
                <a:gd name="T0" fmla="*/ 0 w 1633"/>
                <a:gd name="T1" fmla="*/ 4762 h 4989"/>
                <a:gd name="T2" fmla="*/ 0 w 1633"/>
                <a:gd name="T3" fmla="*/ 2585 h 4989"/>
                <a:gd name="T4" fmla="*/ 0 w 1633"/>
                <a:gd name="T5" fmla="*/ 1905 h 4989"/>
                <a:gd name="T6" fmla="*/ 46 w 1633"/>
                <a:gd name="T7" fmla="*/ 1451 h 4989"/>
                <a:gd name="T8" fmla="*/ 227 w 1633"/>
                <a:gd name="T9" fmla="*/ 1043 h 4989"/>
                <a:gd name="T10" fmla="*/ 454 w 1633"/>
                <a:gd name="T11" fmla="*/ 635 h 4989"/>
                <a:gd name="T12" fmla="*/ 454 w 1633"/>
                <a:gd name="T13" fmla="*/ 45 h 4989"/>
                <a:gd name="T14" fmla="*/ 817 w 1633"/>
                <a:gd name="T15" fmla="*/ 0 h 4989"/>
                <a:gd name="T16" fmla="*/ 1225 w 1633"/>
                <a:gd name="T17" fmla="*/ 0 h 4989"/>
                <a:gd name="T18" fmla="*/ 1225 w 1633"/>
                <a:gd name="T19" fmla="*/ 544 h 4989"/>
                <a:gd name="T20" fmla="*/ 1225 w 1633"/>
                <a:gd name="T21" fmla="*/ 680 h 4989"/>
                <a:gd name="T22" fmla="*/ 1543 w 1633"/>
                <a:gd name="T23" fmla="*/ 1315 h 4989"/>
                <a:gd name="T24" fmla="*/ 1633 w 1633"/>
                <a:gd name="T25" fmla="*/ 1678 h 4989"/>
                <a:gd name="T26" fmla="*/ 1633 w 1633"/>
                <a:gd name="T27" fmla="*/ 2358 h 4989"/>
                <a:gd name="T28" fmla="*/ 1633 w 1633"/>
                <a:gd name="T29" fmla="*/ 2948 h 4989"/>
                <a:gd name="T30" fmla="*/ 1588 w 1633"/>
                <a:gd name="T31" fmla="*/ 3538 h 4989"/>
                <a:gd name="T32" fmla="*/ 1588 w 1633"/>
                <a:gd name="T33" fmla="*/ 4037 h 4989"/>
                <a:gd name="T34" fmla="*/ 1633 w 1633"/>
                <a:gd name="T35" fmla="*/ 4490 h 4989"/>
                <a:gd name="T36" fmla="*/ 1588 w 1633"/>
                <a:gd name="T37" fmla="*/ 4672 h 4989"/>
                <a:gd name="T38" fmla="*/ 1452 w 1633"/>
                <a:gd name="T39" fmla="*/ 4853 h 4989"/>
                <a:gd name="T40" fmla="*/ 1134 w 1633"/>
                <a:gd name="T41" fmla="*/ 4989 h 4989"/>
                <a:gd name="T42" fmla="*/ 635 w 1633"/>
                <a:gd name="T43" fmla="*/ 4989 h 4989"/>
                <a:gd name="T44" fmla="*/ 227 w 1633"/>
                <a:gd name="T45" fmla="*/ 4898 h 4989"/>
                <a:gd name="T46" fmla="*/ 0 w 1633"/>
                <a:gd name="T47" fmla="*/ 4762 h 4989"/>
                <a:gd name="T48" fmla="*/ 0 w 1633"/>
                <a:gd name="T49" fmla="*/ 0 h 4989"/>
                <a:gd name="T50" fmla="*/ 1633 w 1633"/>
                <a:gd name="T51" fmla="*/ 4989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633" h="4989">
                  <a:moveTo>
                    <a:pt x="0" y="4762"/>
                  </a:moveTo>
                  <a:lnTo>
                    <a:pt x="0" y="2585"/>
                  </a:lnTo>
                  <a:lnTo>
                    <a:pt x="0" y="1905"/>
                  </a:lnTo>
                  <a:lnTo>
                    <a:pt x="46" y="1451"/>
                  </a:lnTo>
                  <a:lnTo>
                    <a:pt x="227" y="1043"/>
                  </a:lnTo>
                  <a:lnTo>
                    <a:pt x="454" y="635"/>
                  </a:lnTo>
                  <a:lnTo>
                    <a:pt x="454" y="45"/>
                  </a:lnTo>
                  <a:lnTo>
                    <a:pt x="817" y="0"/>
                  </a:lnTo>
                  <a:lnTo>
                    <a:pt x="1225" y="0"/>
                  </a:lnTo>
                  <a:lnTo>
                    <a:pt x="1225" y="544"/>
                  </a:lnTo>
                  <a:lnTo>
                    <a:pt x="1225" y="680"/>
                  </a:lnTo>
                  <a:lnTo>
                    <a:pt x="1543" y="1315"/>
                  </a:lnTo>
                  <a:lnTo>
                    <a:pt x="1633" y="1678"/>
                  </a:lnTo>
                  <a:lnTo>
                    <a:pt x="1633" y="2358"/>
                  </a:lnTo>
                  <a:lnTo>
                    <a:pt x="1633" y="2948"/>
                  </a:lnTo>
                  <a:lnTo>
                    <a:pt x="1588" y="3538"/>
                  </a:lnTo>
                  <a:lnTo>
                    <a:pt x="1588" y="4037"/>
                  </a:lnTo>
                  <a:lnTo>
                    <a:pt x="1633" y="4490"/>
                  </a:lnTo>
                  <a:lnTo>
                    <a:pt x="1588" y="4672"/>
                  </a:lnTo>
                  <a:lnTo>
                    <a:pt x="1452" y="4853"/>
                  </a:lnTo>
                  <a:lnTo>
                    <a:pt x="1134" y="4989"/>
                  </a:lnTo>
                  <a:lnTo>
                    <a:pt x="635" y="4989"/>
                  </a:lnTo>
                  <a:lnTo>
                    <a:pt x="227" y="4898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pic>
        <p:nvPicPr>
          <p:cNvPr id="9228" name="Picture 25" descr="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3353" y="2041897"/>
            <a:ext cx="4524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26" descr="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3541" y="2041897"/>
            <a:ext cx="4524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Line 27"/>
          <p:cNvSpPr>
            <a:spLocks noChangeShapeType="1"/>
          </p:cNvSpPr>
          <p:nvPr/>
        </p:nvSpPr>
        <p:spPr bwMode="auto">
          <a:xfrm>
            <a:off x="1789878" y="3329360"/>
            <a:ext cx="395446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9231" name="Group 130"/>
          <p:cNvGrpSpPr/>
          <p:nvPr/>
        </p:nvGrpSpPr>
        <p:grpSpPr bwMode="auto">
          <a:xfrm>
            <a:off x="862778" y="603622"/>
            <a:ext cx="4011613" cy="2725738"/>
            <a:chOff x="0" y="0"/>
            <a:chExt cx="2527" cy="1717"/>
          </a:xfrm>
        </p:grpSpPr>
        <p:sp>
          <p:nvSpPr>
            <p:cNvPr id="9232" name="Text Box 32"/>
            <p:cNvSpPr txBox="1">
              <a:spLocks noChangeArrowheads="1"/>
            </p:cNvSpPr>
            <p:nvPr/>
          </p:nvSpPr>
          <p:spPr bwMode="auto">
            <a:xfrm>
              <a:off x="0" y="1361"/>
              <a:ext cx="65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00"/>
                  </a:solidFill>
                </a:rPr>
                <a:t>小明</a:t>
              </a:r>
            </a:p>
          </p:txBody>
        </p:sp>
        <p:pic>
          <p:nvPicPr>
            <p:cNvPr id="9233" name="Picture 12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Picture 13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5" name="Picture 14" descr="水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" y="1288"/>
              <a:ext cx="284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Picture 15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16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8" name="Picture 17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" y="1288"/>
              <a:ext cx="28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9" name="Picture 18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0" name="Picture 19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1" name="Picture 20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9" y="1288"/>
              <a:ext cx="28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2" name="Picture 21" descr="水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4" y="1288"/>
              <a:ext cx="284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3" name="Picture 22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5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4" name="Picture 23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9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5" name="Picture 24" descr="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" y="1288"/>
              <a:ext cx="28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6" name="Line 28"/>
            <p:cNvSpPr>
              <a:spLocks noChangeShapeType="1"/>
            </p:cNvSpPr>
            <p:nvPr/>
          </p:nvSpPr>
          <p:spPr bwMode="auto">
            <a:xfrm rot="16200000">
              <a:off x="-264" y="859"/>
              <a:ext cx="1717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9247" name="Group 34"/>
          <p:cNvGrpSpPr/>
          <p:nvPr/>
        </p:nvGrpSpPr>
        <p:grpSpPr bwMode="auto">
          <a:xfrm>
            <a:off x="2034353" y="3253160"/>
            <a:ext cx="3181350" cy="76200"/>
            <a:chOff x="0" y="0"/>
            <a:chExt cx="3811" cy="90"/>
          </a:xfrm>
        </p:grpSpPr>
        <p:sp>
          <p:nvSpPr>
            <p:cNvPr id="9248" name="Line 35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49" name="Line 36"/>
            <p:cNvSpPr>
              <a:spLocks noChangeShapeType="1"/>
            </p:cNvSpPr>
            <p:nvPr/>
          </p:nvSpPr>
          <p:spPr bwMode="auto">
            <a:xfrm>
              <a:off x="272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0" name="Line 37"/>
            <p:cNvSpPr>
              <a:spLocks noChangeShapeType="1"/>
            </p:cNvSpPr>
            <p:nvPr/>
          </p:nvSpPr>
          <p:spPr bwMode="auto">
            <a:xfrm>
              <a:off x="544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1" name="Line 38"/>
            <p:cNvSpPr>
              <a:spLocks noChangeShapeType="1"/>
            </p:cNvSpPr>
            <p:nvPr/>
          </p:nvSpPr>
          <p:spPr bwMode="auto">
            <a:xfrm>
              <a:off x="816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2" name="Line 39"/>
            <p:cNvSpPr>
              <a:spLocks noChangeShapeType="1"/>
            </p:cNvSpPr>
            <p:nvPr/>
          </p:nvSpPr>
          <p:spPr bwMode="auto">
            <a:xfrm>
              <a:off x="1089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3" name="Line 40"/>
            <p:cNvSpPr>
              <a:spLocks noChangeShapeType="1"/>
            </p:cNvSpPr>
            <p:nvPr/>
          </p:nvSpPr>
          <p:spPr bwMode="auto">
            <a:xfrm>
              <a:off x="1361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4" name="Line 41"/>
            <p:cNvSpPr>
              <a:spLocks noChangeShapeType="1"/>
            </p:cNvSpPr>
            <p:nvPr/>
          </p:nvSpPr>
          <p:spPr bwMode="auto">
            <a:xfrm>
              <a:off x="1633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5" name="Line 42"/>
            <p:cNvSpPr>
              <a:spLocks noChangeShapeType="1"/>
            </p:cNvSpPr>
            <p:nvPr/>
          </p:nvSpPr>
          <p:spPr bwMode="auto">
            <a:xfrm>
              <a:off x="1905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6" name="Line 43"/>
            <p:cNvSpPr>
              <a:spLocks noChangeShapeType="1"/>
            </p:cNvSpPr>
            <p:nvPr/>
          </p:nvSpPr>
          <p:spPr bwMode="auto">
            <a:xfrm>
              <a:off x="2178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7" name="Line 44"/>
            <p:cNvSpPr>
              <a:spLocks noChangeShapeType="1"/>
            </p:cNvSpPr>
            <p:nvPr/>
          </p:nvSpPr>
          <p:spPr bwMode="auto">
            <a:xfrm>
              <a:off x="2450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8" name="Line 45"/>
            <p:cNvSpPr>
              <a:spLocks noChangeShapeType="1"/>
            </p:cNvSpPr>
            <p:nvPr/>
          </p:nvSpPr>
          <p:spPr bwMode="auto">
            <a:xfrm>
              <a:off x="2722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9" name="Line 46"/>
            <p:cNvSpPr>
              <a:spLocks noChangeShapeType="1"/>
            </p:cNvSpPr>
            <p:nvPr/>
          </p:nvSpPr>
          <p:spPr bwMode="auto">
            <a:xfrm>
              <a:off x="2994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60" name="Line 47"/>
            <p:cNvSpPr>
              <a:spLocks noChangeShapeType="1"/>
            </p:cNvSpPr>
            <p:nvPr/>
          </p:nvSpPr>
          <p:spPr bwMode="auto">
            <a:xfrm>
              <a:off x="3267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61" name="Line 48"/>
            <p:cNvSpPr>
              <a:spLocks noChangeShapeType="1"/>
            </p:cNvSpPr>
            <p:nvPr/>
          </p:nvSpPr>
          <p:spPr bwMode="auto">
            <a:xfrm>
              <a:off x="3539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62" name="Line 49"/>
            <p:cNvSpPr>
              <a:spLocks noChangeShapeType="1"/>
            </p:cNvSpPr>
            <p:nvPr/>
          </p:nvSpPr>
          <p:spPr bwMode="auto">
            <a:xfrm>
              <a:off x="3811" y="0"/>
              <a:ext cx="0" cy="9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pic>
        <p:nvPicPr>
          <p:cNvPr id="9263" name="Picture 62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1953" y="679822"/>
            <a:ext cx="4524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64" name="Picture 63" descr="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3541" y="1360860"/>
            <a:ext cx="4524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65" name="Group 128"/>
          <p:cNvGrpSpPr/>
          <p:nvPr/>
        </p:nvGrpSpPr>
        <p:grpSpPr bwMode="auto">
          <a:xfrm>
            <a:off x="862778" y="1360860"/>
            <a:ext cx="3784600" cy="571500"/>
            <a:chOff x="0" y="0"/>
            <a:chExt cx="2384" cy="360"/>
          </a:xfrm>
        </p:grpSpPr>
        <p:sp>
          <p:nvSpPr>
            <p:cNvPr id="9266" name="Text Box 30"/>
            <p:cNvSpPr txBox="1">
              <a:spLocks noChangeArrowheads="1"/>
            </p:cNvSpPr>
            <p:nvPr/>
          </p:nvSpPr>
          <p:spPr bwMode="auto">
            <a:xfrm>
              <a:off x="0" y="68"/>
              <a:ext cx="644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00"/>
                  </a:solidFill>
                </a:rPr>
                <a:t>小兰</a:t>
              </a:r>
            </a:p>
          </p:txBody>
        </p:sp>
        <p:grpSp>
          <p:nvGrpSpPr>
            <p:cNvPr id="9267" name="Group 64"/>
            <p:cNvGrpSpPr>
              <a:grpSpLocks noChangeAspect="1"/>
            </p:cNvGrpSpPr>
            <p:nvPr/>
          </p:nvGrpSpPr>
          <p:grpSpPr bwMode="auto">
            <a:xfrm>
              <a:off x="524" y="0"/>
              <a:ext cx="1860" cy="334"/>
              <a:chOff x="0" y="0"/>
              <a:chExt cx="3538" cy="635"/>
            </a:xfrm>
          </p:grpSpPr>
          <p:pic>
            <p:nvPicPr>
              <p:cNvPr id="9268" name="Picture 65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69" name="Picture 66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0" name="Picture 67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1" name="Picture 68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9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2" name="Picture 69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1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3" name="Picture 70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1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4" name="Picture 71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6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5" name="Picture 72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6" name="Picture 73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0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7" name="Picture 74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2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8" name="Picture 75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2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9" name="Picture 76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6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280" name="Group 129"/>
          <p:cNvGrpSpPr/>
          <p:nvPr/>
        </p:nvGrpSpPr>
        <p:grpSpPr bwMode="auto">
          <a:xfrm>
            <a:off x="862778" y="2045072"/>
            <a:ext cx="3556000" cy="530225"/>
            <a:chOff x="0" y="0"/>
            <a:chExt cx="2240" cy="334"/>
          </a:xfrm>
        </p:grpSpPr>
        <p:sp>
          <p:nvSpPr>
            <p:cNvPr id="9281" name="Text Box 31"/>
            <p:cNvSpPr txBox="1">
              <a:spLocks noChangeArrowheads="1"/>
            </p:cNvSpPr>
            <p:nvPr/>
          </p:nvSpPr>
          <p:spPr bwMode="auto">
            <a:xfrm>
              <a:off x="0" y="23"/>
              <a:ext cx="620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00"/>
                  </a:solidFill>
                </a:rPr>
                <a:t>小亮</a:t>
              </a:r>
            </a:p>
          </p:txBody>
        </p:sp>
        <p:grpSp>
          <p:nvGrpSpPr>
            <p:cNvPr id="9282" name="Group 77"/>
            <p:cNvGrpSpPr>
              <a:grpSpLocks noChangeAspect="1"/>
            </p:cNvGrpSpPr>
            <p:nvPr/>
          </p:nvGrpSpPr>
          <p:grpSpPr bwMode="auto">
            <a:xfrm>
              <a:off x="524" y="0"/>
              <a:ext cx="1716" cy="334"/>
              <a:chOff x="0" y="0"/>
              <a:chExt cx="3264" cy="635"/>
            </a:xfrm>
          </p:grpSpPr>
          <p:pic>
            <p:nvPicPr>
              <p:cNvPr id="9283" name="Picture 78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4" name="Picture 79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5" name="Picture 80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6" name="Picture 81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9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7" name="Picture 82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1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8" name="Picture 83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1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9" name="Picture 84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6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90" name="Picture 85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91" name="Picture 86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0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92" name="Picture 87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2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93" name="Picture 88" descr="水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2" y="0"/>
                <a:ext cx="542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294" name="Group 115"/>
          <p:cNvGrpSpPr/>
          <p:nvPr/>
        </p:nvGrpSpPr>
        <p:grpSpPr bwMode="auto">
          <a:xfrm>
            <a:off x="5290316" y="748085"/>
            <a:ext cx="552450" cy="2419350"/>
            <a:chOff x="0" y="0"/>
            <a:chExt cx="348" cy="1524"/>
          </a:xfrm>
        </p:grpSpPr>
        <p:sp>
          <p:nvSpPr>
            <p:cNvPr id="9295" name="Text Box 106"/>
            <p:cNvSpPr txBox="1">
              <a:spLocks noChangeArrowheads="1"/>
            </p:cNvSpPr>
            <p:nvPr/>
          </p:nvSpPr>
          <p:spPr bwMode="auto">
            <a:xfrm>
              <a:off x="0" y="0"/>
              <a:ext cx="3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400" b="1">
                  <a:solidFill>
                    <a:srgbClr val="FFFF00"/>
                  </a:solidFill>
                  <a:latin typeface="Comic Sans MS" panose="030F0702030302020204" pitchFamily="66" charset="0"/>
                  <a:ea typeface="楷体_GB2312" pitchFamily="49" charset="-122"/>
                </a:rPr>
                <a:t>14</a:t>
              </a:r>
            </a:p>
          </p:txBody>
        </p:sp>
        <p:sp>
          <p:nvSpPr>
            <p:cNvPr id="9296" name="Text Box 107"/>
            <p:cNvSpPr txBox="1">
              <a:spLocks noChangeArrowheads="1"/>
            </p:cNvSpPr>
            <p:nvPr/>
          </p:nvSpPr>
          <p:spPr bwMode="auto">
            <a:xfrm>
              <a:off x="0" y="427"/>
              <a:ext cx="3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400" b="1">
                  <a:solidFill>
                    <a:srgbClr val="FFFF00"/>
                  </a:solidFill>
                  <a:latin typeface="Comic Sans MS" panose="030F0702030302020204" pitchFamily="66" charset="0"/>
                  <a:ea typeface="楷体_GB2312" pitchFamily="49" charset="-122"/>
                </a:rPr>
                <a:t>12</a:t>
              </a:r>
            </a:p>
          </p:txBody>
        </p:sp>
        <p:sp>
          <p:nvSpPr>
            <p:cNvPr id="9297" name="Text Box 108"/>
            <p:cNvSpPr txBox="1">
              <a:spLocks noChangeArrowheads="1"/>
            </p:cNvSpPr>
            <p:nvPr/>
          </p:nvSpPr>
          <p:spPr bwMode="auto">
            <a:xfrm>
              <a:off x="0" y="853"/>
              <a:ext cx="3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400" b="1">
                  <a:solidFill>
                    <a:srgbClr val="FFFF00"/>
                  </a:solidFill>
                  <a:latin typeface="Comic Sans MS" panose="030F0702030302020204" pitchFamily="66" charset="0"/>
                  <a:ea typeface="楷体_GB2312" pitchFamily="49" charset="-122"/>
                </a:rPr>
                <a:t>11</a:t>
              </a:r>
            </a:p>
          </p:txBody>
        </p:sp>
        <p:sp>
          <p:nvSpPr>
            <p:cNvPr id="9298" name="Text Box 109"/>
            <p:cNvSpPr txBox="1">
              <a:spLocks noChangeArrowheads="1"/>
            </p:cNvSpPr>
            <p:nvPr/>
          </p:nvSpPr>
          <p:spPr bwMode="auto">
            <a:xfrm>
              <a:off x="0" y="1236"/>
              <a:ext cx="3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sz="2400" b="1">
                  <a:solidFill>
                    <a:srgbClr val="FFFF00"/>
                  </a:solidFill>
                  <a:latin typeface="Comic Sans MS" panose="030F0702030302020204" pitchFamily="66" charset="0"/>
                  <a:ea typeface="楷体_GB2312" pitchFamily="49" charset="-122"/>
                </a:rPr>
                <a:t>15</a:t>
              </a:r>
            </a:p>
          </p:txBody>
        </p:sp>
      </p:grpSp>
      <p:sp>
        <p:nvSpPr>
          <p:cNvPr id="9299" name="Text Box 114"/>
          <p:cNvSpPr txBox="1">
            <a:spLocks noChangeArrowheads="1"/>
          </p:cNvSpPr>
          <p:nvPr/>
        </p:nvSpPr>
        <p:spPr bwMode="auto">
          <a:xfrm>
            <a:off x="6142814" y="1203331"/>
            <a:ext cx="2322043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00FF"/>
                </a:solidFill>
                <a:ea typeface="楷体_GB2312" pitchFamily="49" charset="-122"/>
              </a:rPr>
              <a:t>相当于把总数平均分成了</a:t>
            </a:r>
            <a:r>
              <a:rPr lang="en-US" sz="3600" b="1" dirty="0">
                <a:solidFill>
                  <a:srgbClr val="FF00FF"/>
                </a:solidFill>
                <a:ea typeface="楷体_GB2312" pitchFamily="49" charset="-122"/>
              </a:rPr>
              <a:t>4</a:t>
            </a:r>
            <a:r>
              <a:rPr lang="zh-CN" altLang="en-US" sz="3600" b="1" dirty="0">
                <a:solidFill>
                  <a:srgbClr val="FF00FF"/>
                </a:solidFill>
                <a:ea typeface="楷体_GB2312" pitchFamily="49" charset="-122"/>
              </a:rPr>
              <a:t>份。</a:t>
            </a:r>
          </a:p>
        </p:txBody>
      </p:sp>
      <p:sp>
        <p:nvSpPr>
          <p:cNvPr id="9300" name="Text Box 29"/>
          <p:cNvSpPr txBox="1">
            <a:spLocks noChangeArrowheads="1"/>
          </p:cNvSpPr>
          <p:nvPr/>
        </p:nvSpPr>
        <p:spPr bwMode="auto">
          <a:xfrm>
            <a:off x="862778" y="748085"/>
            <a:ext cx="104298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rgbClr val="FFFF00"/>
                </a:solidFill>
              </a:rPr>
              <a:t>小红</a:t>
            </a:r>
          </a:p>
        </p:txBody>
      </p:sp>
      <p:sp>
        <p:nvSpPr>
          <p:cNvPr id="9301" name="Line 33"/>
          <p:cNvSpPr>
            <a:spLocks noChangeShapeType="1"/>
          </p:cNvSpPr>
          <p:nvPr/>
        </p:nvSpPr>
        <p:spPr bwMode="auto">
          <a:xfrm>
            <a:off x="4761678" y="603622"/>
            <a:ext cx="0" cy="2709863"/>
          </a:xfrm>
          <a:prstGeom prst="line">
            <a:avLst/>
          </a:prstGeom>
          <a:noFill/>
          <a:ln w="38100">
            <a:solidFill>
              <a:srgbClr val="FF66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9302" name="Picture 50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4628" y="679822"/>
            <a:ext cx="4524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3" name="Picture 51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1641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4" name="Picture 52" descr="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1828" y="679822"/>
            <a:ext cx="4508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5" name="Picture 53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7253" y="679822"/>
            <a:ext cx="4524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6" name="Picture 54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4266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7" name="Picture 55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9691" y="679822"/>
            <a:ext cx="4540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8" name="Picture 56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8291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09" name="Picture 57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891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0" name="Picture 58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2316" y="679822"/>
            <a:ext cx="4540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1" name="Picture 59" descr="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2503" y="679822"/>
            <a:ext cx="4508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2" name="Picture 60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341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3" name="Picture 61" descr="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4941" y="679822"/>
            <a:ext cx="452437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4" name="AutoShape 121"/>
          <p:cNvSpPr/>
          <p:nvPr/>
        </p:nvSpPr>
        <p:spPr bwMode="auto">
          <a:xfrm>
            <a:off x="5866578" y="892547"/>
            <a:ext cx="215900" cy="2232025"/>
          </a:xfrm>
          <a:prstGeom prst="rightBrace">
            <a:avLst>
              <a:gd name="adj1" fmla="val 86152"/>
              <a:gd name="adj2" fmla="val 50000"/>
            </a:avLst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315" name="Text Box 122"/>
          <p:cNvSpPr txBox="1">
            <a:spLocks noChangeArrowheads="1"/>
          </p:cNvSpPr>
          <p:nvPr/>
        </p:nvSpPr>
        <p:spPr bwMode="auto">
          <a:xfrm>
            <a:off x="1685103" y="4120505"/>
            <a:ext cx="6054725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99FF66"/>
                </a:solidFill>
                <a:ea typeface="楷体_GB2312" pitchFamily="49" charset="-122"/>
              </a:rPr>
              <a:t>（</a:t>
            </a:r>
            <a:r>
              <a:rPr lang="en-US" sz="3600" b="1" dirty="0">
                <a:solidFill>
                  <a:srgbClr val="99FF66"/>
                </a:solidFill>
                <a:ea typeface="楷体_GB2312" pitchFamily="49" charset="-122"/>
              </a:rPr>
              <a:t>14 + 12 + 11 + 15</a:t>
            </a:r>
            <a:r>
              <a:rPr lang="zh-CN" altLang="en-US" sz="3600" b="1" dirty="0">
                <a:solidFill>
                  <a:srgbClr val="99FF66"/>
                </a:solidFill>
                <a:ea typeface="楷体_GB2312" pitchFamily="49" charset="-122"/>
              </a:rPr>
              <a:t>）</a:t>
            </a:r>
            <a:r>
              <a:rPr lang="en-US" sz="3600" b="1" dirty="0">
                <a:solidFill>
                  <a:srgbClr val="99FF66"/>
                </a:solidFill>
                <a:ea typeface="楷体_GB2312" pitchFamily="49" charset="-122"/>
              </a:rPr>
              <a:t>÷</a:t>
            </a:r>
            <a:r>
              <a:rPr lang="en-US" sz="3600" b="1" dirty="0" smtClean="0">
                <a:solidFill>
                  <a:srgbClr val="99FF66"/>
                </a:solidFill>
                <a:ea typeface="楷体_GB2312" pitchFamily="49" charset="-122"/>
              </a:rPr>
              <a:t>4</a:t>
            </a:r>
            <a:endParaRPr lang="en-US" sz="3600" b="1" dirty="0">
              <a:solidFill>
                <a:srgbClr val="99FF66"/>
              </a:solidFill>
              <a:ea typeface="楷体_GB2312" pitchFamily="49" charset="-122"/>
            </a:endParaRPr>
          </a:p>
        </p:txBody>
      </p:sp>
      <p:sp>
        <p:nvSpPr>
          <p:cNvPr id="9316" name="AutoShape 123"/>
          <p:cNvSpPr/>
          <p:nvPr/>
        </p:nvSpPr>
        <p:spPr bwMode="auto">
          <a:xfrm rot="5400000">
            <a:off x="3922685" y="2260749"/>
            <a:ext cx="215900" cy="3671887"/>
          </a:xfrm>
          <a:prstGeom prst="leftBrace">
            <a:avLst>
              <a:gd name="adj1" fmla="val 141728"/>
              <a:gd name="adj2" fmla="val 50000"/>
            </a:avLst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317" name="Text Box 124"/>
          <p:cNvSpPr txBox="1">
            <a:spLocks noChangeArrowheads="1"/>
          </p:cNvSpPr>
          <p:nvPr/>
        </p:nvSpPr>
        <p:spPr bwMode="auto">
          <a:xfrm>
            <a:off x="3202753" y="3418830"/>
            <a:ext cx="165576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ea typeface="方正姚体" panose="02010601030101010101" pitchFamily="2" charset="-122"/>
              </a:rPr>
              <a:t>总数量</a:t>
            </a:r>
          </a:p>
        </p:txBody>
      </p:sp>
      <p:sp>
        <p:nvSpPr>
          <p:cNvPr id="9318" name="Line 125"/>
          <p:cNvSpPr>
            <a:spLocks noChangeShapeType="1"/>
          </p:cNvSpPr>
          <p:nvPr/>
        </p:nvSpPr>
        <p:spPr bwMode="auto">
          <a:xfrm flipV="1">
            <a:off x="6874641" y="3988743"/>
            <a:ext cx="0" cy="21590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9319" name="Text Box 126"/>
          <p:cNvSpPr txBox="1">
            <a:spLocks noChangeArrowheads="1"/>
          </p:cNvSpPr>
          <p:nvPr/>
        </p:nvSpPr>
        <p:spPr bwMode="auto">
          <a:xfrm>
            <a:off x="6011041" y="3412480"/>
            <a:ext cx="165576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ea typeface="方正姚体" panose="02010601030101010101" pitchFamily="2" charset="-122"/>
              </a:rPr>
              <a:t>份数</a:t>
            </a:r>
          </a:p>
        </p:txBody>
      </p:sp>
      <p:sp>
        <p:nvSpPr>
          <p:cNvPr id="9320" name="Text Box 119"/>
          <p:cNvSpPr txBox="1">
            <a:spLocks noChangeArrowheads="1"/>
          </p:cNvSpPr>
          <p:nvPr/>
        </p:nvSpPr>
        <p:spPr bwMode="auto">
          <a:xfrm>
            <a:off x="5290316" y="819522"/>
            <a:ext cx="552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13</a:t>
            </a:r>
          </a:p>
        </p:txBody>
      </p:sp>
      <p:sp>
        <p:nvSpPr>
          <p:cNvPr id="9321" name="Text Box 119"/>
          <p:cNvSpPr txBox="1">
            <a:spLocks noChangeArrowheads="1"/>
          </p:cNvSpPr>
          <p:nvPr/>
        </p:nvSpPr>
        <p:spPr bwMode="auto">
          <a:xfrm>
            <a:off x="5290316" y="1468810"/>
            <a:ext cx="552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13</a:t>
            </a:r>
          </a:p>
        </p:txBody>
      </p:sp>
      <p:sp>
        <p:nvSpPr>
          <p:cNvPr id="9322" name="Text Box 119"/>
          <p:cNvSpPr txBox="1">
            <a:spLocks noChangeArrowheads="1"/>
          </p:cNvSpPr>
          <p:nvPr/>
        </p:nvSpPr>
        <p:spPr bwMode="auto">
          <a:xfrm>
            <a:off x="5290316" y="2045072"/>
            <a:ext cx="552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13</a:t>
            </a:r>
          </a:p>
        </p:txBody>
      </p:sp>
      <p:sp>
        <p:nvSpPr>
          <p:cNvPr id="9323" name="Text Box 119"/>
          <p:cNvSpPr txBox="1">
            <a:spLocks noChangeArrowheads="1"/>
          </p:cNvSpPr>
          <p:nvPr/>
        </p:nvSpPr>
        <p:spPr bwMode="auto">
          <a:xfrm>
            <a:off x="5363341" y="2692772"/>
            <a:ext cx="552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FF00"/>
                </a:solidFill>
                <a:latin typeface="Comic Sans MS" panose="030F0702030302020204" pitchFamily="66" charset="0"/>
                <a:ea typeface="楷体_GB2312" pitchFamily="49" charset="-122"/>
              </a:rPr>
              <a:t>13</a:t>
            </a:r>
          </a:p>
        </p:txBody>
      </p:sp>
      <p:sp>
        <p:nvSpPr>
          <p:cNvPr id="109" name="Text Box 122"/>
          <p:cNvSpPr txBox="1">
            <a:spLocks noChangeArrowheads="1"/>
          </p:cNvSpPr>
          <p:nvPr/>
        </p:nvSpPr>
        <p:spPr bwMode="auto">
          <a:xfrm>
            <a:off x="1685103" y="4652064"/>
            <a:ext cx="227534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b="1" dirty="0" smtClean="0">
                <a:solidFill>
                  <a:srgbClr val="99FF66"/>
                </a:solidFill>
                <a:ea typeface="楷体_GB2312" pitchFamily="49" charset="-122"/>
              </a:rPr>
              <a:t>=52÷4</a:t>
            </a:r>
            <a:endParaRPr lang="en-US" sz="3600" b="1" dirty="0">
              <a:solidFill>
                <a:srgbClr val="99FF66"/>
              </a:solidFill>
              <a:ea typeface="楷体_GB2312" pitchFamily="49" charset="-122"/>
            </a:endParaRPr>
          </a:p>
        </p:txBody>
      </p:sp>
      <p:sp>
        <p:nvSpPr>
          <p:cNvPr id="110" name="Text Box 122"/>
          <p:cNvSpPr txBox="1">
            <a:spLocks noChangeArrowheads="1"/>
          </p:cNvSpPr>
          <p:nvPr/>
        </p:nvSpPr>
        <p:spPr bwMode="auto">
          <a:xfrm>
            <a:off x="1692588" y="5114658"/>
            <a:ext cx="2374353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b="1" dirty="0" smtClean="0">
                <a:solidFill>
                  <a:srgbClr val="99FF66"/>
                </a:solidFill>
                <a:ea typeface="楷体_GB2312" pitchFamily="49" charset="-122"/>
              </a:rPr>
              <a:t>=</a:t>
            </a:r>
            <a:r>
              <a:rPr lang="en-US" sz="3600" b="1" dirty="0">
                <a:solidFill>
                  <a:srgbClr val="99FF66"/>
                </a:solidFill>
                <a:ea typeface="楷体_GB2312" pitchFamily="49" charset="-122"/>
              </a:rPr>
              <a:t>13</a:t>
            </a:r>
            <a:r>
              <a:rPr lang="zh-CN" altLang="en-US" sz="3600" b="1" dirty="0">
                <a:solidFill>
                  <a:srgbClr val="99FF66"/>
                </a:solidFill>
                <a:ea typeface="楷体_GB2312" pitchFamily="49" charset="-122"/>
              </a:rPr>
              <a:t>（个）</a:t>
            </a:r>
          </a:p>
        </p:txBody>
      </p:sp>
      <p:sp>
        <p:nvSpPr>
          <p:cNvPr id="111" name="TextBox 8"/>
          <p:cNvSpPr txBox="1">
            <a:spLocks noChangeArrowheads="1"/>
          </p:cNvSpPr>
          <p:nvPr/>
        </p:nvSpPr>
        <p:spPr bwMode="auto">
          <a:xfrm>
            <a:off x="932546" y="5611771"/>
            <a:ext cx="78112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99FF66"/>
                </a:solidFill>
                <a:latin typeface="+mn-ea"/>
                <a:ea typeface="+mn-ea"/>
              </a:rPr>
              <a:t>答：环保小队平均每人收集了</a:t>
            </a:r>
            <a:r>
              <a:rPr lang="en-US" altLang="zh-CN" dirty="0">
                <a:solidFill>
                  <a:srgbClr val="99FF66"/>
                </a:solidFill>
                <a:latin typeface="+mn-ea"/>
                <a:ea typeface="+mn-ea"/>
              </a:rPr>
              <a:t>13</a:t>
            </a:r>
            <a:r>
              <a:rPr lang="zh-CN" altLang="en-US" dirty="0">
                <a:solidFill>
                  <a:srgbClr val="99FF66"/>
                </a:solidFill>
                <a:latin typeface="+mn-ea"/>
                <a:ea typeface="+mn-ea"/>
              </a:rPr>
              <a:t>个废旧饮料瓶。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xit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9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9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9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9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9" grpId="0" autoUpdateAnimBg="0"/>
      <p:bldP spid="9315" grpId="0" autoUpdateAnimBg="0"/>
      <p:bldP spid="9316" grpId="0" animBg="1" autoUpdateAnimBg="0"/>
      <p:bldP spid="9317" grpId="0" autoUpdateAnimBg="0"/>
      <p:bldP spid="9318" grpId="0" animBg="1"/>
      <p:bldP spid="9319" grpId="0" autoUpdateAnimBg="0"/>
      <p:bldP spid="9320" grpId="0" autoUpdateAnimBg="0"/>
      <p:bldP spid="9321" grpId="0" autoUpdateAnimBg="0"/>
      <p:bldP spid="9322" grpId="0" autoUpdateAnimBg="0"/>
      <p:bldP spid="9323" grpId="0" autoUpdateAnimBg="0"/>
      <p:bldP spid="109" grpId="0" autoUpdateAnimBg="0"/>
      <p:bldP spid="110" grpId="0" autoUpdateAnimBg="0"/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14356"/>
            <a:ext cx="8208912" cy="149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生活中你还在哪些地方或什么事情中遇到或用到过平均数吗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举例说一说。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79512" y="2504108"/>
            <a:ext cx="6187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本周平均最高气温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摄氏度。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3211829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三年级学生的平均身高是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140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厘米。</a:t>
            </a:r>
          </a:p>
        </p:txBody>
      </p:sp>
      <p:sp>
        <p:nvSpPr>
          <p:cNvPr id="6" name="矩形 5"/>
          <p:cNvSpPr/>
          <p:nvPr/>
        </p:nvSpPr>
        <p:spPr>
          <a:xfrm>
            <a:off x="179512" y="3930168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四年级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班五位同学平均每人捐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本图书。</a:t>
            </a:r>
          </a:p>
        </p:txBody>
      </p:sp>
      <p:sp>
        <p:nvSpPr>
          <p:cNvPr id="7" name="矩形 6"/>
          <p:cNvSpPr/>
          <p:nvPr/>
        </p:nvSpPr>
        <p:spPr>
          <a:xfrm>
            <a:off x="199795" y="4726885"/>
            <a:ext cx="8584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李莉同学平均每天上学路上花费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分钟。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1711</Words>
  <Application>WPS 演示</Application>
  <PresentationFormat>全屏显示(4:3)</PresentationFormat>
  <Paragraphs>383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人教版数学四年级下第8单元</dc:title>
  <dc:creator>吉林梓翰教育图书有限公司</dc:creator>
  <cp:lastModifiedBy>lenovop</cp:lastModifiedBy>
  <cp:revision>669</cp:revision>
  <dcterms:created xsi:type="dcterms:W3CDTF">2015-11-21T07:20:00Z</dcterms:created>
  <dcterms:modified xsi:type="dcterms:W3CDTF">2021-11-01T05:18:38Z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