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441" r:id="rId3"/>
    <p:sldId id="450" r:id="rId4"/>
    <p:sldId id="452" r:id="rId5"/>
    <p:sldId id="459" r:id="rId6"/>
    <p:sldId id="453" r:id="rId7"/>
    <p:sldId id="460" r:id="rId8"/>
    <p:sldId id="461" r:id="rId9"/>
    <p:sldId id="454" r:id="rId10"/>
    <p:sldId id="455" r:id="rId11"/>
    <p:sldId id="462" r:id="rId12"/>
    <p:sldId id="463" r:id="rId13"/>
    <p:sldId id="464" r:id="rId14"/>
    <p:sldId id="458" r:id="rId15"/>
    <p:sldId id="465" r:id="rId16"/>
    <p:sldId id="466" r:id="rId17"/>
    <p:sldId id="467" r:id="rId18"/>
    <p:sldId id="469" r:id="rId19"/>
    <p:sldId id="470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66387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1.wav"/><Relationship Id="rId5" Type="http://schemas.openxmlformats.org/officeDocument/2006/relationships/image" Target="../media/image17.emf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8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audio" Target="../media/audio1.wav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17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-71470" y="1551901"/>
            <a:ext cx="9250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8</a:t>
            </a:r>
            <a:r>
              <a:rPr lang="zh-CN" altLang="en-US" sz="4800" dirty="0" smtClean="0"/>
              <a:t>单元    平均数</a:t>
            </a:r>
            <a:r>
              <a:rPr lang="zh-CN" altLang="en-US" sz="4800" dirty="0"/>
              <a:t>与条形统计图</a:t>
            </a:r>
            <a:r>
              <a:rPr lang="en-US" altLang="zh-CN" sz="4800" dirty="0"/>
              <a:t>	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5076056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382004" y="2928934"/>
            <a:ext cx="65008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6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营养午餐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5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54" y="2009703"/>
            <a:ext cx="7557589" cy="342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6" name="Text Box 12"/>
          <p:cNvSpPr txBox="1">
            <a:spLocks noChangeArrowheads="1"/>
          </p:cNvSpPr>
          <p:nvPr/>
        </p:nvSpPr>
        <p:spPr bwMode="auto">
          <a:xfrm>
            <a:off x="721222" y="916707"/>
            <a:ext cx="7702551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全班同学最喜爱的</a:t>
            </a:r>
            <a:r>
              <a:rPr lang="en-US" altLang="zh-CN" sz="3200" dirty="0">
                <a:solidFill>
                  <a:schemeClr val="tx1"/>
                </a:solidFill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种搭配方案统计图</a:t>
            </a:r>
          </a:p>
        </p:txBody>
      </p:sp>
      <p:sp>
        <p:nvSpPr>
          <p:cNvPr id="13" name="TextBox 4"/>
          <p:cNvSpPr txBox="1"/>
          <p:nvPr/>
        </p:nvSpPr>
        <p:spPr bwMode="auto">
          <a:xfrm>
            <a:off x="373837" y="1515990"/>
            <a:ext cx="105568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人数</a:t>
            </a:r>
          </a:p>
        </p:txBody>
      </p:sp>
      <p:sp>
        <p:nvSpPr>
          <p:cNvPr id="2" name="TextBox 3"/>
          <p:cNvSpPr txBox="1"/>
          <p:nvPr/>
        </p:nvSpPr>
        <p:spPr bwMode="auto">
          <a:xfrm>
            <a:off x="8136678" y="5380759"/>
            <a:ext cx="106235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方案</a:t>
            </a:r>
          </a:p>
        </p:txBody>
      </p:sp>
      <p:grpSp>
        <p:nvGrpSpPr>
          <p:cNvPr id="8219" name="Group 33"/>
          <p:cNvGrpSpPr>
            <a:grpSpLocks/>
          </p:cNvGrpSpPr>
          <p:nvPr/>
        </p:nvGrpSpPr>
        <p:grpSpPr bwMode="auto">
          <a:xfrm>
            <a:off x="901681" y="5290275"/>
            <a:ext cx="7359109" cy="862013"/>
            <a:chOff x="1184" y="3922"/>
            <a:chExt cx="3138" cy="543"/>
          </a:xfrm>
        </p:grpSpPr>
        <p:sp>
          <p:nvSpPr>
            <p:cNvPr id="8231" name="Text Box 34"/>
            <p:cNvSpPr txBox="1">
              <a:spLocks noChangeArrowheads="1"/>
            </p:cNvSpPr>
            <p:nvPr/>
          </p:nvSpPr>
          <p:spPr bwMode="auto">
            <a:xfrm>
              <a:off x="1184" y="3942"/>
              <a:ext cx="54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1-6-9</a:t>
              </a:r>
            </a:p>
          </p:txBody>
        </p:sp>
        <p:sp>
          <p:nvSpPr>
            <p:cNvPr id="8232" name="Text Box 35"/>
            <p:cNvSpPr txBox="1">
              <a:spLocks noChangeArrowheads="1"/>
            </p:cNvSpPr>
            <p:nvPr/>
          </p:nvSpPr>
          <p:spPr bwMode="auto">
            <a:xfrm>
              <a:off x="1732" y="392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ea typeface="宋体" panose="02010600030101010101" pitchFamily="2" charset="-122"/>
                </a:rPr>
                <a:t>1-7-9</a:t>
              </a:r>
            </a:p>
          </p:txBody>
        </p:sp>
        <p:sp>
          <p:nvSpPr>
            <p:cNvPr id="8233" name="Text Box 36"/>
            <p:cNvSpPr txBox="1">
              <a:spLocks noChangeArrowheads="1"/>
            </p:cNvSpPr>
            <p:nvPr/>
          </p:nvSpPr>
          <p:spPr bwMode="auto">
            <a:xfrm>
              <a:off x="1305" y="412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8234" name="Text Box 37"/>
            <p:cNvSpPr txBox="1">
              <a:spLocks noChangeArrowheads="1"/>
            </p:cNvSpPr>
            <p:nvPr/>
          </p:nvSpPr>
          <p:spPr bwMode="auto">
            <a:xfrm>
              <a:off x="3319" y="3930"/>
              <a:ext cx="45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2-5-7</a:t>
              </a:r>
            </a:p>
          </p:txBody>
        </p:sp>
        <p:sp>
          <p:nvSpPr>
            <p:cNvPr id="8235" name="Text Box 38"/>
            <p:cNvSpPr txBox="1">
              <a:spLocks noChangeArrowheads="1"/>
            </p:cNvSpPr>
            <p:nvPr/>
          </p:nvSpPr>
          <p:spPr bwMode="auto">
            <a:xfrm>
              <a:off x="2265" y="3942"/>
              <a:ext cx="40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1-6-8</a:t>
              </a:r>
            </a:p>
          </p:txBody>
        </p:sp>
        <p:sp>
          <p:nvSpPr>
            <p:cNvPr id="8236" name="Text Box 39"/>
            <p:cNvSpPr txBox="1">
              <a:spLocks noChangeArrowheads="1"/>
            </p:cNvSpPr>
            <p:nvPr/>
          </p:nvSpPr>
          <p:spPr bwMode="auto">
            <a:xfrm>
              <a:off x="2386" y="414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8237" name="Text Box 40"/>
            <p:cNvSpPr txBox="1">
              <a:spLocks noChangeArrowheads="1"/>
            </p:cNvSpPr>
            <p:nvPr/>
          </p:nvSpPr>
          <p:spPr bwMode="auto">
            <a:xfrm>
              <a:off x="2779" y="3936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3-7-8</a:t>
              </a:r>
            </a:p>
          </p:txBody>
        </p:sp>
        <p:sp>
          <p:nvSpPr>
            <p:cNvPr id="8238" name="Text Box 41"/>
            <p:cNvSpPr txBox="1">
              <a:spLocks noChangeArrowheads="1"/>
            </p:cNvSpPr>
            <p:nvPr/>
          </p:nvSpPr>
          <p:spPr bwMode="auto">
            <a:xfrm>
              <a:off x="2892" y="4158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8239" name="Text Box 42"/>
            <p:cNvSpPr txBox="1">
              <a:spLocks noChangeArrowheads="1"/>
            </p:cNvSpPr>
            <p:nvPr/>
          </p:nvSpPr>
          <p:spPr bwMode="auto">
            <a:xfrm>
              <a:off x="1830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40" name="Text Box 43"/>
            <p:cNvSpPr txBox="1">
              <a:spLocks noChangeArrowheads="1"/>
            </p:cNvSpPr>
            <p:nvPr/>
          </p:nvSpPr>
          <p:spPr bwMode="auto">
            <a:xfrm>
              <a:off x="3434" y="4127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41" name="Text Box 44"/>
            <p:cNvSpPr txBox="1">
              <a:spLocks noChangeArrowheads="1"/>
            </p:cNvSpPr>
            <p:nvPr/>
          </p:nvSpPr>
          <p:spPr bwMode="auto">
            <a:xfrm>
              <a:off x="3823" y="393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2-4-8</a:t>
              </a:r>
            </a:p>
          </p:txBody>
        </p:sp>
        <p:sp>
          <p:nvSpPr>
            <p:cNvPr id="8242" name="Text Box 45"/>
            <p:cNvSpPr txBox="1">
              <a:spLocks noChangeArrowheads="1"/>
            </p:cNvSpPr>
            <p:nvPr/>
          </p:nvSpPr>
          <p:spPr bwMode="auto">
            <a:xfrm>
              <a:off x="3947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6</a:t>
              </a:r>
            </a:p>
          </p:txBody>
        </p:sp>
      </p:grpSp>
      <p:sp>
        <p:nvSpPr>
          <p:cNvPr id="8221" name="Text Box 68"/>
          <p:cNvSpPr txBox="1">
            <a:spLocks noChangeArrowheads="1"/>
          </p:cNvSpPr>
          <p:nvPr/>
        </p:nvSpPr>
        <p:spPr bwMode="auto">
          <a:xfrm>
            <a:off x="343332" y="5139687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8222" name="Text Box 69"/>
          <p:cNvSpPr txBox="1">
            <a:spLocks noChangeArrowheads="1"/>
          </p:cNvSpPr>
          <p:nvPr/>
        </p:nvSpPr>
        <p:spPr bwMode="auto">
          <a:xfrm>
            <a:off x="333652" y="4752108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8223" name="Text Box 70"/>
          <p:cNvSpPr txBox="1">
            <a:spLocks noChangeArrowheads="1"/>
          </p:cNvSpPr>
          <p:nvPr/>
        </p:nvSpPr>
        <p:spPr bwMode="auto">
          <a:xfrm>
            <a:off x="323528" y="4404445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8224" name="Text Box 71"/>
          <p:cNvSpPr txBox="1">
            <a:spLocks noChangeArrowheads="1"/>
          </p:cNvSpPr>
          <p:nvPr/>
        </p:nvSpPr>
        <p:spPr bwMode="auto">
          <a:xfrm>
            <a:off x="327399" y="4042457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8225" name="Text Box 72"/>
          <p:cNvSpPr txBox="1">
            <a:spLocks noChangeArrowheads="1"/>
          </p:cNvSpPr>
          <p:nvPr/>
        </p:nvSpPr>
        <p:spPr bwMode="auto">
          <a:xfrm>
            <a:off x="336207" y="3681338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8226" name="Text Box 73"/>
          <p:cNvSpPr txBox="1">
            <a:spLocks noChangeArrowheads="1"/>
          </p:cNvSpPr>
          <p:nvPr/>
        </p:nvSpPr>
        <p:spPr bwMode="auto">
          <a:xfrm>
            <a:off x="179197" y="3318731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8227" name="Text Box 74"/>
          <p:cNvSpPr txBox="1">
            <a:spLocks noChangeArrowheads="1"/>
          </p:cNvSpPr>
          <p:nvPr/>
        </p:nvSpPr>
        <p:spPr bwMode="auto">
          <a:xfrm>
            <a:off x="175106" y="2937967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12</a:t>
            </a:r>
          </a:p>
        </p:txBody>
      </p:sp>
      <p:sp>
        <p:nvSpPr>
          <p:cNvPr id="8228" name="Text Box 75"/>
          <p:cNvSpPr txBox="1">
            <a:spLocks noChangeArrowheads="1"/>
          </p:cNvSpPr>
          <p:nvPr/>
        </p:nvSpPr>
        <p:spPr bwMode="auto">
          <a:xfrm>
            <a:off x="188318" y="2564904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14</a:t>
            </a:r>
          </a:p>
        </p:txBody>
      </p:sp>
      <p:sp>
        <p:nvSpPr>
          <p:cNvPr id="8229" name="Text Box 76"/>
          <p:cNvSpPr txBox="1">
            <a:spLocks noChangeArrowheads="1"/>
          </p:cNvSpPr>
          <p:nvPr/>
        </p:nvSpPr>
        <p:spPr bwMode="auto">
          <a:xfrm>
            <a:off x="188318" y="2202949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16</a:t>
            </a:r>
          </a:p>
        </p:txBody>
      </p:sp>
      <p:sp>
        <p:nvSpPr>
          <p:cNvPr id="8230" name="Text Box 77"/>
          <p:cNvSpPr txBox="1">
            <a:spLocks noChangeArrowheads="1"/>
          </p:cNvSpPr>
          <p:nvPr/>
        </p:nvSpPr>
        <p:spPr bwMode="auto">
          <a:xfrm>
            <a:off x="226819" y="1845147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18</a:t>
            </a:r>
          </a:p>
        </p:txBody>
      </p:sp>
      <p:sp>
        <p:nvSpPr>
          <p:cNvPr id="8212" name="Text Box 231"/>
          <p:cNvSpPr txBox="1">
            <a:spLocks noChangeArrowheads="1"/>
          </p:cNvSpPr>
          <p:nvPr/>
        </p:nvSpPr>
        <p:spPr bwMode="auto">
          <a:xfrm>
            <a:off x="6501311" y="1905720"/>
            <a:ext cx="19335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女生人数</a:t>
            </a:r>
          </a:p>
        </p:txBody>
      </p:sp>
      <p:sp>
        <p:nvSpPr>
          <p:cNvPr id="8213" name="Text Box 232"/>
          <p:cNvSpPr txBox="1">
            <a:spLocks noChangeArrowheads="1"/>
          </p:cNvSpPr>
          <p:nvPr/>
        </p:nvSpPr>
        <p:spPr bwMode="auto">
          <a:xfrm>
            <a:off x="6521016" y="1493368"/>
            <a:ext cx="2041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男生人数</a:t>
            </a:r>
          </a:p>
        </p:txBody>
      </p:sp>
      <p:sp>
        <p:nvSpPr>
          <p:cNvPr id="8427" name="Rectangle 235"/>
          <p:cNvSpPr>
            <a:spLocks noChangeArrowheads="1"/>
          </p:cNvSpPr>
          <p:nvPr/>
        </p:nvSpPr>
        <p:spPr bwMode="auto">
          <a:xfrm>
            <a:off x="1113332" y="2181020"/>
            <a:ext cx="297665" cy="31921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8" name="Rectangle 236"/>
          <p:cNvSpPr>
            <a:spLocks noChangeArrowheads="1"/>
          </p:cNvSpPr>
          <p:nvPr/>
        </p:nvSpPr>
        <p:spPr bwMode="auto">
          <a:xfrm>
            <a:off x="1403648" y="2917996"/>
            <a:ext cx="297664" cy="245522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9" name="Rectangle 237"/>
          <p:cNvSpPr>
            <a:spLocks noChangeArrowheads="1"/>
          </p:cNvSpPr>
          <p:nvPr/>
        </p:nvSpPr>
        <p:spPr bwMode="auto">
          <a:xfrm>
            <a:off x="2402128" y="2564904"/>
            <a:ext cx="297664" cy="2808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0" name="Rectangle 238"/>
          <p:cNvSpPr>
            <a:spLocks noChangeArrowheads="1"/>
          </p:cNvSpPr>
          <p:nvPr/>
        </p:nvSpPr>
        <p:spPr bwMode="auto">
          <a:xfrm>
            <a:off x="2690159" y="3115070"/>
            <a:ext cx="297665" cy="2258146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2" name="Rectangle 240"/>
          <p:cNvSpPr>
            <a:spLocks noChangeArrowheads="1"/>
          </p:cNvSpPr>
          <p:nvPr/>
        </p:nvSpPr>
        <p:spPr bwMode="auto">
          <a:xfrm>
            <a:off x="3923928" y="3498957"/>
            <a:ext cx="299717" cy="187426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3" name="Rectangle 241"/>
          <p:cNvSpPr>
            <a:spLocks noChangeArrowheads="1"/>
          </p:cNvSpPr>
          <p:nvPr/>
        </p:nvSpPr>
        <p:spPr bwMode="auto">
          <a:xfrm>
            <a:off x="3635896" y="2564904"/>
            <a:ext cx="297665" cy="2808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8" name="Rectangle 246"/>
          <p:cNvSpPr>
            <a:spLocks noChangeArrowheads="1"/>
          </p:cNvSpPr>
          <p:nvPr/>
        </p:nvSpPr>
        <p:spPr bwMode="auto">
          <a:xfrm>
            <a:off x="4860032" y="3498957"/>
            <a:ext cx="297665" cy="18742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9" name="Rectangle 247"/>
          <p:cNvSpPr>
            <a:spLocks noChangeArrowheads="1"/>
          </p:cNvSpPr>
          <p:nvPr/>
        </p:nvSpPr>
        <p:spPr bwMode="auto">
          <a:xfrm>
            <a:off x="5148064" y="3496903"/>
            <a:ext cx="297664" cy="187631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0" name="Rectangle 248"/>
          <p:cNvSpPr>
            <a:spLocks noChangeArrowheads="1"/>
          </p:cNvSpPr>
          <p:nvPr/>
        </p:nvSpPr>
        <p:spPr bwMode="auto">
          <a:xfrm>
            <a:off x="6084168" y="4077862"/>
            <a:ext cx="297665" cy="129535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1" name="Rectangle 249"/>
          <p:cNvSpPr>
            <a:spLocks noChangeArrowheads="1"/>
          </p:cNvSpPr>
          <p:nvPr/>
        </p:nvSpPr>
        <p:spPr bwMode="auto">
          <a:xfrm>
            <a:off x="6389712" y="3310093"/>
            <a:ext cx="297664" cy="2063123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2" name="Rectangle 250"/>
          <p:cNvSpPr>
            <a:spLocks noChangeArrowheads="1"/>
          </p:cNvSpPr>
          <p:nvPr/>
        </p:nvSpPr>
        <p:spPr bwMode="auto">
          <a:xfrm>
            <a:off x="7298672" y="3687819"/>
            <a:ext cx="297664" cy="16853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4" name="Rectangle 252"/>
          <p:cNvSpPr>
            <a:spLocks noChangeArrowheads="1"/>
          </p:cNvSpPr>
          <p:nvPr/>
        </p:nvSpPr>
        <p:spPr bwMode="auto">
          <a:xfrm>
            <a:off x="7582171" y="4250302"/>
            <a:ext cx="297665" cy="112291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2" name="Rectangle 250"/>
          <p:cNvSpPr>
            <a:spLocks noChangeArrowheads="1"/>
          </p:cNvSpPr>
          <p:nvPr/>
        </p:nvSpPr>
        <p:spPr bwMode="auto">
          <a:xfrm>
            <a:off x="6214231" y="1700808"/>
            <a:ext cx="216761" cy="19547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3" name="Rectangle 252"/>
          <p:cNvSpPr>
            <a:spLocks noChangeArrowheads="1"/>
          </p:cNvSpPr>
          <p:nvPr/>
        </p:nvSpPr>
        <p:spPr bwMode="auto">
          <a:xfrm>
            <a:off x="6214233" y="2137745"/>
            <a:ext cx="229975" cy="19547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80053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7" grpId="0" animBg="1"/>
      <p:bldP spid="8428" grpId="0" animBg="1"/>
      <p:bldP spid="8429" grpId="0" animBg="1"/>
      <p:bldP spid="8430" grpId="0" animBg="1"/>
      <p:bldP spid="8432" grpId="0" animBg="1"/>
      <p:bldP spid="8433" grpId="0" animBg="1"/>
      <p:bldP spid="8438" grpId="0" animBg="1"/>
      <p:bldP spid="8439" grpId="0" animBg="1"/>
      <p:bldP spid="8440" grpId="0" animBg="1"/>
      <p:bldP spid="8441" grpId="0" animBg="1"/>
      <p:bldP spid="8442" grpId="0" animBg="1"/>
      <p:bldP spid="84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5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54" y="2009703"/>
            <a:ext cx="7557589" cy="342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6" name="Text Box 12"/>
          <p:cNvSpPr txBox="1">
            <a:spLocks noChangeArrowheads="1"/>
          </p:cNvSpPr>
          <p:nvPr/>
        </p:nvSpPr>
        <p:spPr bwMode="auto">
          <a:xfrm>
            <a:off x="721222" y="916707"/>
            <a:ext cx="7702551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全班同学最喜爱的</a:t>
            </a:r>
            <a:r>
              <a:rPr lang="en-US" altLang="zh-CN" sz="3200" dirty="0">
                <a:solidFill>
                  <a:schemeClr val="tx1"/>
                </a:solidFill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种搭配方案统计图</a:t>
            </a:r>
          </a:p>
        </p:txBody>
      </p:sp>
      <p:sp>
        <p:nvSpPr>
          <p:cNvPr id="13" name="TextBox 4"/>
          <p:cNvSpPr txBox="1"/>
          <p:nvPr/>
        </p:nvSpPr>
        <p:spPr bwMode="auto">
          <a:xfrm>
            <a:off x="373837" y="1515990"/>
            <a:ext cx="105568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人数</a:t>
            </a:r>
          </a:p>
        </p:txBody>
      </p:sp>
      <p:sp>
        <p:nvSpPr>
          <p:cNvPr id="2" name="TextBox 3"/>
          <p:cNvSpPr txBox="1"/>
          <p:nvPr/>
        </p:nvSpPr>
        <p:spPr bwMode="auto">
          <a:xfrm>
            <a:off x="8136678" y="5380759"/>
            <a:ext cx="106235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方案</a:t>
            </a:r>
          </a:p>
        </p:txBody>
      </p:sp>
      <p:grpSp>
        <p:nvGrpSpPr>
          <p:cNvPr id="8219" name="Group 33"/>
          <p:cNvGrpSpPr>
            <a:grpSpLocks/>
          </p:cNvGrpSpPr>
          <p:nvPr/>
        </p:nvGrpSpPr>
        <p:grpSpPr bwMode="auto">
          <a:xfrm>
            <a:off x="901681" y="5290275"/>
            <a:ext cx="7359109" cy="862013"/>
            <a:chOff x="1184" y="3922"/>
            <a:chExt cx="3138" cy="543"/>
          </a:xfrm>
        </p:grpSpPr>
        <p:sp>
          <p:nvSpPr>
            <p:cNvPr id="8231" name="Text Box 34"/>
            <p:cNvSpPr txBox="1">
              <a:spLocks noChangeArrowheads="1"/>
            </p:cNvSpPr>
            <p:nvPr/>
          </p:nvSpPr>
          <p:spPr bwMode="auto">
            <a:xfrm>
              <a:off x="1184" y="3942"/>
              <a:ext cx="54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1-6-9</a:t>
              </a:r>
            </a:p>
          </p:txBody>
        </p:sp>
        <p:sp>
          <p:nvSpPr>
            <p:cNvPr id="8232" name="Text Box 35"/>
            <p:cNvSpPr txBox="1">
              <a:spLocks noChangeArrowheads="1"/>
            </p:cNvSpPr>
            <p:nvPr/>
          </p:nvSpPr>
          <p:spPr bwMode="auto">
            <a:xfrm>
              <a:off x="1732" y="392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ea typeface="宋体" panose="02010600030101010101" pitchFamily="2" charset="-122"/>
                </a:rPr>
                <a:t>1-7-9</a:t>
              </a:r>
            </a:p>
          </p:txBody>
        </p:sp>
        <p:sp>
          <p:nvSpPr>
            <p:cNvPr id="8233" name="Text Box 36"/>
            <p:cNvSpPr txBox="1">
              <a:spLocks noChangeArrowheads="1"/>
            </p:cNvSpPr>
            <p:nvPr/>
          </p:nvSpPr>
          <p:spPr bwMode="auto">
            <a:xfrm>
              <a:off x="1305" y="412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8234" name="Text Box 37"/>
            <p:cNvSpPr txBox="1">
              <a:spLocks noChangeArrowheads="1"/>
            </p:cNvSpPr>
            <p:nvPr/>
          </p:nvSpPr>
          <p:spPr bwMode="auto">
            <a:xfrm>
              <a:off x="3319" y="3930"/>
              <a:ext cx="45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2-5-7</a:t>
              </a:r>
            </a:p>
          </p:txBody>
        </p:sp>
        <p:sp>
          <p:nvSpPr>
            <p:cNvPr id="8235" name="Text Box 38"/>
            <p:cNvSpPr txBox="1">
              <a:spLocks noChangeArrowheads="1"/>
            </p:cNvSpPr>
            <p:nvPr/>
          </p:nvSpPr>
          <p:spPr bwMode="auto">
            <a:xfrm>
              <a:off x="2265" y="3942"/>
              <a:ext cx="40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1-6-8</a:t>
              </a:r>
            </a:p>
          </p:txBody>
        </p:sp>
        <p:sp>
          <p:nvSpPr>
            <p:cNvPr id="8236" name="Text Box 39"/>
            <p:cNvSpPr txBox="1">
              <a:spLocks noChangeArrowheads="1"/>
            </p:cNvSpPr>
            <p:nvPr/>
          </p:nvSpPr>
          <p:spPr bwMode="auto">
            <a:xfrm>
              <a:off x="2386" y="414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8237" name="Text Box 40"/>
            <p:cNvSpPr txBox="1">
              <a:spLocks noChangeArrowheads="1"/>
            </p:cNvSpPr>
            <p:nvPr/>
          </p:nvSpPr>
          <p:spPr bwMode="auto">
            <a:xfrm>
              <a:off x="2779" y="3936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3-7-8</a:t>
              </a:r>
            </a:p>
          </p:txBody>
        </p:sp>
        <p:sp>
          <p:nvSpPr>
            <p:cNvPr id="8238" name="Text Box 41"/>
            <p:cNvSpPr txBox="1">
              <a:spLocks noChangeArrowheads="1"/>
            </p:cNvSpPr>
            <p:nvPr/>
          </p:nvSpPr>
          <p:spPr bwMode="auto">
            <a:xfrm>
              <a:off x="2892" y="4158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8239" name="Text Box 42"/>
            <p:cNvSpPr txBox="1">
              <a:spLocks noChangeArrowheads="1"/>
            </p:cNvSpPr>
            <p:nvPr/>
          </p:nvSpPr>
          <p:spPr bwMode="auto">
            <a:xfrm>
              <a:off x="1830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40" name="Text Box 43"/>
            <p:cNvSpPr txBox="1">
              <a:spLocks noChangeArrowheads="1"/>
            </p:cNvSpPr>
            <p:nvPr/>
          </p:nvSpPr>
          <p:spPr bwMode="auto">
            <a:xfrm>
              <a:off x="3434" y="4127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41" name="Text Box 44"/>
            <p:cNvSpPr txBox="1">
              <a:spLocks noChangeArrowheads="1"/>
            </p:cNvSpPr>
            <p:nvPr/>
          </p:nvSpPr>
          <p:spPr bwMode="auto">
            <a:xfrm>
              <a:off x="3823" y="393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2-4-8</a:t>
              </a:r>
            </a:p>
          </p:txBody>
        </p:sp>
        <p:sp>
          <p:nvSpPr>
            <p:cNvPr id="8242" name="Text Box 45"/>
            <p:cNvSpPr txBox="1">
              <a:spLocks noChangeArrowheads="1"/>
            </p:cNvSpPr>
            <p:nvPr/>
          </p:nvSpPr>
          <p:spPr bwMode="auto">
            <a:xfrm>
              <a:off x="3947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6</a:t>
              </a:r>
            </a:p>
          </p:txBody>
        </p:sp>
      </p:grpSp>
      <p:sp>
        <p:nvSpPr>
          <p:cNvPr id="8221" name="Text Box 68"/>
          <p:cNvSpPr txBox="1">
            <a:spLocks noChangeArrowheads="1"/>
          </p:cNvSpPr>
          <p:nvPr/>
        </p:nvSpPr>
        <p:spPr bwMode="auto">
          <a:xfrm>
            <a:off x="343332" y="5139687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8222" name="Text Box 69"/>
          <p:cNvSpPr txBox="1">
            <a:spLocks noChangeArrowheads="1"/>
          </p:cNvSpPr>
          <p:nvPr/>
        </p:nvSpPr>
        <p:spPr bwMode="auto">
          <a:xfrm>
            <a:off x="333652" y="4752108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5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3" name="Text Box 70"/>
          <p:cNvSpPr txBox="1">
            <a:spLocks noChangeArrowheads="1"/>
          </p:cNvSpPr>
          <p:nvPr/>
        </p:nvSpPr>
        <p:spPr bwMode="auto">
          <a:xfrm>
            <a:off x="186140" y="4404445"/>
            <a:ext cx="6130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10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4" name="Text Box 71"/>
          <p:cNvSpPr txBox="1">
            <a:spLocks noChangeArrowheads="1"/>
          </p:cNvSpPr>
          <p:nvPr/>
        </p:nvSpPr>
        <p:spPr bwMode="auto">
          <a:xfrm>
            <a:off x="169349" y="4042457"/>
            <a:ext cx="6336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15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5" name="Text Box 72"/>
          <p:cNvSpPr txBox="1">
            <a:spLocks noChangeArrowheads="1"/>
          </p:cNvSpPr>
          <p:nvPr/>
        </p:nvSpPr>
        <p:spPr bwMode="auto">
          <a:xfrm>
            <a:off x="185273" y="3681338"/>
            <a:ext cx="6265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20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6" name="Text Box 73"/>
          <p:cNvSpPr txBox="1">
            <a:spLocks noChangeArrowheads="1"/>
          </p:cNvSpPr>
          <p:nvPr/>
        </p:nvSpPr>
        <p:spPr bwMode="auto">
          <a:xfrm>
            <a:off x="182156" y="3299521"/>
            <a:ext cx="5593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25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7" name="Text Box 74"/>
          <p:cNvSpPr txBox="1">
            <a:spLocks noChangeArrowheads="1"/>
          </p:cNvSpPr>
          <p:nvPr/>
        </p:nvSpPr>
        <p:spPr bwMode="auto">
          <a:xfrm>
            <a:off x="175106" y="2937967"/>
            <a:ext cx="5593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30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8" name="Text Box 75"/>
          <p:cNvSpPr txBox="1">
            <a:spLocks noChangeArrowheads="1"/>
          </p:cNvSpPr>
          <p:nvPr/>
        </p:nvSpPr>
        <p:spPr bwMode="auto">
          <a:xfrm>
            <a:off x="179921" y="2570140"/>
            <a:ext cx="5593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35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29" name="Text Box 76"/>
          <p:cNvSpPr txBox="1">
            <a:spLocks noChangeArrowheads="1"/>
          </p:cNvSpPr>
          <p:nvPr/>
        </p:nvSpPr>
        <p:spPr bwMode="auto">
          <a:xfrm>
            <a:off x="188318" y="2202949"/>
            <a:ext cx="5593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40</a:t>
            </a:r>
            <a:endParaRPr lang="en-US" altLang="zh-CN" sz="2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12" name="Text Box 231"/>
          <p:cNvSpPr txBox="1">
            <a:spLocks noChangeArrowheads="1"/>
          </p:cNvSpPr>
          <p:nvPr/>
        </p:nvSpPr>
        <p:spPr bwMode="auto">
          <a:xfrm>
            <a:off x="6501311" y="1905720"/>
            <a:ext cx="19335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女生人数</a:t>
            </a:r>
          </a:p>
        </p:txBody>
      </p:sp>
      <p:sp>
        <p:nvSpPr>
          <p:cNvPr id="8213" name="Text Box 232"/>
          <p:cNvSpPr txBox="1">
            <a:spLocks noChangeArrowheads="1"/>
          </p:cNvSpPr>
          <p:nvPr/>
        </p:nvSpPr>
        <p:spPr bwMode="auto">
          <a:xfrm>
            <a:off x="6521016" y="1493368"/>
            <a:ext cx="2041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男生人数</a:t>
            </a:r>
          </a:p>
        </p:txBody>
      </p:sp>
      <p:sp>
        <p:nvSpPr>
          <p:cNvPr id="8427" name="Rectangle 235"/>
          <p:cNvSpPr>
            <a:spLocks noChangeArrowheads="1"/>
          </p:cNvSpPr>
          <p:nvPr/>
        </p:nvSpPr>
        <p:spPr bwMode="auto">
          <a:xfrm>
            <a:off x="1113332" y="4077862"/>
            <a:ext cx="578349" cy="129535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8" name="Rectangle 236"/>
          <p:cNvSpPr>
            <a:spLocks noChangeArrowheads="1"/>
          </p:cNvSpPr>
          <p:nvPr/>
        </p:nvSpPr>
        <p:spPr bwMode="auto">
          <a:xfrm>
            <a:off x="1113332" y="3115070"/>
            <a:ext cx="578347" cy="954478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9" name="Rectangle 237"/>
          <p:cNvSpPr>
            <a:spLocks noChangeArrowheads="1"/>
          </p:cNvSpPr>
          <p:nvPr/>
        </p:nvSpPr>
        <p:spPr bwMode="auto">
          <a:xfrm>
            <a:off x="2402127" y="4250302"/>
            <a:ext cx="578347" cy="112291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0" name="Rectangle 238"/>
          <p:cNvSpPr>
            <a:spLocks noChangeArrowheads="1"/>
          </p:cNvSpPr>
          <p:nvPr/>
        </p:nvSpPr>
        <p:spPr bwMode="auto">
          <a:xfrm>
            <a:off x="2399848" y="3299520"/>
            <a:ext cx="578349" cy="950781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2" name="Rectangle 240"/>
          <p:cNvSpPr>
            <a:spLocks noChangeArrowheads="1"/>
          </p:cNvSpPr>
          <p:nvPr/>
        </p:nvSpPr>
        <p:spPr bwMode="auto">
          <a:xfrm>
            <a:off x="3644676" y="3496902"/>
            <a:ext cx="582336" cy="770601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3" name="Rectangle 241"/>
          <p:cNvSpPr>
            <a:spLocks noChangeArrowheads="1"/>
          </p:cNvSpPr>
          <p:nvPr/>
        </p:nvSpPr>
        <p:spPr bwMode="auto">
          <a:xfrm>
            <a:off x="3635896" y="4250300"/>
            <a:ext cx="599395" cy="112291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8" name="Rectangle 246"/>
          <p:cNvSpPr>
            <a:spLocks noChangeArrowheads="1"/>
          </p:cNvSpPr>
          <p:nvPr/>
        </p:nvSpPr>
        <p:spPr bwMode="auto">
          <a:xfrm>
            <a:off x="4860032" y="4653135"/>
            <a:ext cx="578349" cy="72008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9" name="Rectangle 247"/>
          <p:cNvSpPr>
            <a:spLocks noChangeArrowheads="1"/>
          </p:cNvSpPr>
          <p:nvPr/>
        </p:nvSpPr>
        <p:spPr bwMode="auto">
          <a:xfrm>
            <a:off x="4859310" y="3876656"/>
            <a:ext cx="578347" cy="77648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0" name="Rectangle 248"/>
          <p:cNvSpPr>
            <a:spLocks noChangeArrowheads="1"/>
          </p:cNvSpPr>
          <p:nvPr/>
        </p:nvSpPr>
        <p:spPr bwMode="auto">
          <a:xfrm>
            <a:off x="6084168" y="4794178"/>
            <a:ext cx="578349" cy="5790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1" name="Rectangle 249"/>
          <p:cNvSpPr>
            <a:spLocks noChangeArrowheads="1"/>
          </p:cNvSpPr>
          <p:nvPr/>
        </p:nvSpPr>
        <p:spPr bwMode="auto">
          <a:xfrm>
            <a:off x="6085367" y="4042457"/>
            <a:ext cx="578347" cy="747128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2" name="Rectangle 250"/>
          <p:cNvSpPr>
            <a:spLocks noChangeArrowheads="1"/>
          </p:cNvSpPr>
          <p:nvPr/>
        </p:nvSpPr>
        <p:spPr bwMode="auto">
          <a:xfrm>
            <a:off x="7298671" y="4752108"/>
            <a:ext cx="578347" cy="62110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4" name="Rectangle 252"/>
          <p:cNvSpPr>
            <a:spLocks noChangeArrowheads="1"/>
          </p:cNvSpPr>
          <p:nvPr/>
        </p:nvSpPr>
        <p:spPr bwMode="auto">
          <a:xfrm>
            <a:off x="7298671" y="4250300"/>
            <a:ext cx="578349" cy="501438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2" name="Rectangle 250"/>
          <p:cNvSpPr>
            <a:spLocks noChangeArrowheads="1"/>
          </p:cNvSpPr>
          <p:nvPr/>
        </p:nvSpPr>
        <p:spPr bwMode="auto">
          <a:xfrm>
            <a:off x="6214231" y="1700808"/>
            <a:ext cx="216761" cy="19547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3" name="Rectangle 252"/>
          <p:cNvSpPr>
            <a:spLocks noChangeArrowheads="1"/>
          </p:cNvSpPr>
          <p:nvPr/>
        </p:nvSpPr>
        <p:spPr bwMode="auto">
          <a:xfrm>
            <a:off x="6214233" y="2137745"/>
            <a:ext cx="229975" cy="19547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3434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7" grpId="0" animBg="1"/>
      <p:bldP spid="8428" grpId="0" animBg="1"/>
      <p:bldP spid="8429" grpId="0" animBg="1"/>
      <p:bldP spid="8430" grpId="0" animBg="1"/>
      <p:bldP spid="8432" grpId="0" animBg="1"/>
      <p:bldP spid="8433" grpId="0" animBg="1"/>
      <p:bldP spid="8438" grpId="0" animBg="1"/>
      <p:bldP spid="8439" grpId="0" animBg="1"/>
      <p:bldP spid="8440" grpId="0" animBg="1"/>
      <p:bldP spid="8441" grpId="0" animBg="1"/>
      <p:bldP spid="8442" grpId="0" animBg="1"/>
      <p:bldP spid="84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94" name="Group 498"/>
          <p:cNvGraphicFramePr>
            <a:graphicFrameLocks noGrp="1"/>
          </p:cNvGraphicFramePr>
          <p:nvPr/>
        </p:nvGraphicFramePr>
        <p:xfrm>
          <a:off x="107504" y="764704"/>
          <a:ext cx="8928991" cy="5390301"/>
        </p:xfrm>
        <a:graphic>
          <a:graphicData uri="http://schemas.openxmlformats.org/drawingml/2006/table">
            <a:tbl>
              <a:tblPr/>
              <a:tblGrid>
                <a:gridCol w="936104"/>
                <a:gridCol w="2201569"/>
                <a:gridCol w="1931250"/>
                <a:gridCol w="1904495"/>
                <a:gridCol w="1955573"/>
              </a:tblGrid>
              <a:tr h="525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编号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菜名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热量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千焦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脂肪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蛋白质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猪肉粉条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2462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炸鸡排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1254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土豆炖牛肉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1095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66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辣子鸡丁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1033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6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西红柿鸡蛋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899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香菜冬瓜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564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9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家常豆腐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8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香菇油菜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韭菜豆芽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497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526256" y="188640"/>
            <a:ext cx="7862887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）哪一种搭配所含的蛋白质最多？</a:t>
            </a:r>
            <a:endParaRPr lang="en-US" altLang="zh-CN" sz="3200" dirty="0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7092280" y="1268760"/>
            <a:ext cx="1944216" cy="4896544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113842" y="1811476"/>
            <a:ext cx="1922654" cy="554832"/>
          </a:xfrm>
          <a:prstGeom prst="rect">
            <a:avLst/>
          </a:prstGeom>
          <a:solidFill>
            <a:srgbClr val="C00000">
              <a:alpha val="20000"/>
            </a:srgbClr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7090958" y="3439615"/>
            <a:ext cx="1922654" cy="554834"/>
          </a:xfrm>
          <a:prstGeom prst="rect">
            <a:avLst/>
          </a:prstGeom>
          <a:solidFill>
            <a:srgbClr val="C00000">
              <a:alpha val="20000"/>
            </a:srgbClr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7090958" y="4537163"/>
            <a:ext cx="1922654" cy="554832"/>
          </a:xfrm>
          <a:prstGeom prst="rect">
            <a:avLst/>
          </a:prstGeom>
          <a:solidFill>
            <a:srgbClr val="C00000">
              <a:alpha val="20000"/>
            </a:srgbClr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24994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5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54" y="2009703"/>
            <a:ext cx="7557589" cy="342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6" name="Text Box 12"/>
          <p:cNvSpPr txBox="1">
            <a:spLocks noChangeArrowheads="1"/>
          </p:cNvSpPr>
          <p:nvPr/>
        </p:nvSpPr>
        <p:spPr bwMode="auto">
          <a:xfrm>
            <a:off x="721222" y="916707"/>
            <a:ext cx="7702551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全班同学最喜爱的</a:t>
            </a:r>
            <a:r>
              <a:rPr lang="en-US" altLang="zh-CN" sz="3200" dirty="0">
                <a:solidFill>
                  <a:schemeClr val="tx1"/>
                </a:solidFill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种搭配方案统计图</a:t>
            </a:r>
          </a:p>
        </p:txBody>
      </p:sp>
      <p:sp>
        <p:nvSpPr>
          <p:cNvPr id="13" name="TextBox 4"/>
          <p:cNvSpPr txBox="1"/>
          <p:nvPr/>
        </p:nvSpPr>
        <p:spPr bwMode="auto">
          <a:xfrm>
            <a:off x="373837" y="1515990"/>
            <a:ext cx="105568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人数</a:t>
            </a:r>
          </a:p>
        </p:txBody>
      </p:sp>
      <p:sp>
        <p:nvSpPr>
          <p:cNvPr id="2" name="TextBox 3"/>
          <p:cNvSpPr txBox="1"/>
          <p:nvPr/>
        </p:nvSpPr>
        <p:spPr bwMode="auto">
          <a:xfrm>
            <a:off x="8136678" y="5380759"/>
            <a:ext cx="1062358" cy="304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dirty="0">
                <a:latin typeface="楷体_GB2312" pitchFamily="49" charset="-122"/>
              </a:rPr>
              <a:t>方案</a:t>
            </a:r>
          </a:p>
        </p:txBody>
      </p:sp>
      <p:grpSp>
        <p:nvGrpSpPr>
          <p:cNvPr id="8219" name="Group 33"/>
          <p:cNvGrpSpPr>
            <a:grpSpLocks/>
          </p:cNvGrpSpPr>
          <p:nvPr/>
        </p:nvGrpSpPr>
        <p:grpSpPr bwMode="auto">
          <a:xfrm>
            <a:off x="901681" y="5290275"/>
            <a:ext cx="7359109" cy="862013"/>
            <a:chOff x="1184" y="3922"/>
            <a:chExt cx="3138" cy="543"/>
          </a:xfrm>
        </p:grpSpPr>
        <p:sp>
          <p:nvSpPr>
            <p:cNvPr id="8231" name="Text Box 34"/>
            <p:cNvSpPr txBox="1">
              <a:spLocks noChangeArrowheads="1"/>
            </p:cNvSpPr>
            <p:nvPr/>
          </p:nvSpPr>
          <p:spPr bwMode="auto">
            <a:xfrm>
              <a:off x="1184" y="3942"/>
              <a:ext cx="54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1-6-9</a:t>
              </a:r>
            </a:p>
          </p:txBody>
        </p:sp>
        <p:sp>
          <p:nvSpPr>
            <p:cNvPr id="8232" name="Text Box 35"/>
            <p:cNvSpPr txBox="1">
              <a:spLocks noChangeArrowheads="1"/>
            </p:cNvSpPr>
            <p:nvPr/>
          </p:nvSpPr>
          <p:spPr bwMode="auto">
            <a:xfrm>
              <a:off x="1732" y="392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chemeClr val="tx1"/>
                  </a:solidFill>
                  <a:ea typeface="宋体" panose="02010600030101010101" pitchFamily="2" charset="-122"/>
                </a:rPr>
                <a:t>1-7-9</a:t>
              </a:r>
            </a:p>
          </p:txBody>
        </p:sp>
        <p:sp>
          <p:nvSpPr>
            <p:cNvPr id="8233" name="Text Box 36"/>
            <p:cNvSpPr txBox="1">
              <a:spLocks noChangeArrowheads="1"/>
            </p:cNvSpPr>
            <p:nvPr/>
          </p:nvSpPr>
          <p:spPr bwMode="auto">
            <a:xfrm>
              <a:off x="1305" y="412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8234" name="Text Box 37"/>
            <p:cNvSpPr txBox="1">
              <a:spLocks noChangeArrowheads="1"/>
            </p:cNvSpPr>
            <p:nvPr/>
          </p:nvSpPr>
          <p:spPr bwMode="auto">
            <a:xfrm>
              <a:off x="3319" y="3930"/>
              <a:ext cx="45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2-5-7</a:t>
              </a:r>
            </a:p>
          </p:txBody>
        </p:sp>
        <p:sp>
          <p:nvSpPr>
            <p:cNvPr id="8235" name="Text Box 38"/>
            <p:cNvSpPr txBox="1">
              <a:spLocks noChangeArrowheads="1"/>
            </p:cNvSpPr>
            <p:nvPr/>
          </p:nvSpPr>
          <p:spPr bwMode="auto">
            <a:xfrm>
              <a:off x="2265" y="3942"/>
              <a:ext cx="40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1-6-8</a:t>
              </a:r>
            </a:p>
          </p:txBody>
        </p:sp>
        <p:sp>
          <p:nvSpPr>
            <p:cNvPr id="8236" name="Text Box 39"/>
            <p:cNvSpPr txBox="1">
              <a:spLocks noChangeArrowheads="1"/>
            </p:cNvSpPr>
            <p:nvPr/>
          </p:nvSpPr>
          <p:spPr bwMode="auto">
            <a:xfrm>
              <a:off x="2386" y="4149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8237" name="Text Box 40"/>
            <p:cNvSpPr txBox="1">
              <a:spLocks noChangeArrowheads="1"/>
            </p:cNvSpPr>
            <p:nvPr/>
          </p:nvSpPr>
          <p:spPr bwMode="auto">
            <a:xfrm>
              <a:off x="2779" y="3936"/>
              <a:ext cx="4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3-7-8</a:t>
              </a:r>
            </a:p>
          </p:txBody>
        </p:sp>
        <p:sp>
          <p:nvSpPr>
            <p:cNvPr id="8238" name="Text Box 41"/>
            <p:cNvSpPr txBox="1">
              <a:spLocks noChangeArrowheads="1"/>
            </p:cNvSpPr>
            <p:nvPr/>
          </p:nvSpPr>
          <p:spPr bwMode="auto">
            <a:xfrm>
              <a:off x="2892" y="4158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8239" name="Text Box 42"/>
            <p:cNvSpPr txBox="1">
              <a:spLocks noChangeArrowheads="1"/>
            </p:cNvSpPr>
            <p:nvPr/>
          </p:nvSpPr>
          <p:spPr bwMode="auto">
            <a:xfrm>
              <a:off x="1830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8240" name="Text Box 43"/>
            <p:cNvSpPr txBox="1">
              <a:spLocks noChangeArrowheads="1"/>
            </p:cNvSpPr>
            <p:nvPr/>
          </p:nvSpPr>
          <p:spPr bwMode="auto">
            <a:xfrm>
              <a:off x="3434" y="4127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8241" name="Text Box 44"/>
            <p:cNvSpPr txBox="1">
              <a:spLocks noChangeArrowheads="1"/>
            </p:cNvSpPr>
            <p:nvPr/>
          </p:nvSpPr>
          <p:spPr bwMode="auto">
            <a:xfrm>
              <a:off x="3823" y="3932"/>
              <a:ext cx="4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2-4-8</a:t>
              </a:r>
            </a:p>
          </p:txBody>
        </p:sp>
        <p:sp>
          <p:nvSpPr>
            <p:cNvPr id="8242" name="Text Box 45"/>
            <p:cNvSpPr txBox="1">
              <a:spLocks noChangeArrowheads="1"/>
            </p:cNvSpPr>
            <p:nvPr/>
          </p:nvSpPr>
          <p:spPr bwMode="auto">
            <a:xfrm>
              <a:off x="3947" y="4134"/>
              <a:ext cx="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6</a:t>
              </a:r>
            </a:p>
          </p:txBody>
        </p:sp>
      </p:grpSp>
      <p:sp>
        <p:nvSpPr>
          <p:cNvPr id="8221" name="Text Box 68"/>
          <p:cNvSpPr txBox="1">
            <a:spLocks noChangeArrowheads="1"/>
          </p:cNvSpPr>
          <p:nvPr/>
        </p:nvSpPr>
        <p:spPr bwMode="auto">
          <a:xfrm>
            <a:off x="343332" y="5139687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8222" name="Text Box 69"/>
          <p:cNvSpPr txBox="1">
            <a:spLocks noChangeArrowheads="1"/>
          </p:cNvSpPr>
          <p:nvPr/>
        </p:nvSpPr>
        <p:spPr bwMode="auto">
          <a:xfrm>
            <a:off x="333652" y="4752108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8223" name="Text Box 70"/>
          <p:cNvSpPr txBox="1">
            <a:spLocks noChangeArrowheads="1"/>
          </p:cNvSpPr>
          <p:nvPr/>
        </p:nvSpPr>
        <p:spPr bwMode="auto">
          <a:xfrm>
            <a:off x="323528" y="4404445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8224" name="Text Box 71"/>
          <p:cNvSpPr txBox="1">
            <a:spLocks noChangeArrowheads="1"/>
          </p:cNvSpPr>
          <p:nvPr/>
        </p:nvSpPr>
        <p:spPr bwMode="auto">
          <a:xfrm>
            <a:off x="327399" y="4042457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8225" name="Text Box 72"/>
          <p:cNvSpPr txBox="1">
            <a:spLocks noChangeArrowheads="1"/>
          </p:cNvSpPr>
          <p:nvPr/>
        </p:nvSpPr>
        <p:spPr bwMode="auto">
          <a:xfrm>
            <a:off x="336207" y="3681338"/>
            <a:ext cx="4756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8226" name="Text Box 73"/>
          <p:cNvSpPr txBox="1">
            <a:spLocks noChangeArrowheads="1"/>
          </p:cNvSpPr>
          <p:nvPr/>
        </p:nvSpPr>
        <p:spPr bwMode="auto">
          <a:xfrm>
            <a:off x="179197" y="3318731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8227" name="Text Box 74"/>
          <p:cNvSpPr txBox="1">
            <a:spLocks noChangeArrowheads="1"/>
          </p:cNvSpPr>
          <p:nvPr/>
        </p:nvSpPr>
        <p:spPr bwMode="auto">
          <a:xfrm>
            <a:off x="175106" y="2937967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12</a:t>
            </a:r>
          </a:p>
        </p:txBody>
      </p:sp>
      <p:sp>
        <p:nvSpPr>
          <p:cNvPr id="8228" name="Text Box 75"/>
          <p:cNvSpPr txBox="1">
            <a:spLocks noChangeArrowheads="1"/>
          </p:cNvSpPr>
          <p:nvPr/>
        </p:nvSpPr>
        <p:spPr bwMode="auto">
          <a:xfrm>
            <a:off x="188318" y="2564904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14</a:t>
            </a:r>
          </a:p>
        </p:txBody>
      </p:sp>
      <p:sp>
        <p:nvSpPr>
          <p:cNvPr id="8229" name="Text Box 76"/>
          <p:cNvSpPr txBox="1">
            <a:spLocks noChangeArrowheads="1"/>
          </p:cNvSpPr>
          <p:nvPr/>
        </p:nvSpPr>
        <p:spPr bwMode="auto">
          <a:xfrm>
            <a:off x="188318" y="2202949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16</a:t>
            </a:r>
          </a:p>
        </p:txBody>
      </p:sp>
      <p:sp>
        <p:nvSpPr>
          <p:cNvPr id="8230" name="Text Box 77"/>
          <p:cNvSpPr txBox="1">
            <a:spLocks noChangeArrowheads="1"/>
          </p:cNvSpPr>
          <p:nvPr/>
        </p:nvSpPr>
        <p:spPr bwMode="auto">
          <a:xfrm>
            <a:off x="226819" y="1845147"/>
            <a:ext cx="559314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18</a:t>
            </a:r>
          </a:p>
        </p:txBody>
      </p:sp>
      <p:sp>
        <p:nvSpPr>
          <p:cNvPr id="8212" name="Text Box 231"/>
          <p:cNvSpPr txBox="1">
            <a:spLocks noChangeArrowheads="1"/>
          </p:cNvSpPr>
          <p:nvPr/>
        </p:nvSpPr>
        <p:spPr bwMode="auto">
          <a:xfrm>
            <a:off x="6501311" y="1905720"/>
            <a:ext cx="19335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女生人数</a:t>
            </a:r>
          </a:p>
        </p:txBody>
      </p:sp>
      <p:sp>
        <p:nvSpPr>
          <p:cNvPr id="8213" name="Text Box 232"/>
          <p:cNvSpPr txBox="1">
            <a:spLocks noChangeArrowheads="1"/>
          </p:cNvSpPr>
          <p:nvPr/>
        </p:nvSpPr>
        <p:spPr bwMode="auto">
          <a:xfrm>
            <a:off x="6521016" y="1493368"/>
            <a:ext cx="2041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男生人数</a:t>
            </a:r>
          </a:p>
        </p:txBody>
      </p:sp>
      <p:sp>
        <p:nvSpPr>
          <p:cNvPr id="8427" name="Rectangle 235"/>
          <p:cNvSpPr>
            <a:spLocks noChangeArrowheads="1"/>
          </p:cNvSpPr>
          <p:nvPr/>
        </p:nvSpPr>
        <p:spPr bwMode="auto">
          <a:xfrm>
            <a:off x="1113332" y="2181020"/>
            <a:ext cx="297665" cy="31921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8" name="Rectangle 236"/>
          <p:cNvSpPr>
            <a:spLocks noChangeArrowheads="1"/>
          </p:cNvSpPr>
          <p:nvPr/>
        </p:nvSpPr>
        <p:spPr bwMode="auto">
          <a:xfrm>
            <a:off x="1403648" y="2917996"/>
            <a:ext cx="297664" cy="245522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29" name="Rectangle 237"/>
          <p:cNvSpPr>
            <a:spLocks noChangeArrowheads="1"/>
          </p:cNvSpPr>
          <p:nvPr/>
        </p:nvSpPr>
        <p:spPr bwMode="auto">
          <a:xfrm>
            <a:off x="2402128" y="2564904"/>
            <a:ext cx="297664" cy="2808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0" name="Rectangle 238"/>
          <p:cNvSpPr>
            <a:spLocks noChangeArrowheads="1"/>
          </p:cNvSpPr>
          <p:nvPr/>
        </p:nvSpPr>
        <p:spPr bwMode="auto">
          <a:xfrm>
            <a:off x="2690159" y="3115070"/>
            <a:ext cx="297665" cy="2258146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2" name="Rectangle 240"/>
          <p:cNvSpPr>
            <a:spLocks noChangeArrowheads="1"/>
          </p:cNvSpPr>
          <p:nvPr/>
        </p:nvSpPr>
        <p:spPr bwMode="auto">
          <a:xfrm>
            <a:off x="3923928" y="3498957"/>
            <a:ext cx="299717" cy="187426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3" name="Rectangle 241"/>
          <p:cNvSpPr>
            <a:spLocks noChangeArrowheads="1"/>
          </p:cNvSpPr>
          <p:nvPr/>
        </p:nvSpPr>
        <p:spPr bwMode="auto">
          <a:xfrm>
            <a:off x="3635896" y="2564904"/>
            <a:ext cx="297665" cy="2808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8" name="Rectangle 246"/>
          <p:cNvSpPr>
            <a:spLocks noChangeArrowheads="1"/>
          </p:cNvSpPr>
          <p:nvPr/>
        </p:nvSpPr>
        <p:spPr bwMode="auto">
          <a:xfrm>
            <a:off x="4860032" y="3498957"/>
            <a:ext cx="297665" cy="18742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39" name="Rectangle 247"/>
          <p:cNvSpPr>
            <a:spLocks noChangeArrowheads="1"/>
          </p:cNvSpPr>
          <p:nvPr/>
        </p:nvSpPr>
        <p:spPr bwMode="auto">
          <a:xfrm>
            <a:off x="5148064" y="3496903"/>
            <a:ext cx="297664" cy="187631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0" name="Rectangle 248"/>
          <p:cNvSpPr>
            <a:spLocks noChangeArrowheads="1"/>
          </p:cNvSpPr>
          <p:nvPr/>
        </p:nvSpPr>
        <p:spPr bwMode="auto">
          <a:xfrm>
            <a:off x="6084168" y="4077862"/>
            <a:ext cx="297665" cy="129535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1" name="Rectangle 249"/>
          <p:cNvSpPr>
            <a:spLocks noChangeArrowheads="1"/>
          </p:cNvSpPr>
          <p:nvPr/>
        </p:nvSpPr>
        <p:spPr bwMode="auto">
          <a:xfrm>
            <a:off x="6389712" y="3310093"/>
            <a:ext cx="297664" cy="2063123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2" name="Rectangle 250"/>
          <p:cNvSpPr>
            <a:spLocks noChangeArrowheads="1"/>
          </p:cNvSpPr>
          <p:nvPr/>
        </p:nvSpPr>
        <p:spPr bwMode="auto">
          <a:xfrm>
            <a:off x="7298672" y="3687819"/>
            <a:ext cx="297664" cy="168539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444" name="Rectangle 252"/>
          <p:cNvSpPr>
            <a:spLocks noChangeArrowheads="1"/>
          </p:cNvSpPr>
          <p:nvPr/>
        </p:nvSpPr>
        <p:spPr bwMode="auto">
          <a:xfrm>
            <a:off x="7582171" y="4250302"/>
            <a:ext cx="297665" cy="112291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2" name="Rectangle 250"/>
          <p:cNvSpPr>
            <a:spLocks noChangeArrowheads="1"/>
          </p:cNvSpPr>
          <p:nvPr/>
        </p:nvSpPr>
        <p:spPr bwMode="auto">
          <a:xfrm>
            <a:off x="6214231" y="1700808"/>
            <a:ext cx="216761" cy="19547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3" name="Rectangle 252"/>
          <p:cNvSpPr>
            <a:spLocks noChangeArrowheads="1"/>
          </p:cNvSpPr>
          <p:nvPr/>
        </p:nvSpPr>
        <p:spPr bwMode="auto">
          <a:xfrm>
            <a:off x="6214233" y="2137745"/>
            <a:ext cx="229975" cy="195474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25777" y="5685559"/>
            <a:ext cx="727869" cy="8506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400" spc="50" dirty="0" smtClean="0">
                <a:ln w="11430"/>
                <a:solidFill>
                  <a:srgbClr val="CC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√</a:t>
            </a:r>
            <a:endParaRPr lang="zh-CN" altLang="en-US" sz="4400" spc="50" dirty="0">
              <a:ln w="11430"/>
              <a:solidFill>
                <a:srgbClr val="CC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8367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611560" y="1124744"/>
            <a:ext cx="72580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3</a:t>
            </a:r>
            <a:r>
              <a:rPr lang="zh-CN" altLang="en-US" sz="3200" dirty="0">
                <a:solidFill>
                  <a:srgbClr val="000000"/>
                </a:solidFill>
              </a:rPr>
              <a:t>）了解一下班上偏胖或偏瘦同学的饮食习惯，你有</a:t>
            </a:r>
            <a:r>
              <a:rPr lang="zh-CN" altLang="en-US" sz="3200" dirty="0" smtClean="0">
                <a:solidFill>
                  <a:srgbClr val="000000"/>
                </a:solidFill>
              </a:rPr>
              <a:t>什么好的</a:t>
            </a:r>
            <a:r>
              <a:rPr lang="zh-CN" altLang="en-US" sz="3200" dirty="0">
                <a:solidFill>
                  <a:srgbClr val="000000"/>
                </a:solidFill>
              </a:rPr>
              <a:t>建议？</a:t>
            </a:r>
          </a:p>
        </p:txBody>
      </p:sp>
      <p:pic>
        <p:nvPicPr>
          <p:cNvPr id="11268" name="Picture 12" descr="u8jx04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585" y="3068960"/>
            <a:ext cx="4117629" cy="308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4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41" y="3658078"/>
            <a:ext cx="27606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555776" y="2564904"/>
            <a:ext cx="5184576" cy="1008112"/>
          </a:xfrm>
          <a:prstGeom prst="wedgeRoundRectCallout">
            <a:avLst>
              <a:gd name="adj1" fmla="val -57409"/>
              <a:gd name="adj2" fmla="val 8495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在日常饮食中要克服偏食、挑食、厌食的不良习惯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6" name="组合 9"/>
          <p:cNvGrpSpPr/>
          <p:nvPr/>
        </p:nvGrpSpPr>
        <p:grpSpPr>
          <a:xfrm>
            <a:off x="6129901" y="5884439"/>
            <a:ext cx="1656809" cy="877791"/>
            <a:chOff x="5939527" y="5733256"/>
            <a:chExt cx="1656809" cy="877791"/>
          </a:xfrm>
        </p:grpSpPr>
        <p:pic>
          <p:nvPicPr>
            <p:cNvPr id="7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202633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1340768"/>
            <a:ext cx="8215370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在饮食方面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不能偏食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不挑食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要营养均衡才能身体</a:t>
            </a:r>
            <a:r>
              <a:rPr lang="zh-CN" altLang="en-US" sz="4000" dirty="0" smtClean="0">
                <a:solidFill>
                  <a:srgbClr val="000000"/>
                </a:solidFill>
              </a:rPr>
              <a:t>健康。</a:t>
            </a:r>
            <a:endParaRPr lang="zh-CN" altLang="zh-CN" sz="40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6790" y="3563539"/>
            <a:ext cx="8352928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学会了制作营养均衡的</a:t>
            </a:r>
            <a:r>
              <a:rPr lang="zh-CN" altLang="en-US" sz="4000" dirty="0" smtClean="0">
                <a:solidFill>
                  <a:srgbClr val="000000"/>
                </a:solidFill>
              </a:rPr>
              <a:t>菜谱。</a:t>
            </a:r>
            <a:endParaRPr lang="zh-CN" altLang="zh-CN" sz="40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59181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915791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 smtClean="0">
                  <a:latin typeface="楷体_GB2312" pitchFamily="49" charset="-122"/>
                  <a:ea typeface="楷体_GB2312" pitchFamily="49" charset="-122"/>
                </a:rPr>
                <a:t>作业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4363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 flipH="1">
            <a:off x="428596" y="1071546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了解班上偏胖和偏瘦同学的饮食习惯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给他们提出合理建议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并制定合乎他们身体需要的午餐。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1472" y="2143116"/>
            <a:ext cx="80010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lt"/>
                <a:ea typeface="+mn-ea"/>
              </a:rPr>
              <a:t>         在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选择食物时，不能只想着好吃，也要进行合理的搭配，让我们吃得更合理、更科学，使我们的身体更健康。在日常饮食中要克服偏食、挑食、厌食的不良习惯。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5672" y="4143380"/>
            <a:ext cx="8024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lt"/>
                <a:ea typeface="+mn-ea"/>
              </a:rPr>
              <a:t>         适合偏胖同学的午餐：五香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板鱼烩素丝、小白菜炒</a:t>
            </a:r>
            <a:r>
              <a:rPr lang="zh-CN" altLang="en-US" sz="2800" dirty="0" smtClean="0">
                <a:solidFill>
                  <a:srgbClr val="FF0000"/>
                </a:solidFill>
                <a:latin typeface="+mn-lt"/>
                <a:ea typeface="+mn-ea"/>
              </a:rPr>
              <a:t>香干、葱花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肉糜豆腐</a:t>
            </a:r>
            <a:r>
              <a:rPr lang="zh-CN" altLang="en-US" sz="2800" dirty="0" smtClean="0">
                <a:solidFill>
                  <a:srgbClr val="FF0000"/>
                </a:solidFill>
                <a:latin typeface="+mn-lt"/>
                <a:ea typeface="+mn-ea"/>
              </a:rPr>
              <a:t>汤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672" y="5304110"/>
            <a:ext cx="8024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lt"/>
                <a:ea typeface="+mn-ea"/>
              </a:rPr>
              <a:t>适合偏瘦同学的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午餐：鱼香肉丝、牛肉土豆丁、番茄蛋片肝丝汤</a:t>
            </a:r>
          </a:p>
        </p:txBody>
      </p:sp>
    </p:spTree>
    <p:extLst>
      <p:ext uri="{BB962C8B-B14F-4D97-AF65-F5344CB8AC3E}">
        <p14:creationId xmlns="" xmlns:p14="http://schemas.microsoft.com/office/powerpoint/2010/main" val="100074469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4" name="矩形 33"/>
          <p:cNvSpPr/>
          <p:nvPr/>
        </p:nvSpPr>
        <p:spPr>
          <a:xfrm flipH="1">
            <a:off x="357158" y="1347132"/>
            <a:ext cx="84682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根据学习常见的事物热量表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小组合作设计一份比较合理的晚餐食谱。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08456" y="3143248"/>
            <a:ext cx="666400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+mn-lt"/>
                <a:ea typeface="+mn-ea"/>
              </a:rPr>
              <a:t>胡萝卜烧</a:t>
            </a:r>
            <a:r>
              <a:rPr lang="zh-CN" altLang="en-US" sz="4400" dirty="0" smtClean="0">
                <a:solidFill>
                  <a:srgbClr val="FF0000"/>
                </a:solidFill>
                <a:latin typeface="+mn-lt"/>
                <a:ea typeface="+mn-ea"/>
              </a:rPr>
              <a:t>牛肉    豌豆苗   </a:t>
            </a:r>
            <a:endParaRPr lang="en-US" altLang="zh-CN" sz="4400" dirty="0" smtClean="0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+mn-lt"/>
                <a:ea typeface="+mn-ea"/>
              </a:rPr>
              <a:t>山药</a:t>
            </a:r>
            <a:r>
              <a:rPr lang="zh-CN" altLang="en-US" sz="4400" dirty="0">
                <a:solidFill>
                  <a:srgbClr val="FF0000"/>
                </a:solidFill>
                <a:latin typeface="+mn-lt"/>
                <a:ea typeface="+mn-ea"/>
              </a:rPr>
              <a:t>排骨汤</a:t>
            </a:r>
          </a:p>
        </p:txBody>
      </p:sp>
    </p:spTree>
    <p:extLst>
      <p:ext uri="{BB962C8B-B14F-4D97-AF65-F5344CB8AC3E}">
        <p14:creationId xmlns="" xmlns:p14="http://schemas.microsoft.com/office/powerpoint/2010/main" val="281119112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63350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859" y="4355510"/>
            <a:ext cx="2121869" cy="18799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09" y="1135280"/>
            <a:ext cx="2203020" cy="13208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00" y="2914601"/>
            <a:ext cx="1846189" cy="12307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382" y="1066735"/>
            <a:ext cx="2081027" cy="12647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50" y="1004044"/>
            <a:ext cx="1886643" cy="14165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91" t="9659" r="10945" b="11010"/>
          <a:stretch/>
        </p:blipFill>
        <p:spPr>
          <a:xfrm>
            <a:off x="3489747" y="2612216"/>
            <a:ext cx="1872208" cy="136815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523" y="4490897"/>
            <a:ext cx="1962797" cy="14720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5" t="28918" r="7988" b="9211"/>
          <a:stretch/>
        </p:blipFill>
        <p:spPr>
          <a:xfrm>
            <a:off x="258315" y="2715631"/>
            <a:ext cx="2592288" cy="12241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9" t="15909" r="11016" b="8033"/>
          <a:stretch/>
        </p:blipFill>
        <p:spPr>
          <a:xfrm>
            <a:off x="428733" y="4522557"/>
            <a:ext cx="2304256" cy="1440160"/>
          </a:xfrm>
          <a:prstGeom prst="rect">
            <a:avLst/>
          </a:prstGeom>
        </p:spPr>
      </p:pic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899592" y="412175"/>
            <a:ext cx="5008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我国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饮食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文化也源远流长</a:t>
            </a:r>
          </a:p>
        </p:txBody>
      </p:sp>
      <p:sp>
        <p:nvSpPr>
          <p:cNvPr id="3" name="矩形 2"/>
          <p:cNvSpPr/>
          <p:nvPr/>
        </p:nvSpPr>
        <p:spPr>
          <a:xfrm>
            <a:off x="709269" y="3762205"/>
            <a:ext cx="186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辣子鸡丁</a:t>
            </a:r>
          </a:p>
        </p:txBody>
      </p:sp>
      <p:sp>
        <p:nvSpPr>
          <p:cNvPr id="4" name="矩形 3"/>
          <p:cNvSpPr/>
          <p:nvPr/>
        </p:nvSpPr>
        <p:spPr>
          <a:xfrm>
            <a:off x="3292124" y="3794450"/>
            <a:ext cx="2267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西红柿鸡蛋</a:t>
            </a:r>
          </a:p>
        </p:txBody>
      </p:sp>
      <p:sp>
        <p:nvSpPr>
          <p:cNvPr id="5" name="矩形 4"/>
          <p:cNvSpPr/>
          <p:nvPr/>
        </p:nvSpPr>
        <p:spPr>
          <a:xfrm>
            <a:off x="6356629" y="3949136"/>
            <a:ext cx="186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香菜冬瓜</a:t>
            </a:r>
          </a:p>
        </p:txBody>
      </p:sp>
      <p:sp>
        <p:nvSpPr>
          <p:cNvPr id="6" name="矩形 5"/>
          <p:cNvSpPr/>
          <p:nvPr/>
        </p:nvSpPr>
        <p:spPr>
          <a:xfrm>
            <a:off x="649697" y="5782699"/>
            <a:ext cx="186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家常豆腐</a:t>
            </a:r>
          </a:p>
        </p:txBody>
      </p:sp>
      <p:sp>
        <p:nvSpPr>
          <p:cNvPr id="7" name="矩形 6"/>
          <p:cNvSpPr/>
          <p:nvPr/>
        </p:nvSpPr>
        <p:spPr>
          <a:xfrm>
            <a:off x="3103629" y="6038730"/>
            <a:ext cx="18623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香菇油菜</a:t>
            </a:r>
          </a:p>
        </p:txBody>
      </p:sp>
      <p:sp>
        <p:nvSpPr>
          <p:cNvPr id="18" name="矩形 17"/>
          <p:cNvSpPr/>
          <p:nvPr/>
        </p:nvSpPr>
        <p:spPr>
          <a:xfrm>
            <a:off x="5481191" y="591250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韭菜豆芽</a:t>
            </a:r>
          </a:p>
        </p:txBody>
      </p:sp>
      <p:sp>
        <p:nvSpPr>
          <p:cNvPr id="19" name="矩形 18"/>
          <p:cNvSpPr/>
          <p:nvPr/>
        </p:nvSpPr>
        <p:spPr>
          <a:xfrm>
            <a:off x="5799359" y="232256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土豆炖牛肉</a:t>
            </a:r>
          </a:p>
        </p:txBody>
      </p:sp>
      <p:sp>
        <p:nvSpPr>
          <p:cNvPr id="20" name="矩形 19"/>
          <p:cNvSpPr/>
          <p:nvPr/>
        </p:nvSpPr>
        <p:spPr>
          <a:xfrm>
            <a:off x="2908754" y="226848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炸鸡排</a:t>
            </a:r>
          </a:p>
        </p:txBody>
      </p:sp>
      <p:sp>
        <p:nvSpPr>
          <p:cNvPr id="21" name="矩形 20"/>
          <p:cNvSpPr/>
          <p:nvPr/>
        </p:nvSpPr>
        <p:spPr>
          <a:xfrm>
            <a:off x="479383" y="231579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猪肉粉条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单圆角矩形 24"/>
          <p:cNvSpPr/>
          <p:nvPr/>
        </p:nvSpPr>
        <p:spPr>
          <a:xfrm>
            <a:off x="5436096" y="2691865"/>
            <a:ext cx="3312368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单圆角矩形 25"/>
          <p:cNvSpPr/>
          <p:nvPr/>
        </p:nvSpPr>
        <p:spPr>
          <a:xfrm>
            <a:off x="5431156" y="4506425"/>
            <a:ext cx="3312368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单圆角矩形 5"/>
          <p:cNvSpPr/>
          <p:nvPr/>
        </p:nvSpPr>
        <p:spPr>
          <a:xfrm>
            <a:off x="5436096" y="908720"/>
            <a:ext cx="3312368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86" name="Picture 1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5112568" cy="40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6343526" y="4499900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辣子鸡丁</a:t>
            </a:r>
          </a:p>
        </p:txBody>
      </p:sp>
      <p:sp>
        <p:nvSpPr>
          <p:cNvPr id="12" name="矩形 11"/>
          <p:cNvSpPr/>
          <p:nvPr/>
        </p:nvSpPr>
        <p:spPr>
          <a:xfrm>
            <a:off x="6156176" y="1398587"/>
            <a:ext cx="226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西红柿鸡蛋</a:t>
            </a:r>
          </a:p>
        </p:txBody>
      </p:sp>
      <p:sp>
        <p:nvSpPr>
          <p:cNvPr id="13" name="矩形 12"/>
          <p:cNvSpPr/>
          <p:nvPr/>
        </p:nvSpPr>
        <p:spPr>
          <a:xfrm>
            <a:off x="6209005" y="3687438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香菜冬瓜</a:t>
            </a:r>
          </a:p>
        </p:txBody>
      </p:sp>
      <p:sp>
        <p:nvSpPr>
          <p:cNvPr id="14" name="矩形 13"/>
          <p:cNvSpPr/>
          <p:nvPr/>
        </p:nvSpPr>
        <p:spPr>
          <a:xfrm>
            <a:off x="6226046" y="3189609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家常豆腐</a:t>
            </a:r>
          </a:p>
        </p:txBody>
      </p:sp>
      <p:sp>
        <p:nvSpPr>
          <p:cNvPr id="15" name="矩形 14"/>
          <p:cNvSpPr/>
          <p:nvPr/>
        </p:nvSpPr>
        <p:spPr>
          <a:xfrm>
            <a:off x="6156176" y="1808605"/>
            <a:ext cx="18623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香菇油菜</a:t>
            </a:r>
          </a:p>
        </p:txBody>
      </p:sp>
      <p:sp>
        <p:nvSpPr>
          <p:cNvPr id="16" name="矩形 15"/>
          <p:cNvSpPr/>
          <p:nvPr/>
        </p:nvSpPr>
        <p:spPr>
          <a:xfrm>
            <a:off x="6332993" y="5346238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韭菜豆芽</a:t>
            </a:r>
          </a:p>
        </p:txBody>
      </p:sp>
      <p:sp>
        <p:nvSpPr>
          <p:cNvPr id="17" name="矩形 16"/>
          <p:cNvSpPr/>
          <p:nvPr/>
        </p:nvSpPr>
        <p:spPr>
          <a:xfrm>
            <a:off x="6307345" y="490991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土豆炖牛肉</a:t>
            </a:r>
          </a:p>
        </p:txBody>
      </p:sp>
      <p:sp>
        <p:nvSpPr>
          <p:cNvPr id="18" name="矩形 17"/>
          <p:cNvSpPr/>
          <p:nvPr/>
        </p:nvSpPr>
        <p:spPr>
          <a:xfrm>
            <a:off x="6188199" y="96226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炸鸡排</a:t>
            </a:r>
          </a:p>
        </p:txBody>
      </p:sp>
      <p:sp>
        <p:nvSpPr>
          <p:cNvPr id="19" name="矩形 18"/>
          <p:cNvSpPr/>
          <p:nvPr/>
        </p:nvSpPr>
        <p:spPr>
          <a:xfrm>
            <a:off x="6240934" y="2694435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猪肉粉条</a:t>
            </a:r>
          </a:p>
        </p:txBody>
      </p:sp>
      <p:sp>
        <p:nvSpPr>
          <p:cNvPr id="20" name="矩形 19"/>
          <p:cNvSpPr/>
          <p:nvPr/>
        </p:nvSpPr>
        <p:spPr>
          <a:xfrm>
            <a:off x="5551957" y="96367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A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5780" y="269696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B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41305" y="44999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C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065" y="642364"/>
            <a:ext cx="46698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你会选择哪一种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277046" y="50740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怎样的午餐才是符合营养的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是营养午餐呢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04180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3" name="Group 213"/>
          <p:cNvGrpSpPr>
            <a:grpSpLocks/>
          </p:cNvGrpSpPr>
          <p:nvPr/>
        </p:nvGrpSpPr>
        <p:grpSpPr bwMode="auto">
          <a:xfrm>
            <a:off x="611102" y="620688"/>
            <a:ext cx="7745413" cy="2386011"/>
            <a:chOff x="281" y="2038"/>
            <a:chExt cx="4879" cy="1503"/>
          </a:xfrm>
        </p:grpSpPr>
        <p:sp>
          <p:nvSpPr>
            <p:cNvPr id="5127" name="矩形 12"/>
            <p:cNvSpPr>
              <a:spLocks noChangeArrowheads="1"/>
            </p:cNvSpPr>
            <p:nvPr/>
          </p:nvSpPr>
          <p:spPr bwMode="auto">
            <a:xfrm>
              <a:off x="281" y="3157"/>
              <a:ext cx="104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楷体_GB2312" pitchFamily="49" charset="-122"/>
                </a:rPr>
                <a:t>营养专家</a:t>
              </a:r>
            </a:p>
          </p:txBody>
        </p:sp>
        <p:pic>
          <p:nvPicPr>
            <p:cNvPr id="5128" name="Picture 102" descr="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" y="2038"/>
              <a:ext cx="1328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9" name="AutoShape 27"/>
            <p:cNvSpPr>
              <a:spLocks noChangeArrowheads="1"/>
            </p:cNvSpPr>
            <p:nvPr/>
          </p:nvSpPr>
          <p:spPr bwMode="auto">
            <a:xfrm>
              <a:off x="1519" y="2038"/>
              <a:ext cx="3641" cy="1270"/>
            </a:xfrm>
            <a:prstGeom prst="wedgeRoundRectCallout">
              <a:avLst>
                <a:gd name="adj1" fmla="val -63948"/>
                <a:gd name="adj2" fmla="val -19958"/>
                <a:gd name="adj3" fmla="val 16667"/>
              </a:avLst>
            </a:prstGeom>
            <a:solidFill>
              <a:srgbClr val="FFFF00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tx1"/>
                  </a:solidFill>
                  <a:cs typeface="Arial" panose="020B0604020202020204" pitchFamily="34" charset="0"/>
                </a:rPr>
                <a:t>10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岁左右的儿童从每顿午餐中</a:t>
              </a:r>
              <a:endParaRPr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获取的热量应不低于</a:t>
              </a:r>
              <a:r>
                <a:rPr lang="en-US" altLang="zh-CN" sz="3200" dirty="0">
                  <a:solidFill>
                    <a:schemeClr val="tx1"/>
                  </a:solidFill>
                  <a:cs typeface="Arial" panose="020B0604020202020204" pitchFamily="34" charset="0"/>
                </a:rPr>
                <a:t>2926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千焦，</a:t>
              </a:r>
              <a:endParaRPr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脂肪应不超过</a:t>
              </a:r>
              <a:r>
                <a:rPr lang="en-US" altLang="zh-CN" sz="3200" dirty="0">
                  <a:solidFill>
                    <a:schemeClr val="tx1"/>
                  </a:solidFill>
                  <a:cs typeface="Arial" panose="020B0604020202020204" pitchFamily="34" charset="0"/>
                </a:rPr>
                <a:t>50</a:t>
              </a:r>
              <a:r>
                <a:rPr lang="en-US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。</a:t>
              </a:r>
              <a:endParaRPr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6166" name="矩形 3"/>
          <p:cNvSpPr>
            <a:spLocks noChangeArrowheads="1"/>
          </p:cNvSpPr>
          <p:nvPr/>
        </p:nvSpPr>
        <p:spPr bwMode="auto">
          <a:xfrm>
            <a:off x="625398" y="3020986"/>
            <a:ext cx="7547002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营养专家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的话中“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不低于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”是什么意思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你是怎样理解的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?“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不超过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”呢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4077072"/>
            <a:ext cx="8862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“不低于”就是不小于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也就是大于或等于。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4623460"/>
            <a:ext cx="7713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不超过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就是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不大于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也就是小于或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等于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11101" y="5116283"/>
            <a:ext cx="67106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不低于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2926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千焦就是≥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2926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千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焦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101" y="56177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克就是≤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克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97318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6" grpId="0"/>
      <p:bldP spid="3" grpId="0"/>
      <p:bldP spid="4" grpId="0"/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矩形 3"/>
          <p:cNvSpPr>
            <a:spLocks noChangeArrowheads="1"/>
          </p:cNvSpPr>
          <p:nvPr/>
        </p:nvSpPr>
        <p:spPr bwMode="auto">
          <a:xfrm>
            <a:off x="755576" y="188640"/>
            <a:ext cx="8563644" cy="6832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latin typeface="+mn-ea"/>
                <a:ea typeface="+mn-ea"/>
              </a:rPr>
              <a:t>每种菜中热量、脂肪和蛋白质的含量如下表。</a:t>
            </a:r>
            <a:endParaRPr lang="en-US" altLang="zh-CN" sz="3200" dirty="0">
              <a:latin typeface="+mn-ea"/>
              <a:ea typeface="+mn-ea"/>
            </a:endParaRPr>
          </a:p>
        </p:txBody>
      </p:sp>
      <p:graphicFrame>
        <p:nvGraphicFramePr>
          <p:cNvPr id="4594" name="Group 49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0805580"/>
              </p:ext>
            </p:extLst>
          </p:nvPr>
        </p:nvGraphicFramePr>
        <p:xfrm>
          <a:off x="107504" y="764704"/>
          <a:ext cx="8928991" cy="5390301"/>
        </p:xfrm>
        <a:graphic>
          <a:graphicData uri="http://schemas.openxmlformats.org/drawingml/2006/table">
            <a:tbl>
              <a:tblPr/>
              <a:tblGrid>
                <a:gridCol w="936104"/>
                <a:gridCol w="2201569"/>
                <a:gridCol w="1931250"/>
                <a:gridCol w="1904495"/>
                <a:gridCol w="1955573"/>
              </a:tblGrid>
              <a:tr h="525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编号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菜名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热量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千焦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脂肪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蛋白质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猪肉粉条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2462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炸鸡排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1254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土豆炖牛肉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1095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66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辣子鸡丁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1033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6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西红柿鸡蛋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899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香菜冬瓜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564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9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家常豆腐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8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香菇油菜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韭菜豆芽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497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043764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2983489" y="1565542"/>
            <a:ext cx="6125015" cy="2357475"/>
          </a:xfrm>
          <a:prstGeom prst="roundRect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0949" y="476672"/>
            <a:ext cx="8121650" cy="107721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    如果每份午餐由</a:t>
            </a:r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种不同的菜肴搭配，学校今天提供的午餐符合营养标准吗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单圆角矩形 22"/>
          <p:cNvSpPr/>
          <p:nvPr/>
        </p:nvSpPr>
        <p:spPr>
          <a:xfrm>
            <a:off x="34691" y="2043589"/>
            <a:ext cx="2809117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9996" y="2533456"/>
            <a:ext cx="226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西红柿鸡蛋</a:t>
            </a:r>
          </a:p>
        </p:txBody>
      </p:sp>
      <p:sp>
        <p:nvSpPr>
          <p:cNvPr id="25" name="矩形 24"/>
          <p:cNvSpPr/>
          <p:nvPr/>
        </p:nvSpPr>
        <p:spPr>
          <a:xfrm>
            <a:off x="539996" y="2943474"/>
            <a:ext cx="18623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香菇油菜</a:t>
            </a:r>
          </a:p>
        </p:txBody>
      </p:sp>
      <p:sp>
        <p:nvSpPr>
          <p:cNvPr id="26" name="矩形 25"/>
          <p:cNvSpPr/>
          <p:nvPr/>
        </p:nvSpPr>
        <p:spPr>
          <a:xfrm>
            <a:off x="572019" y="209713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炸鸡排</a:t>
            </a:r>
          </a:p>
        </p:txBody>
      </p:sp>
      <p:sp>
        <p:nvSpPr>
          <p:cNvPr id="29" name="矩形 28"/>
          <p:cNvSpPr/>
          <p:nvPr/>
        </p:nvSpPr>
        <p:spPr>
          <a:xfrm>
            <a:off x="130338" y="209854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A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graphicFrame>
        <p:nvGraphicFramePr>
          <p:cNvPr id="30" name="Group 49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7543793"/>
              </p:ext>
            </p:extLst>
          </p:nvPr>
        </p:nvGraphicFramePr>
        <p:xfrm>
          <a:off x="107504" y="4021457"/>
          <a:ext cx="8928991" cy="2143847"/>
        </p:xfrm>
        <a:graphic>
          <a:graphicData uri="http://schemas.openxmlformats.org/drawingml/2006/table">
            <a:tbl>
              <a:tblPr/>
              <a:tblGrid>
                <a:gridCol w="936104"/>
                <a:gridCol w="2201569"/>
                <a:gridCol w="1931250"/>
                <a:gridCol w="1904495"/>
                <a:gridCol w="1955573"/>
              </a:tblGrid>
              <a:tr h="525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编号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菜名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热量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千焦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脂肪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蛋白质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炸鸡排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1254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西红柿鸡蛋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899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香菇油菜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051162" y="1581079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热量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106752" y="1938099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3064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焦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＞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2926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焦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1162" y="2343363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脂肪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4126431" y="2393609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19+15+11=45(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4177352" y="2829798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45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＜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2839473" y="3348281"/>
            <a:ext cx="4330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午餐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符合营养标准。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26918" y="1565542"/>
            <a:ext cx="49375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1254+899+911=3064(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千焦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28347209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/>
      <p:bldP spid="23" grpId="0" animBg="1"/>
      <p:bldP spid="24" grpId="0"/>
      <p:bldP spid="25" grpId="0"/>
      <p:bldP spid="26" grpId="0"/>
      <p:bldP spid="29" grpId="0"/>
      <p:bldP spid="14" grpId="0"/>
      <p:bldP spid="17" grpId="0"/>
      <p:bldP spid="18" grpId="0"/>
      <p:bldP spid="20" grpId="0"/>
      <p:bldP spid="21" grpId="0"/>
      <p:bldP spid="2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2983489" y="1565542"/>
            <a:ext cx="6125015" cy="2357475"/>
          </a:xfrm>
          <a:prstGeom prst="roundRect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0949" y="476672"/>
            <a:ext cx="8121650" cy="107721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    如果每份午餐由</a:t>
            </a:r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种不同的菜肴搭配，学校今天提供的午餐符合营养标准吗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单圆角矩形 22"/>
          <p:cNvSpPr/>
          <p:nvPr/>
        </p:nvSpPr>
        <p:spPr>
          <a:xfrm>
            <a:off x="34691" y="2043589"/>
            <a:ext cx="2809117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" name="Group 498"/>
          <p:cNvGraphicFramePr>
            <a:graphicFrameLocks noGrp="1"/>
          </p:cNvGraphicFramePr>
          <p:nvPr/>
        </p:nvGraphicFramePr>
        <p:xfrm>
          <a:off x="107504" y="4021457"/>
          <a:ext cx="8928991" cy="2143847"/>
        </p:xfrm>
        <a:graphic>
          <a:graphicData uri="http://schemas.openxmlformats.org/drawingml/2006/table">
            <a:tbl>
              <a:tblPr/>
              <a:tblGrid>
                <a:gridCol w="936104"/>
                <a:gridCol w="2201569"/>
                <a:gridCol w="1931250"/>
                <a:gridCol w="1904495"/>
                <a:gridCol w="1955573"/>
              </a:tblGrid>
              <a:tr h="525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编号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菜名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热量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千焦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脂肪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蛋白质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猪肉粉条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2462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家常豆腐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1020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香菜冬瓜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564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051162" y="1581079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热量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106752" y="1938099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4046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千焦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＞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2926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焦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1162" y="2343363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脂肪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4126431" y="2393609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25+16+12=53(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4177352" y="2829798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53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＞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2645065" y="3349894"/>
            <a:ext cx="6801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午餐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脂肪超标，不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符合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营养标准。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26918" y="1565542"/>
            <a:ext cx="5144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2462+1020+564=4046(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千焦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699861" y="3000407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香菜冬瓜</a:t>
            </a:r>
          </a:p>
        </p:txBody>
      </p:sp>
      <p:sp>
        <p:nvSpPr>
          <p:cNvPr id="28" name="矩形 27"/>
          <p:cNvSpPr/>
          <p:nvPr/>
        </p:nvSpPr>
        <p:spPr>
          <a:xfrm>
            <a:off x="716902" y="2502578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家常豆腐</a:t>
            </a:r>
          </a:p>
        </p:txBody>
      </p:sp>
      <p:sp>
        <p:nvSpPr>
          <p:cNvPr id="32" name="矩形 31"/>
          <p:cNvSpPr/>
          <p:nvPr/>
        </p:nvSpPr>
        <p:spPr>
          <a:xfrm>
            <a:off x="731790" y="2007404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猪肉粉条</a:t>
            </a:r>
          </a:p>
        </p:txBody>
      </p:sp>
      <p:sp>
        <p:nvSpPr>
          <p:cNvPr id="34" name="矩形 33"/>
          <p:cNvSpPr/>
          <p:nvPr/>
        </p:nvSpPr>
        <p:spPr>
          <a:xfrm>
            <a:off x="136636" y="20099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B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3661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/>
      <p:bldP spid="23" grpId="0" animBg="1"/>
      <p:bldP spid="14" grpId="0"/>
      <p:bldP spid="17" grpId="0"/>
      <p:bldP spid="18" grpId="0"/>
      <p:bldP spid="20" grpId="0"/>
      <p:bldP spid="21" grpId="0"/>
      <p:bldP spid="22" grpId="0"/>
      <p:bldP spid="33" grpId="0"/>
      <p:bldP spid="27" grpId="0"/>
      <p:bldP spid="28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2983489" y="1565542"/>
            <a:ext cx="6125015" cy="2357475"/>
          </a:xfrm>
          <a:prstGeom prst="roundRect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0949" y="476672"/>
            <a:ext cx="8121650" cy="107721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    如果每份午餐由</a:t>
            </a:r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种不同的菜肴搭配，学校今天提供的午餐符合营养标准吗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单圆角矩形 22"/>
          <p:cNvSpPr/>
          <p:nvPr/>
        </p:nvSpPr>
        <p:spPr>
          <a:xfrm>
            <a:off x="34691" y="2043589"/>
            <a:ext cx="2809117" cy="1569816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" name="Group 498"/>
          <p:cNvGraphicFramePr>
            <a:graphicFrameLocks noGrp="1"/>
          </p:cNvGraphicFramePr>
          <p:nvPr/>
        </p:nvGraphicFramePr>
        <p:xfrm>
          <a:off x="107504" y="4021457"/>
          <a:ext cx="8928991" cy="2143847"/>
        </p:xfrm>
        <a:graphic>
          <a:graphicData uri="http://schemas.openxmlformats.org/drawingml/2006/table">
            <a:tbl>
              <a:tblPr/>
              <a:tblGrid>
                <a:gridCol w="936104"/>
                <a:gridCol w="2201569"/>
                <a:gridCol w="1931250"/>
                <a:gridCol w="1904495"/>
                <a:gridCol w="1955573"/>
              </a:tblGrid>
              <a:tr h="525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编号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菜名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热量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千焦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脂肪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蛋白质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楷体_GB2312" pitchFamily="49" charset="-122"/>
                        </a:rPr>
                        <a:t>/ 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辣子鸡丁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1033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土豆炖牛肉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1095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韭菜豆芽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497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051162" y="1581079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热量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106752" y="1938099"/>
            <a:ext cx="4105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2625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千焦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＜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2926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焦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1162" y="2343363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脂肪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4126431" y="2393609"/>
            <a:ext cx="3078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18+23+7=53(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4177352" y="2829798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48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＜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克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2645065" y="3349894"/>
            <a:ext cx="6801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午餐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热量不足，不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符合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营养标准。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26918" y="1565542"/>
            <a:ext cx="5144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1033+1095+497=2625(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千焦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719391" y="2033784"/>
            <a:ext cx="186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辣子鸡丁</a:t>
            </a:r>
          </a:p>
        </p:txBody>
      </p:sp>
      <p:sp>
        <p:nvSpPr>
          <p:cNvPr id="24" name="矩形 23"/>
          <p:cNvSpPr/>
          <p:nvPr/>
        </p:nvSpPr>
        <p:spPr>
          <a:xfrm>
            <a:off x="708858" y="2880122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韭菜豆芽</a:t>
            </a:r>
          </a:p>
        </p:txBody>
      </p:sp>
      <p:sp>
        <p:nvSpPr>
          <p:cNvPr id="25" name="矩形 24"/>
          <p:cNvSpPr/>
          <p:nvPr/>
        </p:nvSpPr>
        <p:spPr>
          <a:xfrm>
            <a:off x="683210" y="244380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土豆炖牛肉</a:t>
            </a:r>
          </a:p>
        </p:txBody>
      </p:sp>
      <p:sp>
        <p:nvSpPr>
          <p:cNvPr id="26" name="矩形 25"/>
          <p:cNvSpPr/>
          <p:nvPr/>
        </p:nvSpPr>
        <p:spPr>
          <a:xfrm>
            <a:off x="117170" y="20337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C</a:t>
            </a:r>
            <a:endParaRPr lang="zh-CN" altLang="en-US" sz="32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2397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/>
      <p:bldP spid="23" grpId="0" animBg="1"/>
      <p:bldP spid="14" grpId="0"/>
      <p:bldP spid="17" grpId="0"/>
      <p:bldP spid="18" grpId="0"/>
      <p:bldP spid="20" grpId="0"/>
      <p:bldP spid="21" grpId="0"/>
      <p:bldP spid="22" grpId="0"/>
      <p:bldP spid="33" grpId="0"/>
      <p:bldP spid="19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939865" y="404664"/>
            <a:ext cx="6929413" cy="70384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全班同学最喜爱的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种搭配方案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6240" name="Group 9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06304257"/>
              </p:ext>
            </p:extLst>
          </p:nvPr>
        </p:nvGraphicFramePr>
        <p:xfrm>
          <a:off x="467544" y="1226231"/>
          <a:ext cx="8136904" cy="4285236"/>
        </p:xfrm>
        <a:graphic>
          <a:graphicData uri="http://schemas.openxmlformats.org/drawingml/2006/table">
            <a:tbl>
              <a:tblPr/>
              <a:tblGrid>
                <a:gridCol w="1238182"/>
                <a:gridCol w="1680807"/>
                <a:gridCol w="1963543"/>
                <a:gridCol w="1626211"/>
                <a:gridCol w="1628161"/>
              </a:tblGrid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方案</a:t>
                      </a: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配菜编号</a:t>
                      </a: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喜爱人数</a:t>
                      </a: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男生人数</a:t>
                      </a: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47058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女生人数</a:t>
                      </a: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47058"/>
                      </a:srgbClr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1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2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3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4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5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4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6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91433" marR="91433" marT="45702" marB="45702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996095" y="1737610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1-6-9</a:t>
            </a:r>
          </a:p>
        </p:txBody>
      </p:sp>
      <p:sp>
        <p:nvSpPr>
          <p:cNvPr id="13" name="矩形 12"/>
          <p:cNvSpPr/>
          <p:nvPr/>
        </p:nvSpPr>
        <p:spPr>
          <a:xfrm>
            <a:off x="1996095" y="2321873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1-7-9</a:t>
            </a:r>
          </a:p>
        </p:txBody>
      </p:sp>
      <p:sp>
        <p:nvSpPr>
          <p:cNvPr id="14" name="矩形 13"/>
          <p:cNvSpPr/>
          <p:nvPr/>
        </p:nvSpPr>
        <p:spPr>
          <a:xfrm>
            <a:off x="1996095" y="2961760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1-6-8</a:t>
            </a:r>
          </a:p>
        </p:txBody>
      </p:sp>
      <p:sp>
        <p:nvSpPr>
          <p:cNvPr id="15" name="矩形 14"/>
          <p:cNvSpPr/>
          <p:nvPr/>
        </p:nvSpPr>
        <p:spPr>
          <a:xfrm>
            <a:off x="1996095" y="3537824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3-7-8</a:t>
            </a:r>
          </a:p>
        </p:txBody>
      </p:sp>
      <p:sp>
        <p:nvSpPr>
          <p:cNvPr id="16" name="矩形 15"/>
          <p:cNvSpPr/>
          <p:nvPr/>
        </p:nvSpPr>
        <p:spPr>
          <a:xfrm>
            <a:off x="1996095" y="4223561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2-5-7</a:t>
            </a:r>
          </a:p>
        </p:txBody>
      </p:sp>
      <p:sp>
        <p:nvSpPr>
          <p:cNvPr id="17" name="矩形 16"/>
          <p:cNvSpPr/>
          <p:nvPr/>
        </p:nvSpPr>
        <p:spPr>
          <a:xfrm>
            <a:off x="1996095" y="4791439"/>
            <a:ext cx="107871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2-4-8</a:t>
            </a:r>
          </a:p>
        </p:txBody>
      </p:sp>
      <p:sp>
        <p:nvSpPr>
          <p:cNvPr id="18" name="矩形 17"/>
          <p:cNvSpPr/>
          <p:nvPr/>
        </p:nvSpPr>
        <p:spPr>
          <a:xfrm>
            <a:off x="3991586" y="1731260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30</a:t>
            </a:r>
          </a:p>
        </p:txBody>
      </p:sp>
      <p:sp>
        <p:nvSpPr>
          <p:cNvPr id="19" name="矩形 18"/>
          <p:cNvSpPr/>
          <p:nvPr/>
        </p:nvSpPr>
        <p:spPr>
          <a:xfrm>
            <a:off x="5862942" y="1731260"/>
            <a:ext cx="725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17</a:t>
            </a:r>
          </a:p>
        </p:txBody>
      </p:sp>
      <p:sp>
        <p:nvSpPr>
          <p:cNvPr id="20" name="矩形 19"/>
          <p:cNvSpPr/>
          <p:nvPr/>
        </p:nvSpPr>
        <p:spPr>
          <a:xfrm>
            <a:off x="7381286" y="1731260"/>
            <a:ext cx="73548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13</a:t>
            </a:r>
          </a:p>
        </p:txBody>
      </p:sp>
      <p:sp>
        <p:nvSpPr>
          <p:cNvPr id="21" name="矩形 20"/>
          <p:cNvSpPr/>
          <p:nvPr/>
        </p:nvSpPr>
        <p:spPr>
          <a:xfrm>
            <a:off x="3991586" y="2318698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27</a:t>
            </a:r>
          </a:p>
        </p:txBody>
      </p:sp>
      <p:sp>
        <p:nvSpPr>
          <p:cNvPr id="22" name="矩形 21"/>
          <p:cNvSpPr/>
          <p:nvPr/>
        </p:nvSpPr>
        <p:spPr>
          <a:xfrm>
            <a:off x="5862942" y="2318698"/>
            <a:ext cx="725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15</a:t>
            </a:r>
          </a:p>
        </p:txBody>
      </p:sp>
      <p:sp>
        <p:nvSpPr>
          <p:cNvPr id="23" name="矩形 22"/>
          <p:cNvSpPr/>
          <p:nvPr/>
        </p:nvSpPr>
        <p:spPr>
          <a:xfrm>
            <a:off x="7381286" y="2318698"/>
            <a:ext cx="73548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12</a:t>
            </a:r>
          </a:p>
        </p:txBody>
      </p:sp>
      <p:sp>
        <p:nvSpPr>
          <p:cNvPr id="24" name="矩形 23"/>
          <p:cNvSpPr/>
          <p:nvPr/>
        </p:nvSpPr>
        <p:spPr>
          <a:xfrm>
            <a:off x="3991586" y="2958585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25</a:t>
            </a:r>
          </a:p>
        </p:txBody>
      </p:sp>
      <p:sp>
        <p:nvSpPr>
          <p:cNvPr id="25" name="矩形 24"/>
          <p:cNvSpPr/>
          <p:nvPr/>
        </p:nvSpPr>
        <p:spPr>
          <a:xfrm>
            <a:off x="5862942" y="2958585"/>
            <a:ext cx="725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15</a:t>
            </a:r>
          </a:p>
        </p:txBody>
      </p:sp>
      <p:sp>
        <p:nvSpPr>
          <p:cNvPr id="26" name="矩形 25"/>
          <p:cNvSpPr/>
          <p:nvPr/>
        </p:nvSpPr>
        <p:spPr>
          <a:xfrm>
            <a:off x="7381286" y="2958585"/>
            <a:ext cx="73548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10</a:t>
            </a:r>
          </a:p>
        </p:txBody>
      </p:sp>
      <p:sp>
        <p:nvSpPr>
          <p:cNvPr id="27" name="矩形 26"/>
          <p:cNvSpPr/>
          <p:nvPr/>
        </p:nvSpPr>
        <p:spPr>
          <a:xfrm>
            <a:off x="3991586" y="3536237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20</a:t>
            </a:r>
          </a:p>
        </p:txBody>
      </p:sp>
      <p:sp>
        <p:nvSpPr>
          <p:cNvPr id="28" name="矩形 27"/>
          <p:cNvSpPr/>
          <p:nvPr/>
        </p:nvSpPr>
        <p:spPr>
          <a:xfrm>
            <a:off x="5862942" y="3536237"/>
            <a:ext cx="7256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10</a:t>
            </a:r>
          </a:p>
        </p:txBody>
      </p:sp>
      <p:sp>
        <p:nvSpPr>
          <p:cNvPr id="29" name="矩形 28"/>
          <p:cNvSpPr/>
          <p:nvPr/>
        </p:nvSpPr>
        <p:spPr>
          <a:xfrm>
            <a:off x="7381286" y="3536237"/>
            <a:ext cx="73548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10</a:t>
            </a:r>
          </a:p>
        </p:txBody>
      </p:sp>
      <p:sp>
        <p:nvSpPr>
          <p:cNvPr id="30" name="矩形 29"/>
          <p:cNvSpPr/>
          <p:nvPr/>
        </p:nvSpPr>
        <p:spPr>
          <a:xfrm>
            <a:off x="3991586" y="4221973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18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948668" y="4264502"/>
            <a:ext cx="51386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2" name="矩形 31"/>
          <p:cNvSpPr/>
          <p:nvPr/>
        </p:nvSpPr>
        <p:spPr>
          <a:xfrm>
            <a:off x="7389224" y="4221973"/>
            <a:ext cx="71587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11</a:t>
            </a:r>
          </a:p>
        </p:txBody>
      </p:sp>
      <p:sp>
        <p:nvSpPr>
          <p:cNvPr id="33" name="矩形 32"/>
          <p:cNvSpPr/>
          <p:nvPr/>
        </p:nvSpPr>
        <p:spPr>
          <a:xfrm>
            <a:off x="3991586" y="4791439"/>
            <a:ext cx="6688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15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948668" y="4833968"/>
            <a:ext cx="51386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467012" y="4869160"/>
            <a:ext cx="52170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7" name="矩形 11"/>
          <p:cNvSpPr>
            <a:spLocks noChangeArrowheads="1"/>
          </p:cNvSpPr>
          <p:nvPr/>
        </p:nvSpPr>
        <p:spPr bwMode="auto">
          <a:xfrm>
            <a:off x="404570" y="5448126"/>
            <a:ext cx="83438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）根据上面的统计表，你能绘制出复式条形统计图吗？</a:t>
            </a:r>
            <a:endParaRPr lang="en-US" altLang="zh-CN" sz="3200" dirty="0">
              <a:solidFill>
                <a:srgbClr val="000000"/>
              </a:solidFill>
              <a:latin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1856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4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5382</TotalTime>
  <Pages>0</Pages>
  <Words>1048</Words>
  <Characters>0</Characters>
  <Application>Microsoft Office PowerPoint</Application>
  <DocSecurity>0</DocSecurity>
  <PresentationFormat>全屏显示(4:3)</PresentationFormat>
  <Lines>0</Lines>
  <Paragraphs>378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人教版数学四年级下第8单元</dc:title>
  <dc:creator>吉林梓翰教育图书有限公司</dc:creator>
  <cp:lastModifiedBy>lenovop</cp:lastModifiedBy>
  <cp:revision>681</cp:revision>
  <dcterms:created xsi:type="dcterms:W3CDTF">2015-11-21T07:20:00Z</dcterms:created>
  <dcterms:modified xsi:type="dcterms:W3CDTF">2021-11-01T05:20:26Z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