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4"/>
  </p:notesMasterIdLst>
  <p:sldIdLst>
    <p:sldId id="271" r:id="rId3"/>
    <p:sldId id="258" r:id="rId4"/>
    <p:sldId id="327" r:id="rId5"/>
    <p:sldId id="278" r:id="rId6"/>
    <p:sldId id="360" r:id="rId7"/>
    <p:sldId id="337" r:id="rId8"/>
    <p:sldId id="351" r:id="rId9"/>
    <p:sldId id="357" r:id="rId10"/>
    <p:sldId id="344" r:id="rId11"/>
    <p:sldId id="349" r:id="rId12"/>
    <p:sldId id="272" r:id="rId13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FFFF"/>
    <a:srgbClr val="0099FF"/>
    <a:srgbClr val="FF0066"/>
    <a:srgbClr val="0000FF"/>
    <a:srgbClr val="75057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0166" autoAdjust="0"/>
    <p:restoredTop sz="94521" autoAdjust="0"/>
  </p:normalViewPr>
  <p:slideViewPr>
    <p:cSldViewPr>
      <p:cViewPr varScale="1">
        <p:scale>
          <a:sx n="70" d="100"/>
          <a:sy n="70" d="100"/>
        </p:scale>
        <p:origin x="-114" y="-198"/>
      </p:cViewPr>
      <p:guideLst>
        <p:guide orient="horz" pos="16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2020/12/3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每日必练</a:t>
              </a:r>
              <a:endParaRPr lang="zh-CN" altLang="en-US" sz="1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endParaRP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7504" y="195486"/>
            <a:ext cx="504000" cy="50405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11560" y="267494"/>
            <a:ext cx="1296144" cy="36004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6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rPr>
              <a:t>分层训练</a:t>
            </a:r>
            <a:endParaRPr lang="en-US" altLang="zh-CN" sz="1600" b="1" spc="5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少儿简体"/>
            </a:endParaRPr>
          </a:p>
        </p:txBody>
      </p:sp>
      <p:pic>
        <p:nvPicPr>
          <p:cNvPr id="15" name="图片 14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旧知唤醒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zh-CN" sz="1600" b="1" kern="1200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方正少儿简体"/>
                  <a:cs typeface="+mn-cs"/>
                </a:rPr>
                <a:t>随堂练习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tif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53525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8242" y="134712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件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0" name="组合 2"/>
          <p:cNvGrpSpPr/>
          <p:nvPr/>
        </p:nvGrpSpPr>
        <p:grpSpPr>
          <a:xfrm>
            <a:off x="2300380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练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13"/>
          <p:cNvGrpSpPr/>
          <p:nvPr/>
        </p:nvGrpSpPr>
        <p:grpSpPr>
          <a:xfrm>
            <a:off x="3572837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b="1" smtClean="0">
                  <a:solidFill>
                    <a:srgbClr val="FFC000"/>
                  </a:solidFill>
                </a:rPr>
                <a:t>习</a:t>
              </a:r>
              <a:endParaRPr lang="zh-CN" altLang="en-US" sz="5000" b="1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课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5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2475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707904" y="3075806"/>
            <a:ext cx="1956303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人教版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四年级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bldLvl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857224" y="571486"/>
            <a:ext cx="7358115" cy="1955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5.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有三角形桌子和正方形桌子共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张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共有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条腿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桌子每个角下有一条腿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则三角形桌子比正方形桌子多几张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?</a:t>
            </a:r>
          </a:p>
        </p:txBody>
      </p:sp>
      <p:sp>
        <p:nvSpPr>
          <p:cNvPr id="5" name="矩形 4"/>
          <p:cNvSpPr/>
          <p:nvPr/>
        </p:nvSpPr>
        <p:spPr>
          <a:xfrm>
            <a:off x="928662" y="2500312"/>
            <a:ext cx="5357850" cy="12840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假设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张全是三角形桌子。　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13×3=39(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44-39=5(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28662" y="3716636"/>
            <a:ext cx="6643734" cy="12840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正方形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:5÷(4-3)=5(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张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三角形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:13-5=8(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张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8-5=3(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张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42204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 rot="20718769">
            <a:off x="2669878" y="1171198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971600" y="987574"/>
            <a:ext cx="1471878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9</a:t>
            </a:r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单元</a:t>
            </a:r>
            <a:endParaRPr lang="zh-CN" altLang="en-US" sz="28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059832" y="1635646"/>
            <a:ext cx="5616624" cy="743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数学广角</a:t>
            </a: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——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鸡兔同笼</a:t>
            </a:r>
            <a:endParaRPr lang="en-US" altLang="zh-CN" sz="3200" dirty="0" smtClean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4391025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28564" y="602962"/>
            <a:ext cx="757246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大约一千五百年前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我国古代数学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名著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中记载了一道数学趣题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鸡兔同笼”问题。今有雉兔同笼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上有三十五头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下有九十四足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问雉兔各几何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42910" y="1285866"/>
            <a:ext cx="313919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孙子算经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214055" y="802536"/>
            <a:ext cx="8715436" cy="2676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900÷100×72=          37×2×5=</a:t>
            </a:r>
          </a:p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800÷50+60=            90÷9×25=</a:t>
            </a:r>
          </a:p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(30+14)÷4=             (36-6)×5=</a:t>
            </a:r>
          </a:p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100-4×7=                (90+10)÷10=</a:t>
            </a:r>
          </a:p>
        </p:txBody>
      </p:sp>
      <p:sp>
        <p:nvSpPr>
          <p:cNvPr id="17" name="矩形 16"/>
          <p:cNvSpPr/>
          <p:nvPr/>
        </p:nvSpPr>
        <p:spPr>
          <a:xfrm>
            <a:off x="2683510" y="802640"/>
            <a:ext cx="1090295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648</a:t>
            </a:r>
          </a:p>
        </p:txBody>
      </p:sp>
      <p:sp>
        <p:nvSpPr>
          <p:cNvPr id="18" name="矩形 17"/>
          <p:cNvSpPr/>
          <p:nvPr/>
        </p:nvSpPr>
        <p:spPr>
          <a:xfrm>
            <a:off x="5614670" y="802640"/>
            <a:ext cx="153289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370</a:t>
            </a:r>
          </a:p>
        </p:txBody>
      </p:sp>
      <p:sp>
        <p:nvSpPr>
          <p:cNvPr id="19" name="矩形 18"/>
          <p:cNvSpPr/>
          <p:nvPr/>
        </p:nvSpPr>
        <p:spPr>
          <a:xfrm>
            <a:off x="2621665" y="1464623"/>
            <a:ext cx="115212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76</a:t>
            </a:r>
          </a:p>
        </p:txBody>
      </p:sp>
      <p:sp>
        <p:nvSpPr>
          <p:cNvPr id="20" name="矩形 19"/>
          <p:cNvSpPr/>
          <p:nvPr/>
        </p:nvSpPr>
        <p:spPr>
          <a:xfrm>
            <a:off x="2381268" y="2124973"/>
            <a:ext cx="93610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11</a:t>
            </a:r>
          </a:p>
        </p:txBody>
      </p:sp>
      <p:sp>
        <p:nvSpPr>
          <p:cNvPr id="21" name="矩形 20"/>
          <p:cNvSpPr/>
          <p:nvPr/>
        </p:nvSpPr>
        <p:spPr>
          <a:xfrm>
            <a:off x="5720239" y="1464434"/>
            <a:ext cx="86409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250</a:t>
            </a:r>
          </a:p>
        </p:txBody>
      </p:sp>
      <p:sp>
        <p:nvSpPr>
          <p:cNvPr id="22" name="矩形 21"/>
          <p:cNvSpPr/>
          <p:nvPr/>
        </p:nvSpPr>
        <p:spPr>
          <a:xfrm>
            <a:off x="5614360" y="2124834"/>
            <a:ext cx="129614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150</a:t>
            </a:r>
          </a:p>
        </p:txBody>
      </p:sp>
      <p:sp>
        <p:nvSpPr>
          <p:cNvPr id="23" name="矩形 22"/>
          <p:cNvSpPr/>
          <p:nvPr/>
        </p:nvSpPr>
        <p:spPr>
          <a:xfrm>
            <a:off x="2201235" y="2742054"/>
            <a:ext cx="129614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72</a:t>
            </a:r>
          </a:p>
        </p:txBody>
      </p:sp>
      <p:sp>
        <p:nvSpPr>
          <p:cNvPr id="24" name="矩形 23"/>
          <p:cNvSpPr/>
          <p:nvPr/>
        </p:nvSpPr>
        <p:spPr>
          <a:xfrm>
            <a:off x="6072830" y="2742054"/>
            <a:ext cx="129614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10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214055" y="802536"/>
            <a:ext cx="871543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20.6-8.6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                  7.69×0=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0.27+0.73=               600÷25÷4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3.5-0.8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                    1.1+3=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0.64-0.6=                  10-0.09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</a:p>
        </p:txBody>
      </p:sp>
      <p:sp>
        <p:nvSpPr>
          <p:cNvPr id="17" name="矩形 16"/>
          <p:cNvSpPr/>
          <p:nvPr/>
        </p:nvSpPr>
        <p:spPr>
          <a:xfrm>
            <a:off x="2143108" y="802640"/>
            <a:ext cx="1090295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12</a:t>
            </a:r>
          </a:p>
        </p:txBody>
      </p:sp>
      <p:sp>
        <p:nvSpPr>
          <p:cNvPr id="18" name="矩形 17"/>
          <p:cNvSpPr/>
          <p:nvPr/>
        </p:nvSpPr>
        <p:spPr>
          <a:xfrm>
            <a:off x="5500694" y="802640"/>
            <a:ext cx="153289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0</a:t>
            </a:r>
          </a:p>
        </p:txBody>
      </p:sp>
      <p:sp>
        <p:nvSpPr>
          <p:cNvPr id="19" name="矩形 18"/>
          <p:cNvSpPr/>
          <p:nvPr/>
        </p:nvSpPr>
        <p:spPr>
          <a:xfrm>
            <a:off x="2357422" y="1464623"/>
            <a:ext cx="115212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</a:t>
            </a:r>
          </a:p>
        </p:txBody>
      </p:sp>
      <p:sp>
        <p:nvSpPr>
          <p:cNvPr id="20" name="矩形 19"/>
          <p:cNvSpPr/>
          <p:nvPr/>
        </p:nvSpPr>
        <p:spPr>
          <a:xfrm>
            <a:off x="2000232" y="2124973"/>
            <a:ext cx="93610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2.7</a:t>
            </a:r>
          </a:p>
        </p:txBody>
      </p:sp>
      <p:sp>
        <p:nvSpPr>
          <p:cNvPr id="21" name="矩形 20"/>
          <p:cNvSpPr/>
          <p:nvPr/>
        </p:nvSpPr>
        <p:spPr>
          <a:xfrm>
            <a:off x="5922482" y="1464434"/>
            <a:ext cx="86409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6</a:t>
            </a:r>
          </a:p>
        </p:txBody>
      </p:sp>
      <p:sp>
        <p:nvSpPr>
          <p:cNvPr id="22" name="矩形 21"/>
          <p:cNvSpPr/>
          <p:nvPr/>
        </p:nvSpPr>
        <p:spPr>
          <a:xfrm>
            <a:off x="5143504" y="2124834"/>
            <a:ext cx="129614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4.1</a:t>
            </a:r>
          </a:p>
        </p:txBody>
      </p:sp>
      <p:sp>
        <p:nvSpPr>
          <p:cNvPr id="23" name="矩形 22"/>
          <p:cNvSpPr/>
          <p:nvPr/>
        </p:nvSpPr>
        <p:spPr>
          <a:xfrm>
            <a:off x="2201235" y="2742054"/>
            <a:ext cx="129614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0.04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601974" y="2742054"/>
            <a:ext cx="129614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9.91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500035" y="714362"/>
            <a:ext cx="8215370" cy="1955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.  28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名师生去公园划船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恰好坐满了大、小船共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只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大船每只坐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6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小船每只坐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租了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条大船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条小船。</a:t>
            </a:r>
          </a:p>
        </p:txBody>
      </p:sp>
      <p:sp>
        <p:nvSpPr>
          <p:cNvPr id="6" name="矩形 5"/>
          <p:cNvSpPr/>
          <p:nvPr/>
        </p:nvSpPr>
        <p:spPr>
          <a:xfrm>
            <a:off x="6429388" y="1404458"/>
            <a:ext cx="85725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85852" y="2000246"/>
            <a:ext cx="85725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500035" y="714362"/>
            <a:ext cx="8072494" cy="26015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环保知识竞赛共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道选择题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答对一道得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答错一道或不答倒扣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浩浩同学在竞赛中得了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82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他答对了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道题。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A.3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　　　　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B.10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　　　　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C.17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214546" y="2000246"/>
            <a:ext cx="101951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500035" y="714362"/>
            <a:ext cx="8072494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佳佳的储蓄罐里有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角和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角的硬币共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27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枚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价值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角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角和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角的硬币各有多少枚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?</a:t>
            </a:r>
          </a:p>
        </p:txBody>
      </p:sp>
      <p:sp>
        <p:nvSpPr>
          <p:cNvPr id="9" name="矩形 8"/>
          <p:cNvSpPr/>
          <p:nvPr/>
        </p:nvSpPr>
        <p:spPr>
          <a:xfrm>
            <a:off x="642910" y="2000246"/>
            <a:ext cx="821537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角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=51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角　假设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27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枚全是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角的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硬币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27×1=27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角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51-27=24(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角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角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:24÷(5-1)=6(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枚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角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:27-6=21(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枚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500035" y="714362"/>
            <a:ext cx="8072493" cy="13111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鸡与兔共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100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只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鸡的脚比兔的脚多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26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只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鸡、兔各有多少只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?</a:t>
            </a:r>
          </a:p>
        </p:txBody>
      </p:sp>
      <p:sp>
        <p:nvSpPr>
          <p:cNvPr id="4" name="矩形 3"/>
          <p:cNvSpPr/>
          <p:nvPr/>
        </p:nvSpPr>
        <p:spPr>
          <a:xfrm>
            <a:off x="2071670" y="2143122"/>
            <a:ext cx="585791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鸡有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71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兔有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29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393</TotalTime>
  <Words>318</Words>
  <Application>WPS 演示</Application>
  <PresentationFormat>全屏显示(16:9)</PresentationFormat>
  <Paragraphs>57</Paragraphs>
  <Slides>11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367</cp:revision>
  <dcterms:created xsi:type="dcterms:W3CDTF">2018-12-06T02:32:00Z</dcterms:created>
  <dcterms:modified xsi:type="dcterms:W3CDTF">2020-12-03T07:51:33Z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