
<file path=[Content_Types].xml><?xml version="1.0" encoding="utf-8"?>
<Types xmlns="http://schemas.openxmlformats.org/package/2006/content-types">
  <Default Extension="wav" ContentType="audio/x-wav"/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416" r:id="rId3"/>
    <p:sldId id="481" r:id="rId4"/>
    <p:sldId id="548" r:id="rId5"/>
    <p:sldId id="715" r:id="rId6"/>
    <p:sldId id="482" r:id="rId7"/>
    <p:sldId id="688" r:id="rId8"/>
    <p:sldId id="751" r:id="rId9"/>
    <p:sldId id="471" r:id="rId10"/>
    <p:sldId id="717" r:id="rId11"/>
    <p:sldId id="718" r:id="rId12"/>
    <p:sldId id="719" r:id="rId13"/>
    <p:sldId id="752" r:id="rId14"/>
    <p:sldId id="753" r:id="rId15"/>
    <p:sldId id="754" r:id="rId16"/>
    <p:sldId id="755" r:id="rId17"/>
    <p:sldId id="721" r:id="rId18"/>
    <p:sldId id="473" r:id="rId19"/>
    <p:sldId id="756" r:id="rId20"/>
    <p:sldId id="757" r:id="rId21"/>
    <p:sldId id="734" r:id="rId22"/>
    <p:sldId id="758" r:id="rId23"/>
    <p:sldId id="562" r:id="rId24"/>
    <p:sldId id="479" r:id="rId25"/>
    <p:sldId id="491" r:id="rId26"/>
    <p:sldId id="492" r:id="rId27"/>
    <p:sldId id="493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0F9"/>
    <a:srgbClr val="F6C1D8"/>
    <a:srgbClr val="AADFF8"/>
    <a:srgbClr val="FAFBF3"/>
    <a:srgbClr val="F4F7E2"/>
    <a:srgbClr val="FDFDFB"/>
    <a:srgbClr val="C2DE9A"/>
    <a:srgbClr val="C3DF9B"/>
    <a:srgbClr val="FFFFFF"/>
    <a:srgbClr val="BBC0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81"/>
        <p:guide pos="37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.tiff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6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6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6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audio" Target="../media/audio2.wav"/><Relationship Id="rId7" Type="http://schemas.openxmlformats.org/officeDocument/2006/relationships/image" Target="../media/image26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6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6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6.png"/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6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47.png"/><Relationship Id="rId12" Type="http://schemas.openxmlformats.org/officeDocument/2006/relationships/image" Target="../media/image46.png"/><Relationship Id="rId11" Type="http://schemas.openxmlformats.org/officeDocument/2006/relationships/image" Target="../media/image45.png"/><Relationship Id="rId10" Type="http://schemas.openxmlformats.org/officeDocument/2006/relationships/image" Target="../media/image44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tags" Target="../tags/tag14.xml"/><Relationship Id="rId7" Type="http://schemas.openxmlformats.org/officeDocument/2006/relationships/image" Target="../media/image49.jpeg"/><Relationship Id="rId6" Type="http://schemas.openxmlformats.org/officeDocument/2006/relationships/tags" Target="../tags/tag13.xml"/><Relationship Id="rId5" Type="http://schemas.openxmlformats.org/officeDocument/2006/relationships/image" Target="../media/image48.png"/><Relationship Id="rId4" Type="http://schemas.openxmlformats.org/officeDocument/2006/relationships/tags" Target="../tags/tag12.xml"/><Relationship Id="rId3" Type="http://schemas.openxmlformats.org/officeDocument/2006/relationships/image" Target="../media/image36.png"/><Relationship Id="rId2" Type="http://schemas.openxmlformats.org/officeDocument/2006/relationships/tags" Target="../tags/tag1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6.png"/><Relationship Id="rId10" Type="http://schemas.openxmlformats.org/officeDocument/2006/relationships/tags" Target="../tags/tag15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image" Target="../media/image12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0.png"/><Relationship Id="rId7" Type="http://schemas.openxmlformats.org/officeDocument/2006/relationships/image" Target="../media/image12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8.png"/><Relationship Id="rId7" Type="http://schemas.openxmlformats.org/officeDocument/2006/relationships/image" Target="../media/image14.png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1541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数学广角——鸡兔同笼</a:t>
            </a:r>
            <a:endParaRPr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64058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数学广角——鸡兔同笼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" name="文本框 14"/>
          <p:cNvSpPr txBox="1"/>
          <p:nvPr/>
        </p:nvSpPr>
        <p:spPr>
          <a:xfrm>
            <a:off x="590550" y="3721100"/>
            <a:ext cx="3437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defRPr>
            </a:lvl1pPr>
          </a:lstStyle>
          <a:p>
            <a:r>
              <a:rPr lang="zh-CN" altLang="en-US" sz="3200" b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方法一：列表法</a:t>
            </a:r>
            <a:endParaRPr lang="zh-CN" altLang="en-US" sz="3200" b="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Group 114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3930015" y="3731260"/>
          <a:ext cx="7982585" cy="1878330"/>
        </p:xfrm>
        <a:graphic>
          <a:graphicData uri="http://schemas.openxmlformats.org/drawingml/2006/table">
            <a:tbl>
              <a:tblPr/>
              <a:tblGrid>
                <a:gridCol w="878840"/>
                <a:gridCol w="789940"/>
                <a:gridCol w="788670"/>
                <a:gridCol w="789305"/>
                <a:gridCol w="789940"/>
                <a:gridCol w="786765"/>
                <a:gridCol w="789940"/>
                <a:gridCol w="788670"/>
                <a:gridCol w="791210"/>
                <a:gridCol w="789305"/>
              </a:tblGrid>
              <a:tr h="62611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鸡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11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兔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11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脚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1" marR="51431" marT="0" marB="0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994150" y="5823585"/>
            <a:ext cx="4912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/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所以有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只鸡，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只兔。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3982" y="3782963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03982" y="440926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9533" y="5035933"/>
            <a:ext cx="599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97732" y="3782963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97732" y="440926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00902" y="5035933"/>
            <a:ext cx="599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91482" y="3782963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91482" y="440926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02272" y="5035933"/>
            <a:ext cx="599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85232" y="3782963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85232" y="440926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03642" y="5035933"/>
            <a:ext cx="599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78982" y="3782963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178982" y="440926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05012" y="5035933"/>
            <a:ext cx="599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72733" y="3782963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72733" y="440926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906383" y="5035933"/>
            <a:ext cx="599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766483" y="3782963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766483" y="440926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707753" y="5035933"/>
            <a:ext cx="599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560233" y="3782963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560233" y="440926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509123" y="5035933"/>
            <a:ext cx="599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1353983" y="3782963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1353983" y="4409269"/>
            <a:ext cx="3911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310493" y="5035933"/>
            <a:ext cx="599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6"/>
          <p:cNvSpPr txBox="1">
            <a:spLocks noChangeArrowheads="1"/>
          </p:cNvSpPr>
          <p:nvPr/>
        </p:nvSpPr>
        <p:spPr bwMode="auto">
          <a:xfrm>
            <a:off x="579755" y="2195195"/>
            <a:ext cx="1133157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笼子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里有若干只鸡和兔。从上面数，有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个头，从下面数，有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只脚。鸡和兔各几只？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TextBox 6"/>
          <p:cNvSpPr txBox="1">
            <a:spLocks noChangeArrowheads="1"/>
          </p:cNvSpPr>
          <p:nvPr/>
        </p:nvSpPr>
        <p:spPr bwMode="auto">
          <a:xfrm>
            <a:off x="579755" y="1407795"/>
            <a:ext cx="90004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可以怎样解决问题呢？展示你的方法。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4" grpId="0"/>
      <p:bldP spid="14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22692" y="1500177"/>
            <a:ext cx="75119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你还能想到更简单的办法吗？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0307" y="2316713"/>
            <a:ext cx="30400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defRPr>
            </a:lvl1pPr>
          </a:lstStyle>
          <a:p>
            <a:r>
              <a:rPr lang="zh-CN" altLang="en-US" sz="3200" b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方法二：</a:t>
            </a:r>
            <a:r>
              <a:rPr lang="zh-CN" altLang="en-US" sz="3200" b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假设法</a:t>
            </a:r>
            <a:endParaRPr lang="zh-CN" altLang="en-US" sz="3200" b="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08" name="Group 42"/>
          <p:cNvGrpSpPr/>
          <p:nvPr/>
        </p:nvGrpSpPr>
        <p:grpSpPr bwMode="auto">
          <a:xfrm>
            <a:off x="2827764" y="5097339"/>
            <a:ext cx="533400" cy="733425"/>
            <a:chOff x="528" y="2352"/>
            <a:chExt cx="384" cy="528"/>
          </a:xfrm>
        </p:grpSpPr>
        <p:sp>
          <p:nvSpPr>
            <p:cNvPr id="6211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12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1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952" y="335648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539" y="335648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714" y="335648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889" y="335648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77" y="335648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05" y="335648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093" y="335648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181" y="335648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Box 4"/>
          <p:cNvSpPr txBox="1">
            <a:spLocks noChangeArrowheads="1"/>
          </p:cNvSpPr>
          <p:nvPr/>
        </p:nvSpPr>
        <p:spPr bwMode="auto">
          <a:xfrm>
            <a:off x="4114979" y="2316525"/>
            <a:ext cx="54403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如果是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只鸡，就有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只脚。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82" name="Group 42"/>
          <p:cNvGrpSpPr/>
          <p:nvPr/>
        </p:nvGrpSpPr>
        <p:grpSpPr bwMode="auto">
          <a:xfrm>
            <a:off x="3613576" y="5097339"/>
            <a:ext cx="533400" cy="733425"/>
            <a:chOff x="528" y="2352"/>
            <a:chExt cx="384" cy="528"/>
          </a:xfrm>
        </p:grpSpPr>
        <p:sp>
          <p:nvSpPr>
            <p:cNvPr id="83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6" name="Group 42"/>
          <p:cNvGrpSpPr/>
          <p:nvPr/>
        </p:nvGrpSpPr>
        <p:grpSpPr bwMode="auto">
          <a:xfrm>
            <a:off x="4433785" y="5097339"/>
            <a:ext cx="533400" cy="733425"/>
            <a:chOff x="528" y="2352"/>
            <a:chExt cx="384" cy="528"/>
          </a:xfrm>
        </p:grpSpPr>
        <p:sp>
          <p:nvSpPr>
            <p:cNvPr id="87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" name="Group 42"/>
          <p:cNvGrpSpPr/>
          <p:nvPr/>
        </p:nvGrpSpPr>
        <p:grpSpPr bwMode="auto">
          <a:xfrm>
            <a:off x="5219597" y="5097339"/>
            <a:ext cx="533400" cy="733425"/>
            <a:chOff x="528" y="2352"/>
            <a:chExt cx="384" cy="528"/>
          </a:xfrm>
        </p:grpSpPr>
        <p:sp>
          <p:nvSpPr>
            <p:cNvPr id="91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4" name="Group 42"/>
          <p:cNvGrpSpPr/>
          <p:nvPr/>
        </p:nvGrpSpPr>
        <p:grpSpPr bwMode="auto">
          <a:xfrm>
            <a:off x="5989320" y="5097339"/>
            <a:ext cx="533400" cy="733425"/>
            <a:chOff x="528" y="2352"/>
            <a:chExt cx="384" cy="528"/>
          </a:xfrm>
        </p:grpSpPr>
        <p:sp>
          <p:nvSpPr>
            <p:cNvPr id="95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8" name="Group 42"/>
          <p:cNvGrpSpPr/>
          <p:nvPr/>
        </p:nvGrpSpPr>
        <p:grpSpPr bwMode="auto">
          <a:xfrm>
            <a:off x="6775132" y="5097339"/>
            <a:ext cx="533400" cy="733425"/>
            <a:chOff x="528" y="2352"/>
            <a:chExt cx="384" cy="528"/>
          </a:xfrm>
        </p:grpSpPr>
        <p:sp>
          <p:nvSpPr>
            <p:cNvPr id="99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" name="Group 42"/>
          <p:cNvGrpSpPr/>
          <p:nvPr/>
        </p:nvGrpSpPr>
        <p:grpSpPr bwMode="auto">
          <a:xfrm>
            <a:off x="7595341" y="5097339"/>
            <a:ext cx="533400" cy="733425"/>
            <a:chOff x="528" y="2352"/>
            <a:chExt cx="384" cy="528"/>
          </a:xfrm>
        </p:grpSpPr>
        <p:sp>
          <p:nvSpPr>
            <p:cNvPr id="103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6" name="Group 42"/>
          <p:cNvGrpSpPr/>
          <p:nvPr/>
        </p:nvGrpSpPr>
        <p:grpSpPr bwMode="auto">
          <a:xfrm>
            <a:off x="8381153" y="5097339"/>
            <a:ext cx="533400" cy="733425"/>
            <a:chOff x="528" y="2352"/>
            <a:chExt cx="384" cy="528"/>
          </a:xfrm>
        </p:grpSpPr>
        <p:sp>
          <p:nvSpPr>
            <p:cNvPr id="107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22692" y="1500177"/>
            <a:ext cx="75119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你还能想到更简单的办法吗？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0307" y="2316713"/>
            <a:ext cx="30400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defRPr>
            </a:lvl1pPr>
          </a:lstStyle>
          <a:p>
            <a:r>
              <a:rPr lang="zh-CN" altLang="en-US" sz="3200" b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方法二：</a:t>
            </a:r>
            <a:r>
              <a:rPr lang="zh-CN" altLang="en-US" sz="3200" b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假设法</a:t>
            </a:r>
            <a:endParaRPr lang="zh-CN" altLang="en-US" sz="3200" b="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4"/>
          <p:cNvSpPr txBox="1">
            <a:spLocks noChangeArrowheads="1"/>
          </p:cNvSpPr>
          <p:nvPr/>
        </p:nvSpPr>
        <p:spPr bwMode="auto">
          <a:xfrm>
            <a:off x="4114979" y="2316525"/>
            <a:ext cx="54403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只兔，就有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只脚。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5247" name="Group 127"/>
          <p:cNvGrpSpPr/>
          <p:nvPr/>
        </p:nvGrpSpPr>
        <p:grpSpPr bwMode="auto">
          <a:xfrm>
            <a:off x="2759075" y="4994344"/>
            <a:ext cx="493713" cy="738188"/>
            <a:chOff x="567" y="3294"/>
            <a:chExt cx="384" cy="576"/>
          </a:xfrm>
        </p:grpSpPr>
        <p:grpSp>
          <p:nvGrpSpPr>
            <p:cNvPr id="5184" name="Group 42"/>
            <p:cNvGrpSpPr/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87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88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9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85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48" name="Group 128"/>
          <p:cNvGrpSpPr/>
          <p:nvPr/>
        </p:nvGrpSpPr>
        <p:grpSpPr bwMode="auto">
          <a:xfrm>
            <a:off x="3611563" y="4994344"/>
            <a:ext cx="492125" cy="738188"/>
            <a:chOff x="567" y="3294"/>
            <a:chExt cx="384" cy="576"/>
          </a:xfrm>
        </p:grpSpPr>
        <p:grpSp>
          <p:nvGrpSpPr>
            <p:cNvPr id="5178" name="Group 42"/>
            <p:cNvGrpSpPr/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81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82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79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55" name="Group 135"/>
          <p:cNvGrpSpPr/>
          <p:nvPr/>
        </p:nvGrpSpPr>
        <p:grpSpPr bwMode="auto">
          <a:xfrm>
            <a:off x="4464050" y="4994344"/>
            <a:ext cx="492125" cy="738188"/>
            <a:chOff x="567" y="3294"/>
            <a:chExt cx="384" cy="576"/>
          </a:xfrm>
        </p:grpSpPr>
        <p:grpSp>
          <p:nvGrpSpPr>
            <p:cNvPr id="5172" name="Group 42"/>
            <p:cNvGrpSpPr/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75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76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73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62" name="Group 142"/>
          <p:cNvGrpSpPr/>
          <p:nvPr/>
        </p:nvGrpSpPr>
        <p:grpSpPr bwMode="auto">
          <a:xfrm>
            <a:off x="5314950" y="4994344"/>
            <a:ext cx="493713" cy="738188"/>
            <a:chOff x="567" y="3294"/>
            <a:chExt cx="384" cy="576"/>
          </a:xfrm>
        </p:grpSpPr>
        <p:grpSp>
          <p:nvGrpSpPr>
            <p:cNvPr id="5166" name="Group 42"/>
            <p:cNvGrpSpPr/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69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70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67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69" name="Group 149"/>
          <p:cNvGrpSpPr/>
          <p:nvPr/>
        </p:nvGrpSpPr>
        <p:grpSpPr bwMode="auto">
          <a:xfrm>
            <a:off x="6167438" y="4994344"/>
            <a:ext cx="493712" cy="738188"/>
            <a:chOff x="567" y="3294"/>
            <a:chExt cx="384" cy="576"/>
          </a:xfrm>
        </p:grpSpPr>
        <p:grpSp>
          <p:nvGrpSpPr>
            <p:cNvPr id="5160" name="Group 42"/>
            <p:cNvGrpSpPr/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63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64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61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76" name="Group 156"/>
          <p:cNvGrpSpPr/>
          <p:nvPr/>
        </p:nvGrpSpPr>
        <p:grpSpPr bwMode="auto">
          <a:xfrm>
            <a:off x="7019925" y="4994344"/>
            <a:ext cx="492125" cy="738188"/>
            <a:chOff x="567" y="3294"/>
            <a:chExt cx="384" cy="576"/>
          </a:xfrm>
        </p:grpSpPr>
        <p:grpSp>
          <p:nvGrpSpPr>
            <p:cNvPr id="5154" name="Group 42"/>
            <p:cNvGrpSpPr/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57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58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55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83" name="Group 163"/>
          <p:cNvGrpSpPr/>
          <p:nvPr/>
        </p:nvGrpSpPr>
        <p:grpSpPr bwMode="auto">
          <a:xfrm>
            <a:off x="7870825" y="4994344"/>
            <a:ext cx="493713" cy="738188"/>
            <a:chOff x="567" y="3294"/>
            <a:chExt cx="384" cy="576"/>
          </a:xfrm>
        </p:grpSpPr>
        <p:grpSp>
          <p:nvGrpSpPr>
            <p:cNvPr id="5148" name="Group 42"/>
            <p:cNvGrpSpPr/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51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52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49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90" name="Group 170"/>
          <p:cNvGrpSpPr/>
          <p:nvPr/>
        </p:nvGrpSpPr>
        <p:grpSpPr bwMode="auto">
          <a:xfrm>
            <a:off x="8723313" y="4994344"/>
            <a:ext cx="493712" cy="738188"/>
            <a:chOff x="567" y="3294"/>
            <a:chExt cx="384" cy="576"/>
          </a:xfrm>
        </p:grpSpPr>
        <p:grpSp>
          <p:nvGrpSpPr>
            <p:cNvPr id="5142" name="Group 42"/>
            <p:cNvGrpSpPr/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45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46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43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313284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88" y="313284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313284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313284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313284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113" y="313284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313284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313284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22692" y="1500177"/>
            <a:ext cx="75119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你还能想到更简单的办法吗？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0307" y="2316713"/>
            <a:ext cx="30400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defRPr>
            </a:lvl1pPr>
          </a:lstStyle>
          <a:p>
            <a:r>
              <a:rPr lang="zh-CN" altLang="en-US" sz="3200" b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方法二：</a:t>
            </a:r>
            <a:r>
              <a:rPr lang="zh-CN" altLang="en-US" sz="3200" b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假设法</a:t>
            </a:r>
            <a:endParaRPr lang="zh-CN" altLang="en-US" sz="3200" b="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239439" y="2316525"/>
            <a:ext cx="54403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每多一只鸡，就少两只脚。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61814" y="3006306"/>
            <a:ext cx="5059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每多一只兔，就多两只脚。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Group 114"/>
          <p:cNvGraphicFramePr>
            <a:graphicFrameLocks noGrp="1"/>
          </p:cNvGraphicFramePr>
          <p:nvPr/>
        </p:nvGraphicFramePr>
        <p:xfrm>
          <a:off x="2320090" y="3983573"/>
          <a:ext cx="7992891" cy="216024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880043"/>
                <a:gridCol w="790317"/>
                <a:gridCol w="790316"/>
                <a:gridCol w="790317"/>
                <a:gridCol w="790316"/>
                <a:gridCol w="788274"/>
                <a:gridCol w="790317"/>
                <a:gridCol w="790316"/>
                <a:gridCol w="792358"/>
                <a:gridCol w="790317"/>
              </a:tblGrid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鸡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兔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脚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3395360" y="391156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2934" y="463164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48949" y="5357482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84099" y="391156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71673" y="463164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37688" y="5357482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76187" y="391156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63761" y="463164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29776" y="5357482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64926" y="391156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52500" y="463164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18516" y="5357482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60363" y="391156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47937" y="463164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13952" y="5357482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49102" y="391156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36676" y="463164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02691" y="5357482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41190" y="391156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8764" y="463164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94779" y="5357482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29929" y="391156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917503" y="463164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783518" y="5357482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679159" y="391156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66733" y="4631645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532748" y="5357482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355800" y="3888314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343374" y="4608394"/>
            <a:ext cx="45085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209389" y="5334231"/>
            <a:ext cx="718820" cy="811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22692" y="1500177"/>
            <a:ext cx="75119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你还能想到更简单的办法吗？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0307" y="2316713"/>
            <a:ext cx="30400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defRPr>
            </a:lvl1pPr>
          </a:lstStyle>
          <a:p>
            <a:r>
              <a:rPr lang="zh-CN" altLang="en-US" sz="3200" b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方法二：</a:t>
            </a:r>
            <a:r>
              <a:rPr lang="zh-CN" altLang="en-US" sz="3200" b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假设法</a:t>
            </a:r>
            <a:endParaRPr lang="zh-CN" altLang="en-US" sz="3200" b="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1290995" y="5699199"/>
            <a:ext cx="816210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）所以有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只鸡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012744" y="2316525"/>
            <a:ext cx="5440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如果笼子里都是鸡。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0955" y="2960370"/>
            <a:ext cx="990727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）如果笼子里都是鸡，有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8×2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只脚，比题中少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脚。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90955" y="4282440"/>
            <a:ext cx="1010031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）那么需要用兔换鸡，一只兔比一只鸡多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只脚，有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10÷2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只兔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9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22692" y="1500177"/>
            <a:ext cx="75119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你还能想到更简单的办法吗？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0307" y="2316713"/>
            <a:ext cx="30400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Script"/>
                <a:ea typeface="楷体" panose="02010609060101010101" pitchFamily="49" charset="-122"/>
              </a:defRPr>
            </a:lvl1pPr>
          </a:lstStyle>
          <a:p>
            <a:r>
              <a:rPr lang="zh-CN" altLang="en-US" sz="3200" b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方法二：</a:t>
            </a:r>
            <a:r>
              <a:rPr lang="zh-CN" altLang="en-US" sz="3200" b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假设法</a:t>
            </a:r>
            <a:endParaRPr lang="zh-CN" altLang="en-US" sz="3200" b="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1290995" y="5699199"/>
            <a:ext cx="816210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所以有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只兔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012744" y="2316525"/>
            <a:ext cx="54403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如果笼子里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都是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兔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0955" y="2960370"/>
            <a:ext cx="990727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如果笼子里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都是兔，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8×4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脚，比题目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中多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脚。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90955" y="4282440"/>
            <a:ext cx="1010031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那么需要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鸡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换兔，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鸡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只兔少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只脚，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6÷2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只鸡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9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4"/>
          <p:cNvSpPr txBox="1"/>
          <p:nvPr/>
        </p:nvSpPr>
        <p:spPr>
          <a:xfrm>
            <a:off x="360045" y="1457960"/>
            <a:ext cx="11643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今有雉兔同笼，上有三十五头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，下有九十四足，问雉兔各几何？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7497" y="36437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8441" y="2232928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假设全是鸡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4231" y="2232680"/>
            <a:ext cx="265493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35×2=70(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97171" y="3007506"/>
            <a:ext cx="27673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94-70=24(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27374" y="4556599"/>
            <a:ext cx="68707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兔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7584" y="4556517"/>
            <a:ext cx="265493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24÷2=12(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27374" y="5331299"/>
            <a:ext cx="68707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鸡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97428" y="5331690"/>
            <a:ext cx="27673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35-12=23(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70733" y="3782369"/>
            <a:ext cx="20529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4-2=2(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96199" y="6106453"/>
            <a:ext cx="51993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答：鸡有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只，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兔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1" grpId="0"/>
      <p:bldP spid="13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1.完成教材第105页“做一做”。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1769110"/>
            <a:ext cx="12321540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有龟和鹤共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40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只，龟的腿和鹤的腿共有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112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条。龟、鹤各有几只？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7165" y="2759710"/>
            <a:ext cx="9687560" cy="3291205"/>
            <a:chOff x="2279" y="4346"/>
            <a:chExt cx="15256" cy="51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79" y="4346"/>
              <a:ext cx="15256" cy="5183"/>
            </a:xfrm>
            <a:prstGeom prst="rect">
              <a:avLst/>
            </a:prstGeom>
          </p:spPr>
        </p:pic>
        <p:pic>
          <p:nvPicPr>
            <p:cNvPr id="1026" name="Picture 2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67788"/>
            <a:stretch>
              <a:fillRect/>
            </a:stretch>
          </p:blipFill>
          <p:spPr bwMode="auto">
            <a:xfrm>
              <a:off x="13585" y="5765"/>
              <a:ext cx="3419" cy="376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1.完成教材第105页“做一做”。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1769110"/>
            <a:ext cx="12321540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有龟和鹤共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40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只，龟的腿和鹤的腿共有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112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条。龟、鹤各有几只？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1341" y="2510498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假设全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是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鹤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82176" y="2523585"/>
            <a:ext cx="265493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40×2=80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68596" y="3206210"/>
            <a:ext cx="30054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112-80=32(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43249" y="4571279"/>
            <a:ext cx="68707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03629" y="4571460"/>
            <a:ext cx="265493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32÷2=16(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43343" y="5253904"/>
            <a:ext cx="68707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鹤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99913" y="5254085"/>
            <a:ext cx="27673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40-16=24(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5178" y="3888835"/>
            <a:ext cx="20529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4-2=2(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6339" y="5936710"/>
            <a:ext cx="51993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龟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只，鹤有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7" grpId="0"/>
      <p:bldP spid="4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1.完成教材第105页“做一做”。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1690370"/>
            <a:ext cx="12321540" cy="1322070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新星小学“环保卫士”小分队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人参加植树活动。男生每人栽了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棵树，女生每人栽了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棵树，一共栽了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棵树。男、女生各有几人？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4374" y="3132704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假设全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是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女生：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3664" y="3132401"/>
            <a:ext cx="265493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12×2=24(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棵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5164" y="3723586"/>
            <a:ext cx="252920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32-24=8(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棵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01522" y="4914030"/>
            <a:ext cx="109347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男生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30197" y="4905956"/>
            <a:ext cx="217868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8÷1=8(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9871" y="5497595"/>
            <a:ext cx="109347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女生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26481" y="5497141"/>
            <a:ext cx="22910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12-8=4(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01746" y="4314771"/>
            <a:ext cx="20529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3-2=1(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棵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32150" y="6088326"/>
            <a:ext cx="6054725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答：男生有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人，女生有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9" grpId="0"/>
      <p:bldP spid="13" grpId="0"/>
      <p:bldP spid="19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2.完成教材第106页第1,3题。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7" name="矩形 26"/>
          <p:cNvSpPr/>
          <p:nvPr/>
        </p:nvSpPr>
        <p:spPr>
          <a:xfrm>
            <a:off x="413385" y="1690370"/>
            <a:ext cx="11564620" cy="1322070"/>
          </a:xfrm>
          <a:prstGeom prst="rect">
            <a:avLst/>
          </a:prstGeom>
        </p:spPr>
        <p:txBody>
          <a:bodyPr wrap="square">
            <a:spAutoFit/>
          </a:bodyPr>
          <a:p>
            <a:pPr latinLnBrk="0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盒子里有大、小两种钢珠共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颗，共重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 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已知大钢珠每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atinLnBrk="0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颗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 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，小钢珠每颗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 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。盒中大、小钢珠各有多少颗？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542" y="3672989"/>
            <a:ext cx="2748012" cy="1901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390889" y="3080132"/>
            <a:ext cx="51295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假设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颗钢珠全是小钢珠。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2331" y="3803695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30×7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840316" y="4494312"/>
            <a:ext cx="180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钢珠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2564" y="3803397"/>
            <a:ext cx="163217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=210(g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13575" y="3810681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266-210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06093" y="3794805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56(g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62459" y="4494312"/>
            <a:ext cx="225093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56÷(11-7)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80746" y="4494312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=56÷4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41264" y="4494312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=14(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颗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840316" y="5295344"/>
            <a:ext cx="180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钢珠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62459" y="5295344"/>
            <a:ext cx="121860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30-14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7927" y="5295344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=16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1840413" y="5909057"/>
            <a:ext cx="773797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大钢珠有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颗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，小钢珠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颗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 bldLvl="0" animBg="1"/>
      <p:bldP spid="12" grpId="0"/>
      <p:bldP spid="17" grpId="0"/>
      <p:bldP spid="18" grpId="0"/>
      <p:bldP spid="20" grpId="0"/>
      <p:bldP spid="21" grpId="0"/>
      <p:bldP spid="22" grpId="0"/>
      <p:bldP spid="23" grpId="0" bldLvl="0" animBg="1"/>
      <p:bldP spid="24" grpId="0"/>
      <p:bldP spid="5" grpId="0"/>
      <p:bldP spid="26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2.完成教材第106页第1,3题。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142875" y="1769110"/>
            <a:ext cx="12049125" cy="17068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篮球比赛中，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分线外投中一球记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分线内投中一球记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分。在一块比赛中张鹏总共得了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分。张鹏在这场比赛中投进了几个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分球？（张鹏没有罚球）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54495" y="3307080"/>
            <a:ext cx="5257800" cy="2816225"/>
            <a:chOff x="5076056" y="1427618"/>
            <a:chExt cx="3995936" cy="2140682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3126126"/>
              <a:ext cx="3995936" cy="442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1427618"/>
              <a:ext cx="3384376" cy="1713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1536858" y="2946271"/>
            <a:ext cx="62890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假设进的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个球全是在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分线内投中的。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0170" y="3718084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9×2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790029" y="4490834"/>
            <a:ext cx="26490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分线以外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1236" y="3718084"/>
            <a:ext cx="18117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=18(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7009" y="3718084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21-18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53604" y="3718084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9010" y="4490834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3÷(3-2)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13677" y="4490834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1789771" y="5263471"/>
            <a:ext cx="208143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分线以内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937900" y="5263471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9-3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95700" y="5263471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1536858" y="6036335"/>
            <a:ext cx="77379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答：张鹏在这场比赛中投进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球。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bldLvl="0" animBg="1"/>
      <p:bldP spid="6" grpId="0"/>
      <p:bldP spid="7" grpId="0"/>
      <p:bldP spid="11" grpId="0"/>
      <p:bldP spid="13" grpId="0"/>
      <p:bldP spid="19" grpId="0"/>
      <p:bldP spid="28" grpId="0" bldLvl="0" animBg="1"/>
      <p:bldP spid="29" grpId="0"/>
      <p:bldP spid="30" grpId="0"/>
      <p:bldP spid="31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33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MH_Other_1"/>
          <p:cNvSpPr/>
          <p:nvPr>
            <p:custDataLst>
              <p:tags r:id="rId3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4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鸡兔同笼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MH_Other_2"/>
          <p:cNvSpPr/>
          <p:nvPr>
            <p:custDataLst>
              <p:tags r:id="rId5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2794000" y="2414905"/>
            <a:ext cx="6327775" cy="25533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列表法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假设法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解答“鸡兔同笼”问题,解答此类题时,可以根据题目特点选择不同的方法、灵活解题。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5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47255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教材第106页第2,4题。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7" name="Picture 13" descr="142副本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097" y="1189390"/>
            <a:ext cx="7056783" cy="501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3505803" y="927264"/>
            <a:ext cx="2987379" cy="2160240"/>
          </a:xfrm>
          <a:prstGeom prst="wedgeRoundRectCallout">
            <a:avLst>
              <a:gd name="adj1" fmla="val 66674"/>
              <a:gd name="adj2" fmla="val 18979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hangingPunct="1">
              <a:defRPr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今有雉兔同笼，上有三十五头，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defRPr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下有九十四足，问雉兔各几何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075" name="TextBox 6"/>
          <p:cNvSpPr txBox="1">
            <a:spLocks noChangeArrowheads="1"/>
          </p:cNvSpPr>
          <p:nvPr/>
        </p:nvSpPr>
        <p:spPr bwMode="auto">
          <a:xfrm>
            <a:off x="4053840" y="1378585"/>
            <a:ext cx="776160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大约一千五百年前，我国古代数学名著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孙子算经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中记载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一道数学趣题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“鸡兔同笼”问题。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083" name="Picture 11" descr="C:\Users\wangwei\AppData\Local\Temp\SNAGHTML22207d7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CFC">
                  <a:alpha val="98824"/>
                </a:srgbClr>
              </a:clrFrom>
              <a:clrTo>
                <a:srgbClr val="FCFCFC">
                  <a:alpha val="98824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87" y="2215168"/>
            <a:ext cx="3201636" cy="242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3785" y="5949678"/>
            <a:ext cx="52435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和兔各有几只？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787" y="3741783"/>
            <a:ext cx="4653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笼子里有若干只鸡和兔。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3787" y="4477748"/>
            <a:ext cx="43167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从上面数，有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个头，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83786" y="5213713"/>
            <a:ext cx="43167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从下面数，有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只脚。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utoUpdateAnimBg="0"/>
      <p:bldP spid="7" grpId="0"/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" name="矩形 4"/>
          <p:cNvSpPr>
            <a:spLocks noChangeArrowheads="1"/>
          </p:cNvSpPr>
          <p:nvPr/>
        </p:nvSpPr>
        <p:spPr bwMode="auto">
          <a:xfrm flipH="1">
            <a:off x="457200" y="1189355"/>
            <a:ext cx="11541760" cy="156845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大约一千五百年前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我国古代数学名著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孙子算经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中记载一道数学趣题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“鸡兔同笼”问题。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98470" y="2533015"/>
            <a:ext cx="6776085" cy="4041140"/>
            <a:chOff x="2843808" y="345257"/>
            <a:chExt cx="4824536" cy="2924620"/>
          </a:xfrm>
        </p:grpSpPr>
        <p:pic>
          <p:nvPicPr>
            <p:cNvPr id="8" name="Picture 1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593555"/>
              <a:ext cx="3689781" cy="735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9" name="Picture 13" descr="142副本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45257"/>
              <a:ext cx="4392488" cy="2924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35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37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6290310" y="4464050"/>
            <a:ext cx="51136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从上面数，有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个头，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 flipH="1">
            <a:off x="457200" y="3425190"/>
            <a:ext cx="4724400" cy="583565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这道题的意思就是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88055" y="266700"/>
            <a:ext cx="5566410" cy="3319780"/>
            <a:chOff x="2843808" y="345257"/>
            <a:chExt cx="4824536" cy="2924620"/>
          </a:xfrm>
        </p:grpSpPr>
        <p:pic>
          <p:nvPicPr>
            <p:cNvPr id="7" name="Picture 1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593555"/>
              <a:ext cx="3689781" cy="735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" name="Picture 13" descr="142副本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45257"/>
              <a:ext cx="4392488" cy="2924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11" descr="C:\Users\wangwei\AppData\Local\Temp\SNAGHTML22207d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905" y="1515745"/>
            <a:ext cx="2505075" cy="190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1813560" y="4344035"/>
            <a:ext cx="9413240" cy="1786890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笼子里有若干只鸡和兔。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83105" y="5240655"/>
            <a:ext cx="44367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下面数，有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95695" y="5240655"/>
            <a:ext cx="37509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鸡和兔各有几只？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672" y="5047658"/>
            <a:ext cx="682696" cy="1011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22935" y="1428115"/>
            <a:ext cx="93319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想一想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请你猜一猜，大概有多少只鸡，多少只兔？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3320" y="2465070"/>
            <a:ext cx="988060" cy="105283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692838" y="3955572"/>
            <a:ext cx="13106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4175" y="3955572"/>
            <a:ext cx="13106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205" y="2465070"/>
            <a:ext cx="847090" cy="11296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5493" y="3956207"/>
            <a:ext cx="28797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10只兔子,25只鸡</a:t>
            </a:r>
            <a:endParaRPr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61600" y="3955572"/>
            <a:ext cx="446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15307" y="3956207"/>
            <a:ext cx="17849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 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104" y="3738866"/>
            <a:ext cx="907926" cy="954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矩形 24"/>
          <p:cNvSpPr/>
          <p:nvPr/>
        </p:nvSpPr>
        <p:spPr>
          <a:xfrm>
            <a:off x="6692697" y="4850063"/>
            <a:ext cx="13106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74034" y="4850063"/>
            <a:ext cx="13106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45987" y="4850063"/>
            <a:ext cx="28797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20只兔子,15只鸡</a:t>
            </a:r>
            <a:endParaRPr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1459" y="4850063"/>
            <a:ext cx="446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15166" y="4850063"/>
            <a:ext cx="19932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 110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907" y="4692412"/>
            <a:ext cx="907926" cy="954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803523" y="5744812"/>
            <a:ext cx="7620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4" grpId="0"/>
      <p:bldP spid="22" grpId="0"/>
      <p:bldP spid="23" grpId="0"/>
      <p:bldP spid="25" grpId="0"/>
      <p:bldP spid="26" grpId="0"/>
      <p:bldP spid="27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90550" y="2271395"/>
            <a:ext cx="1115568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笼子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里有若干只鸡和兔。从上面数，有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个头，从下面数，有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只脚。鸡和兔各几只？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82992" y="1332525"/>
            <a:ext cx="75119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从题中你了解到哪些信息？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7826" y="4598085"/>
            <a:ext cx="775233" cy="82606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25080" y="3841857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一个头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76096" y="3841857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一个头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75961" y="5727646"/>
            <a:ext cx="12338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25312" y="5727646"/>
            <a:ext cx="12338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99183" y="3841949"/>
            <a:ext cx="20466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79877" y="5727646"/>
            <a:ext cx="2691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数是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59919" y="4784650"/>
            <a:ext cx="24110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鸡兔各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几只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758" y="4754237"/>
            <a:ext cx="452323" cy="67040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938" y="4598282"/>
            <a:ext cx="717556" cy="95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KSO_WM_UNIT_TABLE_BEAUTIFY" val="smartTable{b6b3f8e8-2fb7-4d5d-9a0e-8949f9d8293f}"/>
  <p:tag name="TABLE_ENDDRAG_ORIGIN_RECT" val="628*147"/>
  <p:tag name="TABLE_ENDDRAG_RECT" val="309*293*628*147"/>
</p:tagLst>
</file>

<file path=ppt/tags/tag8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2023</Words>
  <Application>WPS 演示</Application>
  <PresentationFormat>自定义</PresentationFormat>
  <Paragraphs>403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Arial Unicode MS</vt:lpstr>
      <vt:lpstr>楷体_GB2312</vt:lpstr>
      <vt:lpstr>新宋体</vt:lpstr>
      <vt:lpstr>Times New Roman</vt:lpstr>
      <vt:lpstr>华文楷体</vt:lpstr>
      <vt:lpstr>等线</vt:lpstr>
      <vt:lpstr>Script</vt:lpstr>
      <vt:lpstr>Segoe Script</vt:lpstr>
      <vt:lpstr>楷体</vt:lpstr>
      <vt:lpstr>华文隶书</vt:lpstr>
      <vt:lpstr>华文中宋</vt:lpstr>
      <vt:lpstr>NEU-BZ-S92</vt:lpstr>
      <vt:lpstr>Segoe Print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Miao</cp:lastModifiedBy>
  <cp:revision>2390</cp:revision>
  <dcterms:created xsi:type="dcterms:W3CDTF">2017-11-13T08:28:00Z</dcterms:created>
  <dcterms:modified xsi:type="dcterms:W3CDTF">2021-10-03T08:33:18Z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DB9B88B2EF164851B3C7DAF0C212F35D</vt:lpwstr>
  </property>
</Properties>
</file>