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441" r:id="rId3"/>
    <p:sldId id="449" r:id="rId4"/>
    <p:sldId id="459" r:id="rId5"/>
    <p:sldId id="460" r:id="rId6"/>
    <p:sldId id="461" r:id="rId7"/>
    <p:sldId id="462" r:id="rId8"/>
    <p:sldId id="463" r:id="rId9"/>
    <p:sldId id="470" r:id="rId10"/>
    <p:sldId id="448" r:id="rId11"/>
    <p:sldId id="471" r:id="rId12"/>
    <p:sldId id="472" r:id="rId13"/>
    <p:sldId id="473" r:id="rId14"/>
    <p:sldId id="474" r:id="rId15"/>
    <p:sldId id="475" r:id="rId16"/>
    <p:sldId id="476" r:id="rId17"/>
    <p:sldId id="477" r:id="rId18"/>
    <p:sldId id="478" r:id="rId19"/>
    <p:sldId id="479" r:id="rId20"/>
    <p:sldId id="480" r:id="rId21"/>
    <p:sldId id="481" r:id="rId22"/>
    <p:sldId id="482" r:id="rId23"/>
    <p:sldId id="483" r:id="rId24"/>
    <p:sldId id="484" r:id="rId25"/>
    <p:sldId id="485" r:id="rId26"/>
    <p:sldId id="48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88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885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audio" Target="../media/audio1.wav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audio" Target="../media/audio1.wav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7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42844" y="1551901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9</a:t>
            </a:r>
            <a:r>
              <a:rPr lang="zh-CN" altLang="en-US" sz="4800" dirty="0" smtClean="0"/>
              <a:t>单元    数学</a:t>
            </a:r>
            <a:r>
              <a:rPr lang="zh-CN" altLang="en-US" sz="4800" dirty="0"/>
              <a:t>广角</a:t>
            </a:r>
            <a:r>
              <a:rPr lang="en-US" altLang="zh-CN" sz="4800" dirty="0"/>
              <a:t>——</a:t>
            </a:r>
            <a:r>
              <a:rPr lang="zh-CN" altLang="en-US" sz="4800" dirty="0"/>
              <a:t>鸡兔同</a:t>
            </a:r>
            <a:r>
              <a:rPr lang="zh-CN" altLang="en-US" sz="4800" dirty="0" smtClean="0"/>
              <a:t>笼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78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589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714348" y="2786058"/>
            <a:ext cx="77619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数学广角</a:t>
            </a:r>
            <a:r>
              <a:rPr lang="en-US" altLang="zh-CN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5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鸡兔同笼</a:t>
            </a:r>
            <a:endParaRPr lang="zh-CN" altLang="en-US" sz="5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475656" y="908720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今有雉兔同笼，上有三十五头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</a:p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下有九十四足，问雉兔各几何？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475656" y="242088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假设全是鸡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6491" y="2433975"/>
            <a:ext cx="29674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35×2=70(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32911" y="3002426"/>
            <a:ext cx="29706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94-70=24(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7564" y="3995259"/>
            <a:ext cx="878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兔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7944" y="4052327"/>
            <a:ext cx="29674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24÷2=12(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4539" y="4566759"/>
            <a:ext cx="878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鸡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3493" y="4645890"/>
            <a:ext cx="29706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35-12=23(</a:t>
            </a:r>
            <a:r>
              <a:rPr lang="zh-CN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9493" y="3537894"/>
            <a:ext cx="22733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4-2=2(</a:t>
            </a:r>
            <a:r>
              <a:rPr lang="zh-CN" altLang="en-US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6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600" dirty="0">
              <a:solidFill>
                <a:srgbClr val="FF0000"/>
              </a:solidFill>
              <a:latin typeface="NEU-BZ-S9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10654" y="5270158"/>
            <a:ext cx="5731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答：鸡有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只，</a:t>
            </a:r>
            <a:r>
              <a:rPr lang="zh-CN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兔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36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0758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1" grpId="0"/>
      <p:bldP spid="13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24314" y="500042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 smtClean="0">
                <a:latin typeface="+mj-ea"/>
                <a:ea typeface="+mj-ea"/>
              </a:rPr>
              <a:t>105</a:t>
            </a:r>
            <a:r>
              <a:rPr lang="zh-CN" altLang="en-US" sz="3200" dirty="0" smtClean="0">
                <a:latin typeface="+mj-ea"/>
                <a:ea typeface="+mj-ea"/>
              </a:rPr>
              <a:t>页</a:t>
            </a:r>
            <a:r>
              <a:rPr lang="zh-CN" altLang="en-US" sz="3200" dirty="0">
                <a:latin typeface="+mj-ea"/>
                <a:ea typeface="+mj-ea"/>
              </a:rPr>
              <a:t>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330938" y="1124744"/>
            <a:ext cx="331236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有龟和鹤共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只，龟的腿和鹤的腿共有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条。龟、鹤各有几只？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6363"/>
          <a:stretch>
            <a:fillRect/>
          </a:stretch>
        </p:blipFill>
        <p:spPr bwMode="auto">
          <a:xfrm>
            <a:off x="3552080" y="1205463"/>
            <a:ext cx="40203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1475656" y="310612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假设全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鹤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6491" y="3119215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40×2=80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2911" y="3687666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112-80=32(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07564" y="4680499"/>
            <a:ext cx="801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龟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7944" y="4737567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32÷2=16(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03848" y="5251999"/>
            <a:ext cx="801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鹤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4228" y="5258637"/>
            <a:ext cx="2662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40-16=24(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39493" y="4223134"/>
            <a:ext cx="20425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4-2=2(</a:t>
            </a:r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NEU-BZ-S9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10654" y="5733256"/>
            <a:ext cx="51155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龟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只，鹤有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只。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72396" y="1857364"/>
            <a:ext cx="1428728" cy="1414643"/>
          </a:xfrm>
          <a:prstGeom prst="rect">
            <a:avLst/>
          </a:prstGeom>
          <a:noFill/>
        </p:spPr>
      </p:pic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286644" y="1285860"/>
            <a:ext cx="1857356" cy="646331"/>
          </a:xfrm>
          <a:prstGeom prst="wedgeRectCallout">
            <a:avLst>
              <a:gd name="adj1" fmla="val -6246"/>
              <a:gd name="adj2" fmla="val 76473"/>
            </a:avLst>
          </a:prstGeom>
          <a:solidFill>
            <a:schemeClr val="accent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日本的“龟鹤算”问题就是从我国的“鸡兔同笼”问题演变来的。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20401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7190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 smtClean="0">
                <a:latin typeface="+mj-ea"/>
                <a:ea typeface="+mj-ea"/>
              </a:rPr>
              <a:t>105</a:t>
            </a:r>
            <a:r>
              <a:rPr lang="zh-CN" altLang="en-US" sz="3200" dirty="0" smtClean="0">
                <a:latin typeface="+mj-ea"/>
                <a:ea typeface="+mj-ea"/>
              </a:rPr>
              <a:t>页</a:t>
            </a:r>
            <a:r>
              <a:rPr lang="zh-CN" altLang="en-US" sz="3200" dirty="0">
                <a:latin typeface="+mj-ea"/>
                <a:ea typeface="+mj-ea"/>
              </a:rPr>
              <a:t>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28596" y="1216398"/>
            <a:ext cx="82137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新星小学“环保卫士”小分队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人参加植树活动。男生每人栽了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棵树，女生每人栽了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棵树，一共栽了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棵树。男、女生各有几人？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0329" y="2945379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假设全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女生：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8499" y="2933011"/>
            <a:ext cx="2904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12×2=24(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04919" y="3501462"/>
            <a:ext cx="2674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32-24=8(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9532" y="4494295"/>
            <a:ext cx="1212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男生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9952" y="4551363"/>
            <a:ext cx="2398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8÷1=8(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5065795"/>
            <a:ext cx="1212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女生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36236" y="507243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12-8=4(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11501" y="4036930"/>
            <a:ext cx="21675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3-2=1(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NEU-BZ-S9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82662" y="5547052"/>
            <a:ext cx="52136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答：男生有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人，女生有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90271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667" y="1288564"/>
            <a:ext cx="2748012" cy="190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796186" y="428604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106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373619" y="3356992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</a:t>
            </a:r>
            <a:r>
              <a:rPr lang="en-US" altLang="zh-CN" sz="3200" dirty="0">
                <a:latin typeface="+mn-ea"/>
                <a:ea typeface="+mn-ea"/>
              </a:rPr>
              <a:t>30</a:t>
            </a:r>
            <a:r>
              <a:rPr lang="zh-CN" altLang="en-US" sz="3200" dirty="0">
                <a:latin typeface="+mn-ea"/>
                <a:ea typeface="+mn-ea"/>
              </a:rPr>
              <a:t>颗钢珠全是小钢珠。</a:t>
            </a:r>
          </a:p>
        </p:txBody>
      </p:sp>
      <p:sp>
        <p:nvSpPr>
          <p:cNvPr id="9" name="矩形 8"/>
          <p:cNvSpPr/>
          <p:nvPr/>
        </p:nvSpPr>
        <p:spPr>
          <a:xfrm>
            <a:off x="1961576" y="3924345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30×7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90356" y="4581128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大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钢珠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22604" y="3924344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=210(g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37910" y="3924346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266-210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8978" y="3924345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</a:t>
            </a:r>
            <a:r>
              <a:rPr lang="en-US" altLang="zh-CN" sz="3200" dirty="0">
                <a:latin typeface="+mn-ea"/>
                <a:ea typeface="+mn-ea"/>
              </a:rPr>
              <a:t>56(g</a:t>
            </a:r>
            <a:r>
              <a:rPr lang="en-US" altLang="zh-CN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2499" y="4581128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56÷(11-7)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0786" y="4581127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=56÷4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91304" y="4572417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=14(</a:t>
            </a:r>
            <a:r>
              <a:rPr lang="zh-CN" altLang="en-US" sz="3200" dirty="0">
                <a:latin typeface="+mn-ea"/>
                <a:ea typeface="+mn-ea"/>
              </a:rPr>
              <a:t>颗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890356" y="5139770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小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钢珠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12499" y="5139770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30-14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37967" y="5139769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=16</a:t>
            </a:r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zh-CN" altLang="en-US" sz="3200" dirty="0">
                <a:latin typeface="+mn-ea"/>
                <a:ea typeface="+mn-ea"/>
              </a:rPr>
              <a:t>颗</a:t>
            </a:r>
            <a:r>
              <a:rPr lang="en-US" altLang="zh-CN" sz="3200" dirty="0" smtClean="0">
                <a:latin typeface="+mn-ea"/>
                <a:ea typeface="+mn-ea"/>
              </a:rPr>
              <a:t>)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43240" y="1142984"/>
            <a:ext cx="54901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盒子里有大、小两种钢珠共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颗，共重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266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。已知大钢珠每颗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11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，小钢珠每颗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 g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。盒中大、小钢珠各有多少颗？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596" y="1000108"/>
            <a:ext cx="50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endParaRPr lang="zh-CN" altLang="en-US" sz="3200" dirty="0"/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467543" y="5661248"/>
            <a:ext cx="7737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大钢珠有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颗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，小钢珠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有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颗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54588480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6186" y="428604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106</a:t>
            </a:r>
            <a:r>
              <a:rPr lang="zh-CN" altLang="en-US" sz="3200" dirty="0">
                <a:latin typeface="+mj-ea"/>
                <a:ea typeface="+mj-ea"/>
              </a:rPr>
              <a:t>页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1071546"/>
            <a:ext cx="492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篮球比赛中，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分线外投中一球记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分线内投中一球记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分。在一块比赛中张鹏总共得了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分。张鹏在这场比赛中投进了几个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分球？（张鹏没有罚球）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1673" y="3573016"/>
            <a:ext cx="6317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  <a:ea typeface="+mn-ea"/>
              </a:rPr>
              <a:t>假设进的</a:t>
            </a:r>
            <a:r>
              <a:rPr lang="en-US" altLang="zh-CN" sz="2800" dirty="0">
                <a:latin typeface="+mn-ea"/>
                <a:ea typeface="+mn-ea"/>
              </a:rPr>
              <a:t>9</a:t>
            </a:r>
            <a:r>
              <a:rPr lang="zh-CN" altLang="en-US" sz="2800" dirty="0">
                <a:latin typeface="+mn-ea"/>
                <a:ea typeface="+mn-ea"/>
              </a:rPr>
              <a:t>个球全是在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en-US" sz="2800" dirty="0">
                <a:latin typeface="+mn-ea"/>
                <a:ea typeface="+mn-ea"/>
              </a:rPr>
              <a:t>分线内投中的。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279630" y="3975259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9×2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803239" y="4385137"/>
            <a:ext cx="264908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分线以外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30696" y="3975258"/>
            <a:ext cx="18117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=18(</a:t>
            </a:r>
            <a:r>
              <a:rPr lang="zh-CN" altLang="en-US" sz="2800" dirty="0">
                <a:latin typeface="+mn-ea"/>
                <a:ea typeface="+mn-ea"/>
              </a:rPr>
              <a:t>分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en-US" sz="2800" dirty="0">
                <a:latin typeface="+mn-ea"/>
                <a:ea typeface="+mn-ea"/>
              </a:rPr>
              <a:t>　</a:t>
            </a:r>
          </a:p>
        </p:txBody>
      </p:sp>
      <p:sp>
        <p:nvSpPr>
          <p:cNvPr id="18" name="矩形 17"/>
          <p:cNvSpPr/>
          <p:nvPr/>
        </p:nvSpPr>
        <p:spPr>
          <a:xfrm>
            <a:off x="4396469" y="3975260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21-18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3064" y="3975259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=3(</a:t>
            </a:r>
            <a:r>
              <a:rPr lang="zh-CN" altLang="en-US" sz="2800" dirty="0">
                <a:latin typeface="+mn-ea"/>
                <a:ea typeface="+mn-ea"/>
              </a:rPr>
              <a:t>分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42220" y="4365105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3÷(3-2)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26887" y="4365104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</a:t>
            </a:r>
            <a:r>
              <a:rPr lang="en-US" altLang="zh-CN" sz="2800" dirty="0">
                <a:latin typeface="+mn-ea"/>
                <a:ea typeface="+mn-ea"/>
              </a:rPr>
              <a:t>3(</a:t>
            </a:r>
            <a:r>
              <a:rPr lang="zh-CN" altLang="en-US" sz="2800" dirty="0">
                <a:latin typeface="+mn-ea"/>
                <a:ea typeface="+mn-ea"/>
              </a:rPr>
              <a:t>个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94091" y="4923747"/>
            <a:ext cx="20814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+mn-ea"/>
                <a:ea typeface="+mn-ea"/>
              </a:rPr>
              <a:t>分线以内</a:t>
            </a:r>
            <a:r>
              <a:rPr lang="en-US" altLang="zh-CN" sz="28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42220" y="4923747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9-3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00020" y="4923746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=6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zh-CN" altLang="en-US" sz="2800" dirty="0">
                <a:latin typeface="+mn-ea"/>
                <a:ea typeface="+mn-ea"/>
              </a:rPr>
              <a:t>个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691673" y="5364505"/>
            <a:ext cx="77379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答：张鹏在这场比赛中投进</a:t>
            </a:r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了</a:t>
            </a:r>
            <a:r>
              <a:rPr lang="en-US" altLang="zh-CN" sz="2800" dirty="0" smtClean="0">
                <a:solidFill>
                  <a:srgbClr val="C00000"/>
                </a:solidFill>
                <a:latin typeface="+mj-ea"/>
                <a:ea typeface="+mj-ea"/>
              </a:rPr>
              <a:t>6</a:t>
            </a:r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个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分</a:t>
            </a:r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球。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76056" y="1214422"/>
            <a:ext cx="3995936" cy="2140682"/>
            <a:chOff x="5076056" y="1427618"/>
            <a:chExt cx="3995936" cy="2140682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3126126"/>
              <a:ext cx="3995936" cy="442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427618"/>
              <a:ext cx="3384376" cy="1713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1092102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4" grpId="0"/>
      <p:bldP spid="25" grpId="0"/>
      <p:bldP spid="26" grpId="0"/>
      <p:bldP spid="23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00034" y="1389374"/>
            <a:ext cx="8358246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 smtClean="0">
                <a:solidFill>
                  <a:srgbClr val="000000"/>
                </a:solidFill>
              </a:rPr>
              <a:t>用列表</a:t>
            </a:r>
            <a:r>
              <a:rPr lang="zh-CN" altLang="en-US" sz="4000" dirty="0">
                <a:solidFill>
                  <a:srgbClr val="000000"/>
                </a:solidFill>
              </a:rPr>
              <a:t>法、假设法解答“鸡兔同笼”问题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解答此类题时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可以根据题目特点选择不同的方法、灵活解题。</a:t>
            </a:r>
            <a:endParaRPr lang="zh-CN" altLang="zh-CN" sz="40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822787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991993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462068" y="828001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106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500033" y="1423088"/>
            <a:ext cx="85364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全班一共有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人，共租了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条船，每条船都坐满了。大、小船各租了几条？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36" y="2492896"/>
            <a:ext cx="9075768" cy="3214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738708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85786" y="500042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106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428596" y="1280212"/>
            <a:ext cx="84650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全班一共有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人，共租了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条船，每条船都坐满了。大、小船各租了几条？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17486" y="2688466"/>
            <a:ext cx="40991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</a:t>
            </a:r>
            <a:r>
              <a:rPr lang="en-US" altLang="zh-CN" sz="3200" dirty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条船全是小船。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1705443" y="3255819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8×4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634223" y="3912602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大船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866471" y="3255818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=32</a:t>
            </a:r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zh-CN" altLang="en-US" sz="3200" dirty="0" smtClean="0">
                <a:latin typeface="+mn-ea"/>
                <a:ea typeface="+mn-ea"/>
              </a:rPr>
              <a:t>人</a:t>
            </a:r>
            <a:r>
              <a:rPr lang="en-US" altLang="zh-CN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110314" y="3255820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38-32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202845" y="3255819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=6</a:t>
            </a:r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zh-CN" altLang="en-US" sz="3200" dirty="0" smtClean="0">
                <a:latin typeface="+mn-ea"/>
                <a:ea typeface="+mn-ea"/>
              </a:rPr>
              <a:t>人</a:t>
            </a:r>
            <a:r>
              <a:rPr lang="en-US" altLang="zh-CN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356366" y="3912602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6÷(6-4)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024661" y="3912601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=6÷2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176789" y="3903891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=3(</a:t>
            </a:r>
            <a:r>
              <a:rPr lang="zh-CN" altLang="en-US" sz="3200" dirty="0">
                <a:latin typeface="+mn-ea"/>
                <a:ea typeface="+mn-ea"/>
              </a:rPr>
              <a:t>条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634223" y="4471244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小船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356366" y="447124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8-3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88557" y="4471243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=5(</a:t>
            </a:r>
            <a:r>
              <a:rPr lang="zh-CN" altLang="en-US" sz="3200" dirty="0">
                <a:latin typeface="+mn-ea"/>
                <a:ea typeface="+mn-ea"/>
              </a:rPr>
              <a:t>条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496268" y="5136777"/>
            <a:ext cx="7737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大船租了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条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，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小船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租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了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条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0906126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20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38" y="928670"/>
            <a:ext cx="7416824" cy="286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785786" y="428604"/>
            <a:ext cx="3895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106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9552" y="3898172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</a:t>
            </a:r>
            <a:r>
              <a:rPr lang="en-US" altLang="zh-CN" sz="3200" dirty="0">
                <a:latin typeface="+mn-ea"/>
                <a:ea typeface="+mn-ea"/>
              </a:rPr>
              <a:t>60</a:t>
            </a:r>
            <a:r>
              <a:rPr lang="zh-CN" altLang="en-US" sz="3200" dirty="0">
                <a:latin typeface="+mn-ea"/>
                <a:ea typeface="+mn-ea"/>
              </a:rPr>
              <a:t>个中奖名额全是二等奖</a:t>
            </a:r>
          </a:p>
        </p:txBody>
      </p:sp>
      <p:sp>
        <p:nvSpPr>
          <p:cNvPr id="18" name="矩形 17"/>
          <p:cNvSpPr/>
          <p:nvPr/>
        </p:nvSpPr>
        <p:spPr>
          <a:xfrm>
            <a:off x="539552" y="4330181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100×60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05498" y="4762229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一等奖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51720" y="4330180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=6000</a:t>
            </a:r>
            <a:r>
              <a:rPr lang="en-US" altLang="zh-CN" sz="3200" dirty="0">
                <a:latin typeface="+mn-ea"/>
                <a:ea typeface="+mn-ea"/>
              </a:rPr>
              <a:t>(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33517" y="4330182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10000-6000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16216" y="4330181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</a:t>
            </a:r>
            <a:r>
              <a:rPr lang="en-US" altLang="zh-CN" sz="3200" dirty="0">
                <a:latin typeface="+mn-ea"/>
                <a:ea typeface="+mn-ea"/>
              </a:rPr>
              <a:t>4000(</a:t>
            </a:r>
            <a:r>
              <a:rPr lang="zh-CN" altLang="en-US" sz="3200" dirty="0">
                <a:latin typeface="+mn-ea"/>
                <a:ea typeface="+mn-ea"/>
              </a:rPr>
              <a:t>元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27641" y="4762229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4000÷(300-100)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36096" y="4762228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4000÷200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96336" y="4753518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=20(</a:t>
            </a:r>
            <a:r>
              <a:rPr lang="zh-CN" altLang="en-US" sz="3200" dirty="0">
                <a:latin typeface="+mn-ea"/>
                <a:ea typeface="+mn-ea"/>
              </a:rPr>
              <a:t>个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05498" y="5203028"/>
            <a:ext cx="180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二等奖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27641" y="5203028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60-20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491880" y="5203027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=40(</a:t>
            </a:r>
            <a:r>
              <a:rPr lang="zh-CN" altLang="en-US" sz="3200" dirty="0">
                <a:latin typeface="+mn-ea"/>
                <a:ea typeface="+mn-ea"/>
              </a:rPr>
              <a:t>个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467543" y="5652537"/>
            <a:ext cx="7737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一等奖有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20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个，二等奖有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个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681303155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2" grpId="0"/>
      <p:bldP spid="27" grpId="0"/>
      <p:bldP spid="31" grpId="0"/>
      <p:bldP spid="32" grpId="0"/>
      <p:bldP spid="34" grpId="0"/>
      <p:bldP spid="35" grpId="0"/>
      <p:bldP spid="36" grpId="0"/>
      <p:bldP spid="38" grpId="0"/>
      <p:bldP spid="39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7" name="Picture 13" descr="142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7056783" cy="5016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939258" y="764704"/>
            <a:ext cx="2987379" cy="2160240"/>
          </a:xfrm>
          <a:prstGeom prst="wedgeRoundRectCallout">
            <a:avLst>
              <a:gd name="adj1" fmla="val 66674"/>
              <a:gd name="adj2" fmla="val 1897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</a:rPr>
              <a:t>今有雉兔同笼，上有三十五头，</a:t>
            </a:r>
            <a:endParaRPr lang="en-US" altLang="zh-CN" sz="3200" dirty="0">
              <a:solidFill>
                <a:schemeClr val="tx1"/>
              </a:solidFill>
              <a:latin typeface="+mn-ea"/>
            </a:endParaRPr>
          </a:p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ea"/>
              </a:rPr>
              <a:t>下有九十四足，问雉兔各几何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0349485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571472" y="623590"/>
            <a:ext cx="695285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鸡兔同笼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,42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条腿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鸡、兔各有多少只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15616" y="1894042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假设全是鸡</a:t>
            </a:r>
          </a:p>
        </p:txBody>
      </p:sp>
      <p:sp>
        <p:nvSpPr>
          <p:cNvPr id="46" name="矩形 45"/>
          <p:cNvSpPr/>
          <p:nvPr/>
        </p:nvSpPr>
        <p:spPr>
          <a:xfrm>
            <a:off x="1113300" y="2478818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17×2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1115616" y="3711664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兔：</a:t>
            </a:r>
          </a:p>
        </p:txBody>
      </p:sp>
      <p:sp>
        <p:nvSpPr>
          <p:cNvPr id="48" name="矩形 47"/>
          <p:cNvSpPr/>
          <p:nvPr/>
        </p:nvSpPr>
        <p:spPr>
          <a:xfrm>
            <a:off x="2239819" y="2478817"/>
            <a:ext cx="2044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=34</a:t>
            </a:r>
            <a:r>
              <a:rPr lang="zh-CN" altLang="en-US" sz="3200" dirty="0">
                <a:latin typeface="+mn-ea"/>
                <a:ea typeface="+mn-ea"/>
              </a:rPr>
              <a:t>（条）</a:t>
            </a:r>
          </a:p>
        </p:txBody>
      </p:sp>
      <p:sp>
        <p:nvSpPr>
          <p:cNvPr id="49" name="矩形 48"/>
          <p:cNvSpPr/>
          <p:nvPr/>
        </p:nvSpPr>
        <p:spPr>
          <a:xfrm>
            <a:off x="1115616" y="3054882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42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34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490678" y="3054881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=8</a:t>
            </a:r>
            <a:r>
              <a:rPr lang="zh-CN" altLang="en-US" sz="3200" dirty="0">
                <a:latin typeface="+mn-ea"/>
                <a:ea typeface="+mn-ea"/>
              </a:rPr>
              <a:t>（条）</a:t>
            </a:r>
          </a:p>
        </p:txBody>
      </p:sp>
      <p:sp>
        <p:nvSpPr>
          <p:cNvPr id="51" name="矩形 50"/>
          <p:cNvSpPr/>
          <p:nvPr/>
        </p:nvSpPr>
        <p:spPr>
          <a:xfrm>
            <a:off x="1777186" y="3711664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8÷</a:t>
            </a:r>
            <a:r>
              <a:rPr lang="zh-CN" altLang="en-US" sz="3200" dirty="0">
                <a:latin typeface="+mn-ea"/>
                <a:ea typeface="+mn-ea"/>
              </a:rPr>
              <a:t>（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52" name="矩形 51"/>
          <p:cNvSpPr/>
          <p:nvPr/>
        </p:nvSpPr>
        <p:spPr>
          <a:xfrm>
            <a:off x="3977247" y="3711663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8÷2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169023" y="3694242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=4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1115616" y="4270306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鸡：</a:t>
            </a:r>
          </a:p>
        </p:txBody>
      </p:sp>
      <p:sp>
        <p:nvSpPr>
          <p:cNvPr id="55" name="矩形 54"/>
          <p:cNvSpPr/>
          <p:nvPr/>
        </p:nvSpPr>
        <p:spPr>
          <a:xfrm>
            <a:off x="1777186" y="4270306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17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941425" y="4270305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=13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auto">
          <a:xfrm>
            <a:off x="1406021" y="5075461"/>
            <a:ext cx="5111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答：鸡有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13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只，兔有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只。</a:t>
            </a:r>
            <a:endParaRPr lang="en-US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44150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00034" y="683985"/>
            <a:ext cx="716759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龟和鹤共有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94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只脚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,35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个头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龟、鹤各有多少只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5616" y="1772816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假设全是鹤</a:t>
            </a:r>
          </a:p>
        </p:txBody>
      </p:sp>
      <p:sp>
        <p:nvSpPr>
          <p:cNvPr id="19" name="矩形 18"/>
          <p:cNvSpPr/>
          <p:nvPr/>
        </p:nvSpPr>
        <p:spPr>
          <a:xfrm>
            <a:off x="1113300" y="235759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35×2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115616" y="3590438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龟：</a:t>
            </a:r>
          </a:p>
        </p:txBody>
      </p:sp>
      <p:sp>
        <p:nvSpPr>
          <p:cNvPr id="26" name="矩形 25"/>
          <p:cNvSpPr/>
          <p:nvPr/>
        </p:nvSpPr>
        <p:spPr>
          <a:xfrm>
            <a:off x="2239819" y="2357591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=70</a:t>
            </a:r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zh-CN" altLang="en-US" sz="3200" dirty="0" smtClean="0">
                <a:latin typeface="+mn-ea"/>
              </a:rPr>
              <a:t>只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15616" y="2947734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94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70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59049" y="2939023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=24</a:t>
            </a:r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zh-CN" altLang="en-US" sz="3200" dirty="0" smtClean="0">
                <a:latin typeface="+mn-ea"/>
              </a:rPr>
              <a:t>只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77186" y="3590438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24÷</a:t>
            </a:r>
            <a:r>
              <a:rPr lang="zh-CN" altLang="en-US" sz="3200" dirty="0">
                <a:latin typeface="+mn-ea"/>
                <a:ea typeface="+mn-ea"/>
              </a:rPr>
              <a:t>（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31" name="矩形 30"/>
          <p:cNvSpPr/>
          <p:nvPr/>
        </p:nvSpPr>
        <p:spPr>
          <a:xfrm>
            <a:off x="4138356" y="3590437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24÷2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08104" y="3573016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=12</a:t>
            </a:r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zh-CN" altLang="en-US" sz="3200" dirty="0">
                <a:latin typeface="+mn-ea"/>
                <a:ea typeface="+mn-ea"/>
              </a:rPr>
              <a:t>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115616" y="4149080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鹤：</a:t>
            </a:r>
          </a:p>
        </p:txBody>
      </p:sp>
      <p:sp>
        <p:nvSpPr>
          <p:cNvPr id="34" name="矩形 33"/>
          <p:cNvSpPr/>
          <p:nvPr/>
        </p:nvSpPr>
        <p:spPr>
          <a:xfrm>
            <a:off x="1777186" y="4149080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35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79129" y="4149079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=23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1406021" y="4819942"/>
            <a:ext cx="5111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答：龟有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只，鹤有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23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只。</a:t>
            </a:r>
          </a:p>
        </p:txBody>
      </p:sp>
    </p:spTree>
    <p:extLst>
      <p:ext uri="{BB962C8B-B14F-4D97-AF65-F5344CB8AC3E}">
        <p14:creationId xmlns:p14="http://schemas.microsoft.com/office/powerpoint/2010/main" xmlns="" val="47025201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3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740352" y="44624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1472" y="548680"/>
            <a:ext cx="72943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小明的储蓄罐里有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角的硬币共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价值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角的硬币各有多少枚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1115616" y="2060848"/>
            <a:ext cx="34559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角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=51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角</a:t>
            </a:r>
          </a:p>
        </p:txBody>
      </p:sp>
      <p:sp>
        <p:nvSpPr>
          <p:cNvPr id="21" name="矩形 20"/>
          <p:cNvSpPr/>
          <p:nvPr/>
        </p:nvSpPr>
        <p:spPr>
          <a:xfrm>
            <a:off x="1115616" y="2595688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</a:t>
            </a:r>
            <a:r>
              <a:rPr lang="en-US" altLang="zh-CN" sz="3200" dirty="0">
                <a:latin typeface="+mn-ea"/>
                <a:ea typeface="+mn-ea"/>
              </a:rPr>
              <a:t>27</a:t>
            </a:r>
            <a:r>
              <a:rPr lang="zh-CN" altLang="en-US" sz="3200" dirty="0">
                <a:latin typeface="+mn-ea"/>
                <a:ea typeface="+mn-ea"/>
              </a:rPr>
              <a:t>枚全是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en-US" sz="3200" dirty="0">
                <a:latin typeface="+mn-ea"/>
                <a:ea typeface="+mn-ea"/>
              </a:rPr>
              <a:t>角的硬币 </a:t>
            </a:r>
          </a:p>
        </p:txBody>
      </p:sp>
      <p:sp>
        <p:nvSpPr>
          <p:cNvPr id="22" name="矩形 21"/>
          <p:cNvSpPr/>
          <p:nvPr/>
        </p:nvSpPr>
        <p:spPr>
          <a:xfrm>
            <a:off x="1113300" y="3180464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27×1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115616" y="4413310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角：</a:t>
            </a:r>
          </a:p>
        </p:txBody>
      </p:sp>
      <p:sp>
        <p:nvSpPr>
          <p:cNvPr id="27" name="矩形 26"/>
          <p:cNvSpPr/>
          <p:nvPr/>
        </p:nvSpPr>
        <p:spPr>
          <a:xfrm>
            <a:off x="2239819" y="3180463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=27</a:t>
            </a:r>
            <a:r>
              <a:rPr lang="zh-CN" altLang="en-US" sz="3200" dirty="0">
                <a:latin typeface="+mn-ea"/>
                <a:ea typeface="+mn-ea"/>
              </a:rPr>
              <a:t>（角）</a:t>
            </a:r>
          </a:p>
        </p:txBody>
      </p:sp>
      <p:sp>
        <p:nvSpPr>
          <p:cNvPr id="28" name="矩形 27"/>
          <p:cNvSpPr/>
          <p:nvPr/>
        </p:nvSpPr>
        <p:spPr>
          <a:xfrm>
            <a:off x="1115616" y="3770606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51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59049" y="3761895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=24</a:t>
            </a:r>
            <a:r>
              <a:rPr lang="zh-CN" altLang="en-US" sz="3200" dirty="0">
                <a:latin typeface="+mn-ea"/>
                <a:ea typeface="+mn-ea"/>
              </a:rPr>
              <a:t>（角）</a:t>
            </a:r>
          </a:p>
        </p:txBody>
      </p:sp>
      <p:sp>
        <p:nvSpPr>
          <p:cNvPr id="30" name="矩形 29"/>
          <p:cNvSpPr/>
          <p:nvPr/>
        </p:nvSpPr>
        <p:spPr>
          <a:xfrm>
            <a:off x="1993210" y="4413310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24÷</a:t>
            </a:r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en-US" sz="3200" dirty="0" smtClean="0">
                <a:latin typeface="+mn-ea"/>
                <a:ea typeface="+mn-ea"/>
              </a:rPr>
              <a:t>－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54380" y="4413309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24÷4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24128" y="4395888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=6</a:t>
            </a:r>
            <a:r>
              <a:rPr lang="zh-CN" altLang="en-US" sz="3200" dirty="0">
                <a:latin typeface="+mn-ea"/>
                <a:ea typeface="+mn-ea"/>
              </a:rPr>
              <a:t>（枚）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115616" y="4971952"/>
            <a:ext cx="98856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角：</a:t>
            </a:r>
          </a:p>
        </p:txBody>
      </p:sp>
      <p:sp>
        <p:nvSpPr>
          <p:cNvPr id="34" name="矩形 33"/>
          <p:cNvSpPr/>
          <p:nvPr/>
        </p:nvSpPr>
        <p:spPr>
          <a:xfrm>
            <a:off x="1993210" y="497195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27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03848" y="4971951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=21</a:t>
            </a:r>
            <a:r>
              <a:rPr lang="zh-CN" altLang="en-US" sz="3200" dirty="0">
                <a:latin typeface="+mn-ea"/>
                <a:ea typeface="+mn-ea"/>
              </a:rPr>
              <a:t>（枚）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467544" y="5580529"/>
            <a:ext cx="7737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：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角的硬币有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21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枚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角的硬币有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枚。</a:t>
            </a:r>
          </a:p>
        </p:txBody>
      </p:sp>
    </p:spTree>
    <p:extLst>
      <p:ext uri="{BB962C8B-B14F-4D97-AF65-F5344CB8AC3E}">
        <p14:creationId xmlns:p14="http://schemas.microsoft.com/office/powerpoint/2010/main" xmlns="" val="382108097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848632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00034" y="642918"/>
            <a:ext cx="764386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有三角形桌子和正方形桌子共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共有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条腿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桌子每个角下一条腿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则三角形桌子比正方形桌子多几张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115616" y="2143116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假设</a:t>
            </a:r>
            <a:r>
              <a:rPr lang="en-US" altLang="zh-CN" sz="3200" dirty="0">
                <a:latin typeface="+mn-ea"/>
                <a:ea typeface="+mn-ea"/>
              </a:rPr>
              <a:t>13</a:t>
            </a:r>
            <a:r>
              <a:rPr lang="zh-CN" altLang="en-US" sz="3200" dirty="0">
                <a:latin typeface="+mn-ea"/>
                <a:ea typeface="+mn-ea"/>
              </a:rPr>
              <a:t>张全是三角形桌子</a:t>
            </a:r>
          </a:p>
        </p:txBody>
      </p:sp>
      <p:sp>
        <p:nvSpPr>
          <p:cNvPr id="66" name="矩形 65"/>
          <p:cNvSpPr/>
          <p:nvPr/>
        </p:nvSpPr>
        <p:spPr>
          <a:xfrm>
            <a:off x="1113300" y="2727892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13×3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7" name="Text Box 4"/>
          <p:cNvSpPr txBox="1">
            <a:spLocks noChangeArrowheads="1"/>
          </p:cNvSpPr>
          <p:nvPr/>
        </p:nvSpPr>
        <p:spPr bwMode="auto">
          <a:xfrm>
            <a:off x="539552" y="3943317"/>
            <a:ext cx="20882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正方形：</a:t>
            </a:r>
          </a:p>
        </p:txBody>
      </p:sp>
      <p:sp>
        <p:nvSpPr>
          <p:cNvPr id="68" name="矩形 67"/>
          <p:cNvSpPr/>
          <p:nvPr/>
        </p:nvSpPr>
        <p:spPr>
          <a:xfrm>
            <a:off x="2239819" y="2727891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=39</a:t>
            </a:r>
            <a:r>
              <a:rPr lang="zh-CN" altLang="en-US" sz="3200" dirty="0">
                <a:latin typeface="+mn-ea"/>
                <a:ea typeface="+mn-ea"/>
              </a:rPr>
              <a:t>（条</a:t>
            </a:r>
            <a:r>
              <a:rPr lang="zh-CN" altLang="en-US" sz="3200" dirty="0" smtClean="0">
                <a:latin typeface="+mn-ea"/>
                <a:ea typeface="+mn-ea"/>
              </a:rPr>
              <a:t>）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115616" y="3318034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44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39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459049" y="3309323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=5</a:t>
            </a:r>
            <a:r>
              <a:rPr lang="zh-CN" altLang="en-US" sz="3200" dirty="0">
                <a:latin typeface="+mn-ea"/>
                <a:ea typeface="+mn-ea"/>
              </a:rPr>
              <a:t>（条）</a:t>
            </a:r>
          </a:p>
        </p:txBody>
      </p:sp>
      <p:sp>
        <p:nvSpPr>
          <p:cNvPr id="71" name="矩形 70"/>
          <p:cNvSpPr/>
          <p:nvPr/>
        </p:nvSpPr>
        <p:spPr>
          <a:xfrm>
            <a:off x="1993210" y="3943317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5÷</a:t>
            </a:r>
            <a:r>
              <a:rPr lang="zh-CN" altLang="en-US" sz="3200" dirty="0">
                <a:latin typeface="+mn-ea"/>
                <a:ea typeface="+mn-ea"/>
              </a:rPr>
              <a:t>（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72" name="矩形 71"/>
          <p:cNvSpPr/>
          <p:nvPr/>
        </p:nvSpPr>
        <p:spPr>
          <a:xfrm>
            <a:off x="4354380" y="3943316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5÷1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508104" y="3943316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=5</a:t>
            </a:r>
            <a:r>
              <a:rPr lang="zh-CN" altLang="en-US" sz="3200" dirty="0">
                <a:latin typeface="+mn-ea"/>
                <a:ea typeface="+mn-ea"/>
              </a:rPr>
              <a:t>（张）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74" name="Text Box 4"/>
          <p:cNvSpPr txBox="1">
            <a:spLocks noChangeArrowheads="1"/>
          </p:cNvSpPr>
          <p:nvPr/>
        </p:nvSpPr>
        <p:spPr bwMode="auto">
          <a:xfrm>
            <a:off x="559099" y="4572008"/>
            <a:ext cx="1636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三角形：</a:t>
            </a:r>
          </a:p>
        </p:txBody>
      </p:sp>
      <p:sp>
        <p:nvSpPr>
          <p:cNvPr id="75" name="矩形 74"/>
          <p:cNvSpPr/>
          <p:nvPr/>
        </p:nvSpPr>
        <p:spPr>
          <a:xfrm>
            <a:off x="1993210" y="458071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13</a:t>
            </a:r>
            <a:r>
              <a:rPr lang="zh-CN" altLang="en-US" sz="3200" dirty="0" smtClean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166472" y="4572008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=8</a:t>
            </a:r>
            <a:r>
              <a:rPr lang="zh-CN" altLang="en-US" sz="3200" dirty="0" smtClean="0">
                <a:latin typeface="+mn-ea"/>
                <a:ea typeface="+mn-ea"/>
              </a:rPr>
              <a:t>（</a:t>
            </a:r>
            <a:r>
              <a:rPr lang="zh-CN" altLang="en-US" sz="3200" dirty="0">
                <a:latin typeface="+mn-ea"/>
                <a:ea typeface="+mn-ea"/>
              </a:rPr>
              <a:t>张）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77" name="Text Box 17"/>
          <p:cNvSpPr txBox="1">
            <a:spLocks noChangeArrowheads="1"/>
          </p:cNvSpPr>
          <p:nvPr/>
        </p:nvSpPr>
        <p:spPr bwMode="auto">
          <a:xfrm>
            <a:off x="467544" y="5558869"/>
            <a:ext cx="7737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答：三角形桌子比正方形桌子多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3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张。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172296" y="5080785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94902" y="5072074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=3</a:t>
            </a:r>
            <a:r>
              <a:rPr lang="zh-CN" altLang="en-US" sz="3200" dirty="0">
                <a:latin typeface="+mn-ea"/>
                <a:ea typeface="+mn-ea"/>
              </a:rPr>
              <a:t>（张）</a:t>
            </a:r>
            <a:endParaRPr lang="en-US" altLang="zh-CN" sz="32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71061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05157" y="692696"/>
            <a:ext cx="739586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鸡兔共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兔的脚数比鸡的脚数多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40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鸡、兔各有多少只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22" name="矩形 21"/>
          <p:cNvSpPr/>
          <p:nvPr/>
        </p:nvSpPr>
        <p:spPr>
          <a:xfrm>
            <a:off x="1113300" y="1809980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兔子脚数比鸡脚数多</a:t>
            </a:r>
            <a:r>
              <a:rPr lang="en-US" altLang="zh-CN" sz="3200" dirty="0">
                <a:latin typeface="+mn-ea"/>
                <a:ea typeface="+mn-ea"/>
              </a:rPr>
              <a:t>40</a:t>
            </a:r>
            <a:r>
              <a:rPr lang="zh-CN" altLang="en-US" sz="3200" dirty="0">
                <a:latin typeface="+mn-ea"/>
                <a:ea typeface="+mn-ea"/>
              </a:rPr>
              <a:t>只</a:t>
            </a:r>
          </a:p>
        </p:txBody>
      </p:sp>
      <p:sp>
        <p:nvSpPr>
          <p:cNvPr id="32" name="矩形 31"/>
          <p:cNvSpPr/>
          <p:nvPr/>
        </p:nvSpPr>
        <p:spPr>
          <a:xfrm>
            <a:off x="1115616" y="2970819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40÷</a:t>
            </a:r>
            <a:r>
              <a:rPr lang="zh-CN" altLang="en-US" sz="3200" dirty="0">
                <a:latin typeface="+mn-ea"/>
                <a:ea typeface="+mn-ea"/>
              </a:rPr>
              <a:t>（</a:t>
            </a:r>
            <a:r>
              <a:rPr lang="en-US" altLang="zh-CN" sz="3200" dirty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）</a:t>
            </a:r>
          </a:p>
        </p:txBody>
      </p:sp>
      <p:sp>
        <p:nvSpPr>
          <p:cNvPr id="33" name="矩形 32"/>
          <p:cNvSpPr/>
          <p:nvPr/>
        </p:nvSpPr>
        <p:spPr>
          <a:xfrm>
            <a:off x="3491935" y="2978649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</a:t>
            </a:r>
            <a:r>
              <a:rPr lang="en-US" altLang="zh-CN" sz="3200" dirty="0" smtClean="0">
                <a:latin typeface="+mn-ea"/>
                <a:ea typeface="+mn-ea"/>
              </a:rPr>
              <a:t>40÷2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43715" y="2978649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=20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1147592" y="3699610"/>
            <a:ext cx="1636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鸡：</a:t>
            </a:r>
          </a:p>
        </p:txBody>
      </p:sp>
      <p:sp>
        <p:nvSpPr>
          <p:cNvPr id="36" name="矩形 35"/>
          <p:cNvSpPr/>
          <p:nvPr/>
        </p:nvSpPr>
        <p:spPr>
          <a:xfrm>
            <a:off x="1835696" y="3699609"/>
            <a:ext cx="24561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20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187624" y="5085184"/>
            <a:ext cx="6840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答：鸡有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60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只，兔子有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</a:rPr>
              <a:t>只。</a:t>
            </a:r>
          </a:p>
        </p:txBody>
      </p:sp>
      <p:sp>
        <p:nvSpPr>
          <p:cNvPr id="44" name="矩形 43"/>
          <p:cNvSpPr/>
          <p:nvPr/>
        </p:nvSpPr>
        <p:spPr>
          <a:xfrm>
            <a:off x="1115616" y="238604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则兔子与鸡相差：</a:t>
            </a:r>
          </a:p>
        </p:txBody>
      </p:sp>
      <p:sp>
        <p:nvSpPr>
          <p:cNvPr id="45" name="矩形 44"/>
          <p:cNvSpPr/>
          <p:nvPr/>
        </p:nvSpPr>
        <p:spPr>
          <a:xfrm>
            <a:off x="4211960" y="3688054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=80</a:t>
            </a:r>
            <a:r>
              <a:rPr lang="zh-CN" altLang="en-US" sz="3200" dirty="0">
                <a:latin typeface="+mn-ea"/>
                <a:ea typeface="+mn-ea"/>
              </a:rPr>
              <a:t>－</a:t>
            </a:r>
            <a:r>
              <a:rPr lang="en-US" altLang="zh-CN" sz="3200" dirty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71417" y="3682188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=60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1147592" y="4356393"/>
            <a:ext cx="1636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兔子：</a:t>
            </a:r>
          </a:p>
        </p:txBody>
      </p:sp>
      <p:sp>
        <p:nvSpPr>
          <p:cNvPr id="48" name="矩形 47"/>
          <p:cNvSpPr/>
          <p:nvPr/>
        </p:nvSpPr>
        <p:spPr>
          <a:xfrm>
            <a:off x="2195736" y="435639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 smtClean="0">
                <a:latin typeface="+mn-ea"/>
                <a:ea typeface="+mn-ea"/>
              </a:rPr>
              <a:t>－</a:t>
            </a:r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779912" y="4338971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=40</a:t>
            </a:r>
            <a:r>
              <a:rPr lang="zh-CN" altLang="en-US" sz="3200" dirty="0">
                <a:latin typeface="+mn-ea"/>
                <a:ea typeface="+mn-ea"/>
              </a:rPr>
              <a:t>（只）</a:t>
            </a:r>
            <a:endParaRPr lang="en-US" altLang="zh-CN" sz="32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521083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/>
      <p:bldP spid="33" grpId="0"/>
      <p:bldP spid="34" grpId="0"/>
      <p:bldP spid="35" grpId="0"/>
      <p:bldP spid="36" grpId="0"/>
      <p:bldP spid="38" grpId="0" bldLvl="0" autoUpdateAnimBg="0"/>
      <p:bldP spid="44" grpId="0"/>
      <p:bldP spid="45" grpId="0"/>
      <p:bldP spid="46" grpId="0"/>
      <p:bldP spid="47" grpId="0"/>
      <p:bldP spid="48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217418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6"/>
          <p:cNvSpPr txBox="1">
            <a:spLocks noChangeArrowheads="1"/>
          </p:cNvSpPr>
          <p:nvPr/>
        </p:nvSpPr>
        <p:spPr bwMode="auto">
          <a:xfrm>
            <a:off x="3923928" y="917619"/>
            <a:ext cx="505128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dirty="0" smtClean="0">
                <a:latin typeface="+mn-ea"/>
                <a:ea typeface="+mn-ea"/>
              </a:rPr>
              <a:t>    大约一千五百年前，我国古代数学名著</a:t>
            </a:r>
            <a:r>
              <a:rPr lang="en-US" altLang="zh-CN" sz="3200" dirty="0" smtClean="0">
                <a:latin typeface="+mn-ea"/>
                <a:ea typeface="+mn-ea"/>
              </a:rPr>
              <a:t>《</a:t>
            </a:r>
            <a:r>
              <a:rPr lang="zh-CN" altLang="en-US" sz="3200" dirty="0" smtClean="0">
                <a:latin typeface="+mn-ea"/>
                <a:ea typeface="+mn-ea"/>
              </a:rPr>
              <a:t>孙子算经</a:t>
            </a:r>
            <a:r>
              <a:rPr lang="en-US" altLang="zh-CN" sz="3200" dirty="0" smtClean="0">
                <a:latin typeface="+mn-ea"/>
                <a:ea typeface="+mn-ea"/>
              </a:rPr>
              <a:t>》</a:t>
            </a:r>
            <a:r>
              <a:rPr lang="zh-CN" altLang="en-US" sz="3200" dirty="0" smtClean="0">
                <a:latin typeface="+mn-ea"/>
                <a:ea typeface="+mn-ea"/>
              </a:rPr>
              <a:t>中记载</a:t>
            </a:r>
            <a:r>
              <a:rPr lang="zh-CN" altLang="en-US" sz="3200" dirty="0">
                <a:latin typeface="+mn-ea"/>
                <a:ea typeface="+mn-ea"/>
              </a:rPr>
              <a:t>的</a:t>
            </a:r>
            <a:r>
              <a:rPr lang="zh-CN" altLang="en-US" sz="3200" dirty="0" smtClean="0">
                <a:latin typeface="+mn-ea"/>
                <a:ea typeface="+mn-ea"/>
              </a:rPr>
              <a:t>一道数学趣题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dirty="0" smtClean="0">
                <a:latin typeface="+mn-ea"/>
                <a:ea typeface="+mn-ea"/>
              </a:rPr>
              <a:t>“鸡兔同笼”问题。</a:t>
            </a:r>
          </a:p>
        </p:txBody>
      </p:sp>
      <p:pic>
        <p:nvPicPr>
          <p:cNvPr id="3083" name="Picture 11" descr="C:\Users\wangwei\AppData\Local\Temp\SNAGHTML22207d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3201636" cy="242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36800" y="5285894"/>
            <a:ext cx="52435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鸡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和兔各有几只？</a:t>
            </a:r>
          </a:p>
        </p:txBody>
      </p:sp>
      <p:sp>
        <p:nvSpPr>
          <p:cNvPr id="3" name="矩形 2"/>
          <p:cNvSpPr/>
          <p:nvPr/>
        </p:nvSpPr>
        <p:spPr>
          <a:xfrm>
            <a:off x="2136802" y="3518898"/>
            <a:ext cx="46987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笼子里有若干只鸡和兔。</a:t>
            </a:r>
            <a:endParaRPr lang="en-US" alt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6802" y="4092036"/>
            <a:ext cx="4262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从上面数，有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35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个头，</a:t>
            </a:r>
            <a:endParaRPr lang="en-US" alt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6801" y="4672266"/>
            <a:ext cx="42627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从下面数，有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94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只脚。</a:t>
            </a:r>
            <a:endParaRPr lang="en-US" altLang="zh-CN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78176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  <p:bldP spid="7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9115461"/>
              </p:ext>
            </p:extLst>
          </p:nvPr>
        </p:nvGraphicFramePr>
        <p:xfrm>
          <a:off x="539550" y="2132856"/>
          <a:ext cx="7992891" cy="21602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80043"/>
                <a:gridCol w="790317"/>
                <a:gridCol w="790316"/>
                <a:gridCol w="790317"/>
                <a:gridCol w="790316"/>
                <a:gridCol w="788274"/>
                <a:gridCol w="790317"/>
                <a:gridCol w="790316"/>
                <a:gridCol w="792358"/>
                <a:gridCol w="790317"/>
              </a:tblGrid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鸡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兔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脚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395536" y="692696"/>
            <a:ext cx="826802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        笼子里有若干只鸡和兔。从上面数，有</a:t>
            </a:r>
            <a:r>
              <a:rPr lang="en-US" altLang="zh-CN" sz="3200" dirty="0">
                <a:solidFill>
                  <a:schemeClr val="tx1"/>
                </a:solidFill>
              </a:rPr>
              <a:t>8</a:t>
            </a:r>
            <a:r>
              <a:rPr lang="zh-CN" altLang="en-US" sz="3200" dirty="0">
                <a:solidFill>
                  <a:schemeClr val="tx1"/>
                </a:solidFill>
              </a:rPr>
              <a:t>个头</a:t>
            </a:r>
            <a:r>
              <a:rPr lang="zh-CN" altLang="en-US" sz="3200" dirty="0" smtClean="0">
                <a:solidFill>
                  <a:schemeClr val="tx1"/>
                </a:solidFill>
              </a:rPr>
              <a:t>，从</a:t>
            </a:r>
            <a:r>
              <a:rPr lang="zh-CN" altLang="en-US" sz="3200" dirty="0">
                <a:solidFill>
                  <a:schemeClr val="tx1"/>
                </a:solidFill>
              </a:rPr>
              <a:t>下面数，有</a:t>
            </a:r>
            <a:r>
              <a:rPr lang="en-US" altLang="zh-CN" sz="3200" dirty="0">
                <a:solidFill>
                  <a:schemeClr val="tx1"/>
                </a:solidFill>
              </a:rPr>
              <a:t>26</a:t>
            </a:r>
            <a:r>
              <a:rPr lang="zh-CN" altLang="en-US" sz="3200" dirty="0">
                <a:solidFill>
                  <a:schemeClr val="tx1"/>
                </a:solidFill>
              </a:rPr>
              <a:t>只脚。鸡和兔各几只？</a:t>
            </a:r>
          </a:p>
        </p:txBody>
      </p:sp>
      <p:sp>
        <p:nvSpPr>
          <p:cNvPr id="7" name="矩形 6"/>
          <p:cNvSpPr/>
          <p:nvPr/>
        </p:nvSpPr>
        <p:spPr>
          <a:xfrm>
            <a:off x="1619672" y="2060848"/>
            <a:ext cx="441146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07246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9005" y="3506765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08411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7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5985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7744" y="3506765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0499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88073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9832" y="3506765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89238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76812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48572" y="3506765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4675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72249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44008" y="3506765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73414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60988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2747" y="3506765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65502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53076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24835" y="3506765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54241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41815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7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013574" y="3506765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03471" y="206084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91045" y="2780928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762804" y="3506765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80112" y="2037597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67686" y="2757677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39445" y="3483514"/>
            <a:ext cx="697627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26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22088" y="4778724"/>
            <a:ext cx="2271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鸡有</a:t>
            </a:r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</a:rPr>
              <a:t>只。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37056" y="4778724"/>
            <a:ext cx="22717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兔有</a:t>
            </a:r>
            <a:r>
              <a:rPr lang="en-US" altLang="zh-CN" sz="3600" dirty="0" smtClean="0">
                <a:solidFill>
                  <a:srgbClr val="FF0000"/>
                </a:solidFill>
              </a:rPr>
              <a:t>5</a:t>
            </a:r>
            <a:r>
              <a:rPr lang="zh-CN" altLang="en-US" sz="3600" dirty="0" smtClean="0">
                <a:solidFill>
                  <a:srgbClr val="FF0000"/>
                </a:solidFill>
              </a:rPr>
              <a:t>只。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9684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948275" y="1089338"/>
            <a:ext cx="671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同学们在解决这个问题时有什么发现？</a:t>
            </a:r>
          </a:p>
        </p:txBody>
      </p:sp>
      <p:sp>
        <p:nvSpPr>
          <p:cNvPr id="66" name="TextBox 4"/>
          <p:cNvSpPr txBox="1">
            <a:spLocks noChangeArrowheads="1"/>
          </p:cNvSpPr>
          <p:nvPr/>
        </p:nvSpPr>
        <p:spPr bwMode="auto">
          <a:xfrm>
            <a:off x="1141909" y="185678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1. 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如果是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只兔，就有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只脚。</a:t>
            </a:r>
          </a:p>
        </p:txBody>
      </p:sp>
      <p:grpSp>
        <p:nvGrpSpPr>
          <p:cNvPr id="5247" name="Group 127"/>
          <p:cNvGrpSpPr>
            <a:grpSpLocks/>
          </p:cNvGrpSpPr>
          <p:nvPr/>
        </p:nvGrpSpPr>
        <p:grpSpPr bwMode="auto">
          <a:xfrm>
            <a:off x="1377950" y="4462214"/>
            <a:ext cx="493713" cy="738188"/>
            <a:chOff x="567" y="3294"/>
            <a:chExt cx="384" cy="576"/>
          </a:xfrm>
        </p:grpSpPr>
        <p:grpSp>
          <p:nvGrpSpPr>
            <p:cNvPr id="5184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87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88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85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48" name="Group 128"/>
          <p:cNvGrpSpPr>
            <a:grpSpLocks/>
          </p:cNvGrpSpPr>
          <p:nvPr/>
        </p:nvGrpSpPr>
        <p:grpSpPr bwMode="auto">
          <a:xfrm>
            <a:off x="2230438" y="4462214"/>
            <a:ext cx="492125" cy="738188"/>
            <a:chOff x="567" y="3294"/>
            <a:chExt cx="384" cy="576"/>
          </a:xfrm>
        </p:grpSpPr>
        <p:grpSp>
          <p:nvGrpSpPr>
            <p:cNvPr id="5178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81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82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79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55" name="Group 135"/>
          <p:cNvGrpSpPr>
            <a:grpSpLocks/>
          </p:cNvGrpSpPr>
          <p:nvPr/>
        </p:nvGrpSpPr>
        <p:grpSpPr bwMode="auto">
          <a:xfrm>
            <a:off x="3082925" y="4462214"/>
            <a:ext cx="492125" cy="738188"/>
            <a:chOff x="567" y="3294"/>
            <a:chExt cx="384" cy="576"/>
          </a:xfrm>
        </p:grpSpPr>
        <p:grpSp>
          <p:nvGrpSpPr>
            <p:cNvPr id="5172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75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76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73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62" name="Group 142"/>
          <p:cNvGrpSpPr>
            <a:grpSpLocks/>
          </p:cNvGrpSpPr>
          <p:nvPr/>
        </p:nvGrpSpPr>
        <p:grpSpPr bwMode="auto">
          <a:xfrm>
            <a:off x="3933825" y="4462214"/>
            <a:ext cx="493713" cy="738188"/>
            <a:chOff x="567" y="3294"/>
            <a:chExt cx="384" cy="576"/>
          </a:xfrm>
        </p:grpSpPr>
        <p:grpSp>
          <p:nvGrpSpPr>
            <p:cNvPr id="5166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69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70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67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69" name="Group 149"/>
          <p:cNvGrpSpPr>
            <a:grpSpLocks/>
          </p:cNvGrpSpPr>
          <p:nvPr/>
        </p:nvGrpSpPr>
        <p:grpSpPr bwMode="auto">
          <a:xfrm>
            <a:off x="4786313" y="4462214"/>
            <a:ext cx="493712" cy="738188"/>
            <a:chOff x="567" y="3294"/>
            <a:chExt cx="384" cy="576"/>
          </a:xfrm>
        </p:grpSpPr>
        <p:grpSp>
          <p:nvGrpSpPr>
            <p:cNvPr id="5160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63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64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61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76" name="Group 156"/>
          <p:cNvGrpSpPr>
            <a:grpSpLocks/>
          </p:cNvGrpSpPr>
          <p:nvPr/>
        </p:nvGrpSpPr>
        <p:grpSpPr bwMode="auto">
          <a:xfrm>
            <a:off x="5638800" y="4462214"/>
            <a:ext cx="492125" cy="738188"/>
            <a:chOff x="567" y="3294"/>
            <a:chExt cx="384" cy="576"/>
          </a:xfrm>
        </p:grpSpPr>
        <p:grpSp>
          <p:nvGrpSpPr>
            <p:cNvPr id="5154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57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58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55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83" name="Group 163"/>
          <p:cNvGrpSpPr>
            <a:grpSpLocks/>
          </p:cNvGrpSpPr>
          <p:nvPr/>
        </p:nvGrpSpPr>
        <p:grpSpPr bwMode="auto">
          <a:xfrm>
            <a:off x="6489700" y="4462214"/>
            <a:ext cx="493713" cy="738188"/>
            <a:chOff x="567" y="3294"/>
            <a:chExt cx="384" cy="576"/>
          </a:xfrm>
        </p:grpSpPr>
        <p:grpSp>
          <p:nvGrpSpPr>
            <p:cNvPr id="5148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51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52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9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90" name="Group 170"/>
          <p:cNvGrpSpPr>
            <a:grpSpLocks/>
          </p:cNvGrpSpPr>
          <p:nvPr/>
        </p:nvGrpSpPr>
        <p:grpSpPr bwMode="auto">
          <a:xfrm>
            <a:off x="7342188" y="4462214"/>
            <a:ext cx="493712" cy="738188"/>
            <a:chOff x="567" y="3294"/>
            <a:chExt cx="384" cy="576"/>
          </a:xfrm>
        </p:grpSpPr>
        <p:grpSp>
          <p:nvGrpSpPr>
            <p:cNvPr id="5142" name="Group 42"/>
            <p:cNvGrpSpPr>
              <a:grpSpLocks/>
            </p:cNvGrpSpPr>
            <p:nvPr/>
          </p:nvGrpSpPr>
          <p:grpSpPr bwMode="auto">
            <a:xfrm>
              <a:off x="567" y="3294"/>
              <a:ext cx="384" cy="528"/>
              <a:chOff x="528" y="2352"/>
              <a:chExt cx="384" cy="528"/>
            </a:xfrm>
          </p:grpSpPr>
          <p:sp>
            <p:nvSpPr>
              <p:cNvPr id="5145" name="Oval 43"/>
              <p:cNvSpPr>
                <a:spLocks noChangeArrowheads="1"/>
              </p:cNvSpPr>
              <p:nvPr/>
            </p:nvSpPr>
            <p:spPr bwMode="auto">
              <a:xfrm>
                <a:off x="576" y="2352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solidFill>
                    <a:schemeClr val="tx1"/>
                  </a:solidFill>
                  <a:latin typeface="楷体_GB2312" pitchFamily="49" charset="-122"/>
                </a:endParaRPr>
              </a:p>
            </p:txBody>
          </p:sp>
          <p:sp>
            <p:nvSpPr>
              <p:cNvPr id="5146" name="Line 44"/>
              <p:cNvSpPr>
                <a:spLocks noChangeShapeType="1"/>
              </p:cNvSpPr>
              <p:nvPr/>
            </p:nvSpPr>
            <p:spPr bwMode="auto">
              <a:xfrm flipH="1">
                <a:off x="52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Line 45"/>
              <p:cNvSpPr>
                <a:spLocks noChangeShapeType="1"/>
              </p:cNvSpPr>
              <p:nvPr/>
            </p:nvSpPr>
            <p:spPr bwMode="auto">
              <a:xfrm>
                <a:off x="768" y="2640"/>
                <a:ext cx="144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43" name="Line 74"/>
            <p:cNvSpPr>
              <a:spLocks noChangeShapeType="1"/>
            </p:cNvSpPr>
            <p:nvPr/>
          </p:nvSpPr>
          <p:spPr bwMode="auto">
            <a:xfrm>
              <a:off x="711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Line 75"/>
            <p:cNvSpPr>
              <a:spLocks noChangeShapeType="1"/>
            </p:cNvSpPr>
            <p:nvPr/>
          </p:nvSpPr>
          <p:spPr bwMode="auto">
            <a:xfrm>
              <a:off x="807" y="3582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2375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4863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425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500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988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2063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4550" y="2996952"/>
            <a:ext cx="835025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47621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08" name="Group 42"/>
          <p:cNvGrpSpPr>
            <a:grpSpLocks/>
          </p:cNvGrpSpPr>
          <p:nvPr/>
        </p:nvGrpSpPr>
        <p:grpSpPr bwMode="auto">
          <a:xfrm>
            <a:off x="1410444" y="4506789"/>
            <a:ext cx="533400" cy="733425"/>
            <a:chOff x="528" y="2352"/>
            <a:chExt cx="384" cy="528"/>
          </a:xfrm>
        </p:grpSpPr>
        <p:sp>
          <p:nvSpPr>
            <p:cNvPr id="6211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6212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3219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8394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3569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7157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2685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4773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6861" y="3212976"/>
            <a:ext cx="8794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TextBox 4"/>
          <p:cNvSpPr txBox="1">
            <a:spLocks noChangeArrowheads="1"/>
          </p:cNvSpPr>
          <p:nvPr/>
        </p:nvSpPr>
        <p:spPr bwMode="auto">
          <a:xfrm>
            <a:off x="948275" y="1089338"/>
            <a:ext cx="671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同学们在解决这个问题时有什么发现？</a:t>
            </a:r>
          </a:p>
        </p:txBody>
      </p:sp>
      <p:sp>
        <p:nvSpPr>
          <p:cNvPr id="81" name="TextBox 4"/>
          <p:cNvSpPr txBox="1">
            <a:spLocks noChangeArrowheads="1"/>
          </p:cNvSpPr>
          <p:nvPr/>
        </p:nvSpPr>
        <p:spPr bwMode="auto">
          <a:xfrm>
            <a:off x="1141909" y="185678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>
                <a:solidFill>
                  <a:srgbClr val="FF0000"/>
                </a:solidFill>
              </a:rPr>
              <a:t>2. </a:t>
            </a:r>
            <a:r>
              <a:rPr lang="zh-CN" altLang="en-US" sz="3200" dirty="0">
                <a:solidFill>
                  <a:srgbClr val="FF0000"/>
                </a:solidFill>
              </a:rPr>
              <a:t>如果是</a:t>
            </a:r>
            <a:r>
              <a:rPr lang="en-US" altLang="zh-CN" sz="3200" dirty="0">
                <a:solidFill>
                  <a:srgbClr val="FF0000"/>
                </a:solidFill>
              </a:rPr>
              <a:t>8</a:t>
            </a:r>
            <a:r>
              <a:rPr lang="zh-CN" altLang="en-US" sz="3200" dirty="0">
                <a:solidFill>
                  <a:srgbClr val="FF0000"/>
                </a:solidFill>
              </a:rPr>
              <a:t>只鸡，就有</a:t>
            </a:r>
            <a:r>
              <a:rPr lang="en-US" altLang="zh-CN" sz="3200" dirty="0">
                <a:solidFill>
                  <a:srgbClr val="FF0000"/>
                </a:solidFill>
              </a:rPr>
              <a:t>16</a:t>
            </a:r>
            <a:r>
              <a:rPr lang="zh-CN" altLang="en-US" sz="3200" dirty="0">
                <a:solidFill>
                  <a:srgbClr val="FF0000"/>
                </a:solidFill>
              </a:rPr>
              <a:t>只脚。</a:t>
            </a:r>
          </a:p>
        </p:txBody>
      </p:sp>
      <p:grpSp>
        <p:nvGrpSpPr>
          <p:cNvPr id="82" name="Group 42"/>
          <p:cNvGrpSpPr>
            <a:grpSpLocks/>
          </p:cNvGrpSpPr>
          <p:nvPr/>
        </p:nvGrpSpPr>
        <p:grpSpPr bwMode="auto">
          <a:xfrm>
            <a:off x="2196256" y="4506789"/>
            <a:ext cx="533400" cy="733425"/>
            <a:chOff x="528" y="2352"/>
            <a:chExt cx="384" cy="528"/>
          </a:xfrm>
        </p:grpSpPr>
        <p:sp>
          <p:nvSpPr>
            <p:cNvPr id="83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84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6" name="Group 42"/>
          <p:cNvGrpSpPr>
            <a:grpSpLocks/>
          </p:cNvGrpSpPr>
          <p:nvPr/>
        </p:nvGrpSpPr>
        <p:grpSpPr bwMode="auto">
          <a:xfrm>
            <a:off x="3016465" y="4506789"/>
            <a:ext cx="533400" cy="733425"/>
            <a:chOff x="528" y="2352"/>
            <a:chExt cx="384" cy="528"/>
          </a:xfrm>
        </p:grpSpPr>
        <p:sp>
          <p:nvSpPr>
            <p:cNvPr id="87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88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0" name="Group 42"/>
          <p:cNvGrpSpPr>
            <a:grpSpLocks/>
          </p:cNvGrpSpPr>
          <p:nvPr/>
        </p:nvGrpSpPr>
        <p:grpSpPr bwMode="auto">
          <a:xfrm>
            <a:off x="3802277" y="4506789"/>
            <a:ext cx="533400" cy="733425"/>
            <a:chOff x="528" y="2352"/>
            <a:chExt cx="384" cy="528"/>
          </a:xfrm>
        </p:grpSpPr>
        <p:sp>
          <p:nvSpPr>
            <p:cNvPr id="91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92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4" name="Group 42"/>
          <p:cNvGrpSpPr>
            <a:grpSpLocks/>
          </p:cNvGrpSpPr>
          <p:nvPr/>
        </p:nvGrpSpPr>
        <p:grpSpPr bwMode="auto">
          <a:xfrm>
            <a:off x="4572000" y="4506789"/>
            <a:ext cx="533400" cy="733425"/>
            <a:chOff x="528" y="2352"/>
            <a:chExt cx="384" cy="528"/>
          </a:xfrm>
        </p:grpSpPr>
        <p:sp>
          <p:nvSpPr>
            <p:cNvPr id="95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96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8" name="Group 42"/>
          <p:cNvGrpSpPr>
            <a:grpSpLocks/>
          </p:cNvGrpSpPr>
          <p:nvPr/>
        </p:nvGrpSpPr>
        <p:grpSpPr bwMode="auto">
          <a:xfrm>
            <a:off x="5357812" y="4506789"/>
            <a:ext cx="533400" cy="733425"/>
            <a:chOff x="528" y="2352"/>
            <a:chExt cx="384" cy="528"/>
          </a:xfrm>
        </p:grpSpPr>
        <p:sp>
          <p:nvSpPr>
            <p:cNvPr id="99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00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" name="Group 42"/>
          <p:cNvGrpSpPr>
            <a:grpSpLocks/>
          </p:cNvGrpSpPr>
          <p:nvPr/>
        </p:nvGrpSpPr>
        <p:grpSpPr bwMode="auto">
          <a:xfrm>
            <a:off x="6178021" y="4506789"/>
            <a:ext cx="533400" cy="733425"/>
            <a:chOff x="528" y="2352"/>
            <a:chExt cx="384" cy="528"/>
          </a:xfrm>
        </p:grpSpPr>
        <p:sp>
          <p:nvSpPr>
            <p:cNvPr id="103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04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6" name="Group 42"/>
          <p:cNvGrpSpPr>
            <a:grpSpLocks/>
          </p:cNvGrpSpPr>
          <p:nvPr/>
        </p:nvGrpSpPr>
        <p:grpSpPr bwMode="auto">
          <a:xfrm>
            <a:off x="6963833" y="4506789"/>
            <a:ext cx="533400" cy="733425"/>
            <a:chOff x="528" y="2352"/>
            <a:chExt cx="384" cy="528"/>
          </a:xfrm>
        </p:grpSpPr>
        <p:sp>
          <p:nvSpPr>
            <p:cNvPr id="107" name="Oval 43"/>
            <p:cNvSpPr>
              <a:spLocks noChangeArrowheads="1"/>
            </p:cNvSpPr>
            <p:nvPr/>
          </p:nvSpPr>
          <p:spPr bwMode="auto">
            <a:xfrm>
              <a:off x="576" y="2352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08" name="Line 44"/>
            <p:cNvSpPr>
              <a:spLocks noChangeShapeType="1"/>
            </p:cNvSpPr>
            <p:nvPr/>
          </p:nvSpPr>
          <p:spPr bwMode="auto">
            <a:xfrm flipH="1">
              <a:off x="52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Line 45"/>
            <p:cNvSpPr>
              <a:spLocks noChangeShapeType="1"/>
            </p:cNvSpPr>
            <p:nvPr/>
          </p:nvSpPr>
          <p:spPr bwMode="auto">
            <a:xfrm>
              <a:off x="768" y="2640"/>
              <a:ext cx="14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514307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48275" y="1089338"/>
            <a:ext cx="671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同学们在解决这个问题时有什么发现？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141909" y="185678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</a:rPr>
              <a:t>每多一只鸡，就少两只脚。</a:t>
            </a:r>
          </a:p>
        </p:txBody>
      </p:sp>
      <p:sp>
        <p:nvSpPr>
          <p:cNvPr id="2" name="矩形 1"/>
          <p:cNvSpPr/>
          <p:nvPr/>
        </p:nvSpPr>
        <p:spPr>
          <a:xfrm>
            <a:off x="1454124" y="2463381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每多一只兔，就多两只脚。</a:t>
            </a:r>
          </a:p>
        </p:txBody>
      </p:sp>
      <p:graphicFrame>
        <p:nvGraphicFramePr>
          <p:cNvPr id="12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3778086"/>
              </p:ext>
            </p:extLst>
          </p:nvPr>
        </p:nvGraphicFramePr>
        <p:xfrm>
          <a:off x="539550" y="3330793"/>
          <a:ext cx="7992891" cy="21602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80043"/>
                <a:gridCol w="790317"/>
                <a:gridCol w="790316"/>
                <a:gridCol w="790317"/>
                <a:gridCol w="790316"/>
                <a:gridCol w="788274"/>
                <a:gridCol w="790317"/>
                <a:gridCol w="790316"/>
                <a:gridCol w="792358"/>
                <a:gridCol w="790317"/>
              </a:tblGrid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鸡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兔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脚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楷体_GB2312" pitchFamily="49" charset="-122"/>
                      </a:endParaRPr>
                    </a:p>
                  </a:txBody>
                  <a:tcPr marL="68575" marR="68575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1619672" y="3258785"/>
            <a:ext cx="441146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7246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79005" y="4704702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08411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7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95985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7744" y="4704702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00499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88073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832" y="4704702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89238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76812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48572" y="4704702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84675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72249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4008" y="4704702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24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73414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60988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32747" y="4704702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65502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53076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6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24835" y="4704702"/>
            <a:ext cx="697628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28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54241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1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41815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7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13574" y="4704702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03471" y="325878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0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891045" y="3978865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8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62804" y="4704702"/>
            <a:ext cx="697628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Arial" charset="0"/>
                <a:ea typeface="楷体_GB2312" pitchFamily="49" charset="-122"/>
              </a:rPr>
              <a:t>32</a:t>
            </a:r>
            <a:endParaRPr lang="zh-CN" altLang="zh-CN" sz="3600" dirty="0">
              <a:solidFill>
                <a:schemeClr val="tx1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580112" y="3235534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3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67686" y="3955614"/>
            <a:ext cx="441146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5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9445" y="4681451"/>
            <a:ext cx="697627" cy="7375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26</a:t>
            </a:r>
            <a:endParaRPr lang="zh-CN" altLang="zh-CN" sz="3600" dirty="0">
              <a:solidFill>
                <a:srgbClr val="FF0000"/>
              </a:solidFill>
              <a:latin typeface="Arial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42615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85155" y="5085184"/>
            <a:ext cx="81621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3</a:t>
            </a:r>
            <a:r>
              <a:rPr lang="zh-CN" altLang="en-US" sz="3200" dirty="0">
                <a:solidFill>
                  <a:schemeClr val="tx1"/>
                </a:solidFill>
              </a:rPr>
              <a:t>）所以有</a:t>
            </a:r>
            <a:r>
              <a:rPr lang="en-US" altLang="zh-CN" sz="3200" dirty="0">
                <a:solidFill>
                  <a:srgbClr val="FF0000"/>
                </a:solidFill>
              </a:rPr>
              <a:t>8</a:t>
            </a:r>
            <a:r>
              <a:rPr lang="zh-CN" altLang="en-US" sz="3200" dirty="0">
                <a:solidFill>
                  <a:srgbClr val="FF0000"/>
                </a:solidFill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</a:rPr>
              <a:t>5</a:t>
            </a:r>
            <a:r>
              <a:rPr lang="zh-CN" altLang="en-US" sz="3200" dirty="0">
                <a:solidFill>
                  <a:srgbClr val="FF0000"/>
                </a:solidFill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</a:rPr>
              <a:t>3</a:t>
            </a:r>
            <a:r>
              <a:rPr lang="zh-CN" altLang="en-US" sz="3200" dirty="0">
                <a:solidFill>
                  <a:srgbClr val="FF0000"/>
                </a:solidFill>
              </a:rPr>
              <a:t>只鸡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48275" y="1089338"/>
            <a:ext cx="671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同学们在解决这个问题时有什么发现？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41909" y="185678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</a:rPr>
              <a:t>如果笼子里都是鸡。</a:t>
            </a:r>
          </a:p>
        </p:txBody>
      </p:sp>
      <p:sp>
        <p:nvSpPr>
          <p:cNvPr id="2" name="矩形 1"/>
          <p:cNvSpPr/>
          <p:nvPr/>
        </p:nvSpPr>
        <p:spPr>
          <a:xfrm>
            <a:off x="285155" y="2619631"/>
            <a:ext cx="82004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1</a:t>
            </a:r>
            <a:r>
              <a:rPr lang="zh-CN" altLang="en-US" sz="3200" dirty="0">
                <a:solidFill>
                  <a:schemeClr val="tx1"/>
                </a:solidFill>
              </a:rPr>
              <a:t>）如果笼子里都是鸡，就有</a:t>
            </a:r>
            <a:r>
              <a:rPr lang="en-US" altLang="zh-CN" sz="3200" dirty="0">
                <a:solidFill>
                  <a:schemeClr val="tx1"/>
                </a:solidFill>
              </a:rPr>
              <a:t>8×2</a:t>
            </a:r>
            <a:r>
              <a:rPr lang="zh-CN" altLang="en-US" sz="3200" dirty="0">
                <a:solidFill>
                  <a:schemeClr val="tx1"/>
                </a:solidFill>
              </a:rPr>
              <a:t>＝</a:t>
            </a:r>
            <a:r>
              <a:rPr lang="en-US" altLang="zh-CN" sz="3200" dirty="0">
                <a:solidFill>
                  <a:schemeClr val="tx1"/>
                </a:solidFill>
              </a:rPr>
              <a:t>16</a:t>
            </a:r>
            <a:r>
              <a:rPr lang="zh-CN" altLang="en-US" sz="3200" dirty="0">
                <a:solidFill>
                  <a:schemeClr val="tx1"/>
                </a:solidFill>
              </a:rPr>
              <a:t>只脚，比题目中少</a:t>
            </a:r>
            <a:r>
              <a:rPr lang="en-US" altLang="zh-CN" sz="3200" dirty="0">
                <a:solidFill>
                  <a:srgbClr val="FF0000"/>
                </a:solidFill>
              </a:rPr>
              <a:t>26</a:t>
            </a:r>
            <a:r>
              <a:rPr lang="zh-CN" altLang="en-US" sz="3200" dirty="0">
                <a:solidFill>
                  <a:srgbClr val="FF0000"/>
                </a:solidFill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</a:rPr>
              <a:t>16</a:t>
            </a:r>
            <a:r>
              <a:rPr lang="zh-CN" altLang="en-US" sz="3200" dirty="0">
                <a:solidFill>
                  <a:srgbClr val="FF0000"/>
                </a:solidFill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</a:rPr>
              <a:t>只</a:t>
            </a:r>
            <a:r>
              <a:rPr lang="zh-CN" altLang="en-US" sz="3200" dirty="0">
                <a:solidFill>
                  <a:schemeClr val="tx1"/>
                </a:solidFill>
              </a:rPr>
              <a:t>脚。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3551" y="3791942"/>
            <a:ext cx="82004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）那么需要用兔换鸡，一只兔比一只鸡多</a:t>
            </a:r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只脚，有</a:t>
            </a:r>
            <a:r>
              <a:rPr lang="en-US" altLang="zh-CN" sz="3200" dirty="0">
                <a:solidFill>
                  <a:srgbClr val="FF0000"/>
                </a:solidFill>
              </a:rPr>
              <a:t>10÷2</a:t>
            </a:r>
            <a:r>
              <a:rPr lang="zh-CN" altLang="en-US" sz="3200" dirty="0">
                <a:solidFill>
                  <a:srgbClr val="FF0000"/>
                </a:solidFill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</a:rPr>
              <a:t>5</a:t>
            </a:r>
            <a:r>
              <a:rPr lang="zh-CN" altLang="en-US" sz="3200" dirty="0">
                <a:solidFill>
                  <a:srgbClr val="FF0000"/>
                </a:solidFill>
              </a:rPr>
              <a:t>只兔</a:t>
            </a:r>
            <a:r>
              <a:rPr lang="zh-CN" altLang="en-US" sz="3200" dirty="0">
                <a:solidFill>
                  <a:schemeClr val="tx1"/>
                </a:solidFill>
              </a:rPr>
              <a:t>。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441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9" grpId="0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85155" y="5085184"/>
            <a:ext cx="81621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3</a:t>
            </a:r>
            <a:r>
              <a:rPr lang="zh-CN" altLang="en-US" sz="3200" dirty="0">
                <a:solidFill>
                  <a:schemeClr val="tx1"/>
                </a:solidFill>
              </a:rPr>
              <a:t>）所以有</a:t>
            </a:r>
            <a:r>
              <a:rPr lang="en-US" altLang="zh-CN" sz="3200" dirty="0">
                <a:solidFill>
                  <a:srgbClr val="FF0000"/>
                </a:solidFill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</a:rPr>
              <a:t>只兔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48275" y="1089338"/>
            <a:ext cx="6718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同学们在解决这个问题时有什么发现？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41909" y="1856785"/>
            <a:ext cx="5440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200" dirty="0" smtClean="0">
                <a:solidFill>
                  <a:srgbClr val="FF0000"/>
                </a:solidFill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</a:rPr>
              <a:t>如果笼子里</a:t>
            </a:r>
            <a:r>
              <a:rPr lang="zh-CN" altLang="en-US" sz="3200" dirty="0" smtClean="0">
                <a:solidFill>
                  <a:srgbClr val="FF0000"/>
                </a:solidFill>
              </a:rPr>
              <a:t>都是</a:t>
            </a:r>
            <a:r>
              <a:rPr lang="zh-CN" altLang="en-US" sz="3200" dirty="0">
                <a:solidFill>
                  <a:srgbClr val="FF0000"/>
                </a:solidFill>
              </a:rPr>
              <a:t>兔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5155" y="2619631"/>
            <a:ext cx="82004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1</a:t>
            </a:r>
            <a:r>
              <a:rPr lang="zh-CN" altLang="en-US" sz="3200" dirty="0">
                <a:solidFill>
                  <a:schemeClr val="tx1"/>
                </a:solidFill>
              </a:rPr>
              <a:t>）如果笼子里</a:t>
            </a:r>
            <a:r>
              <a:rPr lang="zh-CN" altLang="en-US" sz="3200" dirty="0" smtClean="0">
                <a:solidFill>
                  <a:schemeClr val="tx1"/>
                </a:solidFill>
              </a:rPr>
              <a:t>都是兔，</a:t>
            </a:r>
            <a:r>
              <a:rPr lang="zh-CN" altLang="en-US" sz="3200" dirty="0">
                <a:solidFill>
                  <a:schemeClr val="tx1"/>
                </a:solidFill>
              </a:rPr>
              <a:t>就有</a:t>
            </a:r>
            <a:r>
              <a:rPr lang="en-US" altLang="zh-CN" sz="3200" dirty="0" smtClean="0">
                <a:solidFill>
                  <a:schemeClr val="tx1"/>
                </a:solidFill>
              </a:rPr>
              <a:t>8×4</a:t>
            </a:r>
            <a:r>
              <a:rPr lang="zh-CN" altLang="en-US" sz="3200" dirty="0" smtClean="0">
                <a:solidFill>
                  <a:schemeClr val="tx1"/>
                </a:solidFill>
              </a:rPr>
              <a:t>＝</a:t>
            </a:r>
            <a:r>
              <a:rPr lang="en-US" altLang="zh-CN" sz="3200" dirty="0" smtClean="0">
                <a:solidFill>
                  <a:schemeClr val="tx1"/>
                </a:solidFill>
              </a:rPr>
              <a:t>32</a:t>
            </a:r>
            <a:r>
              <a:rPr lang="zh-CN" altLang="en-US" sz="3200" dirty="0" smtClean="0">
                <a:solidFill>
                  <a:schemeClr val="tx1"/>
                </a:solidFill>
              </a:rPr>
              <a:t>只</a:t>
            </a:r>
            <a:r>
              <a:rPr lang="zh-CN" altLang="en-US" sz="3200" dirty="0">
                <a:solidFill>
                  <a:schemeClr val="tx1"/>
                </a:solidFill>
              </a:rPr>
              <a:t>脚，比题目</a:t>
            </a:r>
            <a:r>
              <a:rPr lang="zh-CN" altLang="en-US" sz="3200" dirty="0" smtClean="0">
                <a:solidFill>
                  <a:schemeClr val="tx1"/>
                </a:solidFill>
              </a:rPr>
              <a:t>中多</a:t>
            </a:r>
            <a:r>
              <a:rPr lang="en-US" altLang="zh-CN" sz="3200" dirty="0" smtClean="0">
                <a:solidFill>
                  <a:srgbClr val="FF0000"/>
                </a:solidFill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</a:rPr>
              <a:t>26</a:t>
            </a:r>
            <a:r>
              <a:rPr lang="zh-CN" altLang="en-US" sz="3200" dirty="0" smtClean="0">
                <a:solidFill>
                  <a:srgbClr val="FF0000"/>
                </a:solidFill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</a:rPr>
              <a:t>只</a:t>
            </a:r>
            <a:r>
              <a:rPr lang="zh-CN" altLang="en-US" sz="3200" dirty="0">
                <a:solidFill>
                  <a:schemeClr val="tx1"/>
                </a:solidFill>
              </a:rPr>
              <a:t>脚。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3551" y="3791942"/>
            <a:ext cx="82004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）那么需要</a:t>
            </a:r>
            <a:r>
              <a:rPr lang="zh-CN" altLang="en-US" sz="3200" dirty="0" smtClean="0">
                <a:solidFill>
                  <a:schemeClr val="tx1"/>
                </a:solidFill>
              </a:rPr>
              <a:t>用</a:t>
            </a:r>
            <a:r>
              <a:rPr lang="zh-CN" altLang="en-US" sz="3200" dirty="0">
                <a:solidFill>
                  <a:schemeClr val="tx1"/>
                </a:solidFill>
              </a:rPr>
              <a:t>鸡</a:t>
            </a:r>
            <a:r>
              <a:rPr lang="zh-CN" altLang="en-US" sz="3200" dirty="0" smtClean="0">
                <a:solidFill>
                  <a:schemeClr val="tx1"/>
                </a:solidFill>
              </a:rPr>
              <a:t>换兔，</a:t>
            </a:r>
            <a:r>
              <a:rPr lang="zh-CN" altLang="en-US" sz="3200" dirty="0">
                <a:solidFill>
                  <a:schemeClr val="tx1"/>
                </a:solidFill>
              </a:rPr>
              <a:t>一</a:t>
            </a:r>
            <a:r>
              <a:rPr lang="zh-CN" altLang="en-US" sz="3200" dirty="0" smtClean="0">
                <a:solidFill>
                  <a:schemeClr val="tx1"/>
                </a:solidFill>
              </a:rPr>
              <a:t>只</a:t>
            </a:r>
            <a:r>
              <a:rPr lang="zh-CN" altLang="en-US" sz="3200" dirty="0">
                <a:solidFill>
                  <a:schemeClr val="tx1"/>
                </a:solidFill>
              </a:rPr>
              <a:t>鸡</a:t>
            </a:r>
            <a:r>
              <a:rPr lang="zh-CN" altLang="en-US" sz="3200" dirty="0" smtClean="0">
                <a:solidFill>
                  <a:schemeClr val="tx1"/>
                </a:solidFill>
              </a:rPr>
              <a:t>比</a:t>
            </a:r>
            <a:r>
              <a:rPr lang="zh-CN" altLang="en-US" sz="3200" dirty="0">
                <a:solidFill>
                  <a:schemeClr val="tx1"/>
                </a:solidFill>
              </a:rPr>
              <a:t>一</a:t>
            </a:r>
            <a:r>
              <a:rPr lang="zh-CN" altLang="en-US" sz="3200" dirty="0" smtClean="0">
                <a:solidFill>
                  <a:schemeClr val="tx1"/>
                </a:solidFill>
              </a:rPr>
              <a:t>只兔少</a:t>
            </a:r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只脚，</a:t>
            </a:r>
            <a:r>
              <a:rPr lang="zh-CN" altLang="en-US" sz="3200" dirty="0" smtClean="0">
                <a:solidFill>
                  <a:schemeClr val="tx1"/>
                </a:solidFill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</a:rPr>
              <a:t>6÷2</a:t>
            </a:r>
            <a:r>
              <a:rPr lang="zh-CN" altLang="en-US" sz="3200" dirty="0" smtClean="0">
                <a:solidFill>
                  <a:srgbClr val="FF0000"/>
                </a:solidFill>
              </a:rPr>
              <a:t>＝</a:t>
            </a: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只鸡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0081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9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5389</TotalTime>
  <Pages>0</Pages>
  <Words>1788</Words>
  <Characters>0</Characters>
  <Application>Microsoft Office PowerPoint</Application>
  <DocSecurity>0</DocSecurity>
  <PresentationFormat>全屏显示(4:3)</PresentationFormat>
  <Lines>0</Lines>
  <Paragraphs>297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人教版数学四年级下第9单元</dc:title>
  <dc:creator>吉林梓翰教育图书有限公司</dc:creator>
  <cp:lastModifiedBy>lenovop</cp:lastModifiedBy>
  <cp:revision>663</cp:revision>
  <dcterms:created xsi:type="dcterms:W3CDTF">2015-11-21T07:20:00Z</dcterms:created>
  <dcterms:modified xsi:type="dcterms:W3CDTF">2021-11-01T05:23:07Z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