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16" r:id="rId2"/>
    <p:sldId id="523" r:id="rId3"/>
    <p:sldId id="590" r:id="rId4"/>
    <p:sldId id="482" r:id="rId5"/>
    <p:sldId id="543" r:id="rId6"/>
    <p:sldId id="545" r:id="rId7"/>
    <p:sldId id="547" r:id="rId8"/>
    <p:sldId id="571" r:id="rId9"/>
    <p:sldId id="470" r:id="rId10"/>
    <p:sldId id="430" r:id="rId11"/>
    <p:sldId id="549" r:id="rId12"/>
    <p:sldId id="572" r:id="rId13"/>
    <p:sldId id="574" r:id="rId14"/>
    <p:sldId id="577" r:id="rId15"/>
    <p:sldId id="575" r:id="rId16"/>
    <p:sldId id="555" r:id="rId17"/>
    <p:sldId id="582" r:id="rId18"/>
    <p:sldId id="583" r:id="rId19"/>
    <p:sldId id="592" r:id="rId20"/>
    <p:sldId id="593" r:id="rId21"/>
    <p:sldId id="485" r:id="rId22"/>
    <p:sldId id="486" r:id="rId23"/>
    <p:sldId id="487" r:id="rId24"/>
    <p:sldId id="488" r:id="rId2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786" y="-594"/>
      </p:cViewPr>
      <p:guideLst>
        <p:guide orient="horz" pos="2206"/>
        <p:guide pos="38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tiff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tiff"/><Relationship Id="rId3" Type="http://schemas.openxmlformats.org/officeDocument/2006/relationships/tags" Target="../tags/tag11.xml"/><Relationship Id="rId7" Type="http://schemas.openxmlformats.org/officeDocument/2006/relationships/image" Target="../media/image14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14.xml"/><Relationship Id="rId7" Type="http://schemas.openxmlformats.org/officeDocument/2006/relationships/image" Target="../media/image20.tiff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9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17.xml"/><Relationship Id="rId7" Type="http://schemas.openxmlformats.org/officeDocument/2006/relationships/image" Target="../media/image1.jpeg"/><Relationship Id="rId12" Type="http://schemas.openxmlformats.org/officeDocument/2006/relationships/image" Target="../media/image35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4.png"/><Relationship Id="rId5" Type="http://schemas.openxmlformats.org/officeDocument/2006/relationships/tags" Target="../tags/tag19.xml"/><Relationship Id="rId10" Type="http://schemas.openxmlformats.org/officeDocument/2006/relationships/image" Target="../media/image38.jpeg"/><Relationship Id="rId4" Type="http://schemas.openxmlformats.org/officeDocument/2006/relationships/tags" Target="../tags/tag18.xm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1.jpeg"/><Relationship Id="rId7" Type="http://schemas.openxmlformats.org/officeDocument/2006/relationships/image" Target="../media/image12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tif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561237" y="17229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2、5、3的倍数的特征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因数与倍数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728877" y="354286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</a:t>
            </a:r>
            <a:r>
              <a:rPr lang="en-US"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sz="36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的倍数的特征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1125855" y="1144905"/>
            <a:ext cx="906780" cy="783590"/>
            <a:chOff x="4179" y="3392"/>
            <a:chExt cx="10979" cy="5319"/>
          </a:xfrm>
        </p:grpSpPr>
        <p:sp>
          <p:nvSpPr>
            <p:cNvPr id="20" name="圆角矩形 19"/>
            <p:cNvSpPr/>
            <p:nvPr/>
          </p:nvSpPr>
          <p:spPr>
            <a:xfrm>
              <a:off x="4179" y="4383"/>
              <a:ext cx="10838" cy="4211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4876" y="3392"/>
              <a:ext cx="10282" cy="5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2</a:t>
              </a:r>
            </a:p>
          </p:txBody>
        </p:sp>
      </p:grp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991803" y="2014220"/>
          <a:ext cx="6111875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25475"/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33" name="TextBox 2"/>
          <p:cNvSpPr txBox="1"/>
          <p:nvPr/>
        </p:nvSpPr>
        <p:spPr>
          <a:xfrm>
            <a:off x="1938655" y="1241425"/>
            <a:ext cx="6086475" cy="681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）下表中哪些是</a:t>
            </a: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的倍数？</a:t>
            </a:r>
          </a:p>
        </p:txBody>
      </p:sp>
      <p:sp>
        <p:nvSpPr>
          <p:cNvPr id="34" name="矩形 33"/>
          <p:cNvSpPr/>
          <p:nvPr/>
        </p:nvSpPr>
        <p:spPr>
          <a:xfrm>
            <a:off x="5431790" y="3603308"/>
            <a:ext cx="606425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12590" y="201739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038215" y="201739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867015" y="201739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604578" y="2412683"/>
            <a:ext cx="608012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431790" y="241268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260590" y="241268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998153" y="280797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823778" y="280797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652578" y="280797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218940" y="320325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44565" y="3203258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873365" y="3203258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476615" y="280797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604578" y="359854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260590" y="359854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31790" y="479234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998153" y="399700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823778" y="399859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652578" y="399859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218940" y="4393883"/>
            <a:ext cx="606425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044565" y="4393883"/>
            <a:ext cx="608013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873365" y="439229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8476615" y="399859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604578" y="4787583"/>
            <a:ext cx="608012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260590" y="478758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998153" y="518287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823778" y="518287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6652578" y="518287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218940" y="557815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044565" y="5578158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873365" y="5578158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8476615" y="518287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3" grpId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6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61" grpId="0" bldLvl="0" animBg="1"/>
      <p:bldP spid="62" grpId="0" bldLvl="0" animBg="1"/>
      <p:bldP spid="63" grpId="0" bldLvl="0" animBg="1"/>
      <p:bldP spid="64" grpId="0" bldLvl="0" animBg="1"/>
      <p:bldP spid="65" grpId="0" bldLvl="0" animBg="1"/>
      <p:bldP spid="6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2805748" y="2191385"/>
          <a:ext cx="6096000" cy="23780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963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51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53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54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56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59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 marT="45732" marB="45732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9296" name="矩形 7"/>
          <p:cNvSpPr/>
          <p:nvPr/>
        </p:nvSpPr>
        <p:spPr>
          <a:xfrm>
            <a:off x="4026535" y="219456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97" name="矩形 8"/>
          <p:cNvSpPr/>
          <p:nvPr/>
        </p:nvSpPr>
        <p:spPr>
          <a:xfrm>
            <a:off x="5852160" y="219456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98" name="矩形 9"/>
          <p:cNvSpPr/>
          <p:nvPr/>
        </p:nvSpPr>
        <p:spPr>
          <a:xfrm>
            <a:off x="7680960" y="219456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299" name="矩形 10"/>
          <p:cNvSpPr/>
          <p:nvPr/>
        </p:nvSpPr>
        <p:spPr>
          <a:xfrm>
            <a:off x="3418523" y="2589848"/>
            <a:ext cx="608012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0" name="矩形 11"/>
          <p:cNvSpPr/>
          <p:nvPr/>
        </p:nvSpPr>
        <p:spPr>
          <a:xfrm>
            <a:off x="5245735" y="258984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1" name="矩形 12"/>
          <p:cNvSpPr/>
          <p:nvPr/>
        </p:nvSpPr>
        <p:spPr>
          <a:xfrm>
            <a:off x="7074535" y="258984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2" name="矩形 13"/>
          <p:cNvSpPr/>
          <p:nvPr/>
        </p:nvSpPr>
        <p:spPr>
          <a:xfrm>
            <a:off x="2812098" y="298513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3" name="矩形 15"/>
          <p:cNvSpPr/>
          <p:nvPr/>
        </p:nvSpPr>
        <p:spPr>
          <a:xfrm>
            <a:off x="4637723" y="298513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4" name="矩形 16"/>
          <p:cNvSpPr/>
          <p:nvPr/>
        </p:nvSpPr>
        <p:spPr>
          <a:xfrm>
            <a:off x="6466523" y="298513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305" name="矩形 21"/>
          <p:cNvSpPr/>
          <p:nvPr/>
        </p:nvSpPr>
        <p:spPr>
          <a:xfrm>
            <a:off x="8290560" y="298513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TextBox 1"/>
          <p:cNvSpPr txBox="1"/>
          <p:nvPr/>
        </p:nvSpPr>
        <p:spPr>
          <a:xfrm>
            <a:off x="1517015" y="1264285"/>
            <a:ext cx="10230485" cy="681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）横着看，前</a:t>
            </a: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kumimoji="0" lang="en-US" altLang="zh-CN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的倍数，个位上是哪些数字？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830070" y="5016500"/>
            <a:ext cx="988949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前</a:t>
            </a:r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</a:t>
            </a:r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的倍数分别是：</a:t>
            </a:r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3,6,9,12,15,18,21,24,27,30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813560" y="5717540"/>
            <a:ext cx="73583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个位上的数字分别是：</a:t>
            </a:r>
            <a:r>
              <a:rPr lang="en-US" altLang="zh-CN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0,1,2,3,4,5,6,7,8,9</a:t>
            </a:r>
            <a:r>
              <a:rPr lang="zh-CN" altLang="en-US" sz="32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96" grpId="0" bldLvl="0" animBg="1"/>
      <p:bldP spid="9297" grpId="0" bldLvl="0" animBg="1"/>
      <p:bldP spid="9298" grpId="0" bldLvl="0" animBg="1"/>
      <p:bldP spid="9299" grpId="0" bldLvl="0" animBg="1"/>
      <p:bldP spid="9300" grpId="0" bldLvl="0" animBg="1"/>
      <p:bldP spid="9301" grpId="0" bldLvl="0" animBg="1"/>
      <p:bldP spid="9302" grpId="0" bldLvl="0" animBg="1"/>
      <p:bldP spid="9303" grpId="0" bldLvl="0" animBg="1"/>
      <p:bldP spid="9304" grpId="0" bldLvl="0" animBg="1"/>
      <p:bldP spid="9305" grpId="0" bldLvl="0" animBg="1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899111" y="166425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296285" y="922020"/>
            <a:ext cx="7918449" cy="2470150"/>
            <a:chOff x="7891686" y="1460852"/>
            <a:chExt cx="3981703" cy="2469567"/>
          </a:xfrm>
        </p:grpSpPr>
        <p:sp>
          <p:nvSpPr>
            <p:cNvPr id="9" name="云形标注 8"/>
            <p:cNvSpPr/>
            <p:nvPr/>
          </p:nvSpPr>
          <p:spPr>
            <a:xfrm>
              <a:off x="7891686" y="1460852"/>
              <a:ext cx="3981703" cy="2469567"/>
            </a:xfrm>
            <a:prstGeom prst="cloudCallout">
              <a:avLst>
                <a:gd name="adj1" fmla="val -59814"/>
                <a:gd name="adj2" fmla="val 1771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6"/>
            <p:cNvSpPr txBox="1"/>
            <p:nvPr/>
          </p:nvSpPr>
          <p:spPr>
            <a:xfrm>
              <a:off x="8315720" y="1914771"/>
              <a:ext cx="2932156" cy="1568080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既然3的倍数个位数可以是任意数，那么我们还能根据个位数来判断吗?</a:t>
              </a:r>
            </a:p>
          </p:txBody>
        </p:sp>
      </p:grpSp>
      <p:sp>
        <p:nvSpPr>
          <p:cNvPr id="7295" name="Text Box 127"/>
          <p:cNvSpPr txBox="1">
            <a:spLocks noChangeArrowheads="1"/>
          </p:cNvSpPr>
          <p:nvPr/>
        </p:nvSpPr>
        <p:spPr bwMode="auto">
          <a:xfrm>
            <a:off x="5196885" y="4182599"/>
            <a:ext cx="12325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 能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9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" name="TextBox 2"/>
          <p:cNvSpPr txBox="1"/>
          <p:nvPr/>
        </p:nvSpPr>
        <p:spPr>
          <a:xfrm>
            <a:off x="1563370" y="1045845"/>
            <a:ext cx="5704205" cy="68199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R="0" algn="l" defTabSz="914400" eaLnBrk="1" hangingPunct="1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0" kern="1200" cap="none" spc="0" normalizeH="0" baseline="0" noProof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楷体" panose="02010600040101010101" pitchFamily="2" charset="-122"/>
              </a:rPr>
              <a:t>（3）斜着看，你发现了什么？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2727643" y="1819275"/>
          <a:ext cx="6096000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29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59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79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99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99"/>
                    </a:solidFill>
                  </a:tcPr>
                </a:tc>
              </a:tr>
            </a:tbl>
          </a:graphicData>
        </a:graphic>
      </p:graphicFrame>
      <p:sp>
        <p:nvSpPr>
          <p:cNvPr id="13436" name="矩形 2"/>
          <p:cNvSpPr/>
          <p:nvPr/>
        </p:nvSpPr>
        <p:spPr>
          <a:xfrm>
            <a:off x="5167630" y="3408363"/>
            <a:ext cx="606425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37" name="矩形 3"/>
          <p:cNvSpPr/>
          <p:nvPr/>
        </p:nvSpPr>
        <p:spPr>
          <a:xfrm>
            <a:off x="3948430" y="182245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38" name="矩形 4"/>
          <p:cNvSpPr/>
          <p:nvPr/>
        </p:nvSpPr>
        <p:spPr>
          <a:xfrm>
            <a:off x="5774055" y="182245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39" name="矩形 5"/>
          <p:cNvSpPr/>
          <p:nvPr/>
        </p:nvSpPr>
        <p:spPr>
          <a:xfrm>
            <a:off x="7602855" y="182245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0" name="矩形 6"/>
          <p:cNvSpPr/>
          <p:nvPr/>
        </p:nvSpPr>
        <p:spPr>
          <a:xfrm>
            <a:off x="3340418" y="2217738"/>
            <a:ext cx="608012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1" name="矩形 7"/>
          <p:cNvSpPr/>
          <p:nvPr/>
        </p:nvSpPr>
        <p:spPr>
          <a:xfrm>
            <a:off x="5167630" y="221773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2" name="矩形 8"/>
          <p:cNvSpPr/>
          <p:nvPr/>
        </p:nvSpPr>
        <p:spPr>
          <a:xfrm>
            <a:off x="6996430" y="221773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3" name="矩形 9"/>
          <p:cNvSpPr/>
          <p:nvPr/>
        </p:nvSpPr>
        <p:spPr>
          <a:xfrm>
            <a:off x="2733993" y="261302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4" name="矩形 10"/>
          <p:cNvSpPr/>
          <p:nvPr/>
        </p:nvSpPr>
        <p:spPr>
          <a:xfrm>
            <a:off x="4559618" y="261302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5" name="矩形 11"/>
          <p:cNvSpPr/>
          <p:nvPr/>
        </p:nvSpPr>
        <p:spPr>
          <a:xfrm>
            <a:off x="6388418" y="261302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6" name="矩形 12"/>
          <p:cNvSpPr/>
          <p:nvPr/>
        </p:nvSpPr>
        <p:spPr>
          <a:xfrm>
            <a:off x="3954780" y="300831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7" name="矩形 13"/>
          <p:cNvSpPr/>
          <p:nvPr/>
        </p:nvSpPr>
        <p:spPr>
          <a:xfrm>
            <a:off x="5780405" y="3008313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8" name="矩形 14"/>
          <p:cNvSpPr/>
          <p:nvPr/>
        </p:nvSpPr>
        <p:spPr>
          <a:xfrm>
            <a:off x="7609205" y="3008313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49" name="矩形 15"/>
          <p:cNvSpPr/>
          <p:nvPr/>
        </p:nvSpPr>
        <p:spPr>
          <a:xfrm>
            <a:off x="8212455" y="261302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0" name="矩形 16"/>
          <p:cNvSpPr/>
          <p:nvPr/>
        </p:nvSpPr>
        <p:spPr>
          <a:xfrm>
            <a:off x="3340418" y="340360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1" name="矩形 17"/>
          <p:cNvSpPr/>
          <p:nvPr/>
        </p:nvSpPr>
        <p:spPr>
          <a:xfrm>
            <a:off x="6996430" y="340360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2" name="矩形 18"/>
          <p:cNvSpPr/>
          <p:nvPr/>
        </p:nvSpPr>
        <p:spPr>
          <a:xfrm>
            <a:off x="5167630" y="4597400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3" name="矩形 19"/>
          <p:cNvSpPr/>
          <p:nvPr/>
        </p:nvSpPr>
        <p:spPr>
          <a:xfrm>
            <a:off x="2733993" y="380206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4" name="矩形 20"/>
          <p:cNvSpPr/>
          <p:nvPr/>
        </p:nvSpPr>
        <p:spPr>
          <a:xfrm>
            <a:off x="4559618" y="380365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5" name="矩形 21"/>
          <p:cNvSpPr/>
          <p:nvPr/>
        </p:nvSpPr>
        <p:spPr>
          <a:xfrm>
            <a:off x="6388418" y="3803650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6" name="矩形 22"/>
          <p:cNvSpPr/>
          <p:nvPr/>
        </p:nvSpPr>
        <p:spPr>
          <a:xfrm>
            <a:off x="3954780" y="4198938"/>
            <a:ext cx="606425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7" name="矩形 23"/>
          <p:cNvSpPr/>
          <p:nvPr/>
        </p:nvSpPr>
        <p:spPr>
          <a:xfrm>
            <a:off x="5780405" y="4198938"/>
            <a:ext cx="608013" cy="393700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8" name="矩形 24"/>
          <p:cNvSpPr/>
          <p:nvPr/>
        </p:nvSpPr>
        <p:spPr>
          <a:xfrm>
            <a:off x="7609205" y="419735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59" name="矩形 25"/>
          <p:cNvSpPr/>
          <p:nvPr/>
        </p:nvSpPr>
        <p:spPr>
          <a:xfrm>
            <a:off x="8212455" y="3803650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0" name="矩形 26"/>
          <p:cNvSpPr/>
          <p:nvPr/>
        </p:nvSpPr>
        <p:spPr>
          <a:xfrm>
            <a:off x="3340418" y="4592638"/>
            <a:ext cx="608012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1" name="矩形 27"/>
          <p:cNvSpPr/>
          <p:nvPr/>
        </p:nvSpPr>
        <p:spPr>
          <a:xfrm>
            <a:off x="6996430" y="4592638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2" name="矩形 28"/>
          <p:cNvSpPr/>
          <p:nvPr/>
        </p:nvSpPr>
        <p:spPr>
          <a:xfrm>
            <a:off x="2733993" y="4987925"/>
            <a:ext cx="606425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3" name="矩形 29"/>
          <p:cNvSpPr/>
          <p:nvPr/>
        </p:nvSpPr>
        <p:spPr>
          <a:xfrm>
            <a:off x="4559618" y="498792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4" name="矩形 30"/>
          <p:cNvSpPr/>
          <p:nvPr/>
        </p:nvSpPr>
        <p:spPr>
          <a:xfrm>
            <a:off x="6388418" y="4987925"/>
            <a:ext cx="608012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5" name="矩形 31"/>
          <p:cNvSpPr/>
          <p:nvPr/>
        </p:nvSpPr>
        <p:spPr>
          <a:xfrm>
            <a:off x="3954780" y="5383213"/>
            <a:ext cx="606425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6" name="矩形 32"/>
          <p:cNvSpPr/>
          <p:nvPr/>
        </p:nvSpPr>
        <p:spPr>
          <a:xfrm>
            <a:off x="5780405" y="5383213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7" name="矩形 33"/>
          <p:cNvSpPr/>
          <p:nvPr/>
        </p:nvSpPr>
        <p:spPr>
          <a:xfrm>
            <a:off x="7609205" y="5383213"/>
            <a:ext cx="608013" cy="395287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468" name="矩形 34"/>
          <p:cNvSpPr/>
          <p:nvPr/>
        </p:nvSpPr>
        <p:spPr>
          <a:xfrm>
            <a:off x="8212455" y="4987925"/>
            <a:ext cx="608013" cy="395288"/>
          </a:xfrm>
          <a:prstGeom prst="rect">
            <a:avLst/>
          </a:prstGeom>
          <a:solidFill>
            <a:srgbClr val="FF0984">
              <a:alpha val="50195"/>
            </a:srgbClr>
          </a:solidFill>
          <a:ln w="19050">
            <a:noFill/>
          </a:ln>
        </p:spPr>
        <p:txBody>
          <a:bodyPr anchor="ctr">
            <a:spAutoFit/>
          </a:bodyPr>
          <a:lstStyle/>
          <a:p>
            <a:pPr algn="ctr"/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297" name="Text Box 129"/>
          <p:cNvSpPr txBox="1">
            <a:spLocks noChangeArrowheads="1"/>
          </p:cNvSpPr>
          <p:nvPr/>
        </p:nvSpPr>
        <p:spPr bwMode="auto">
          <a:xfrm>
            <a:off x="2307152" y="5990421"/>
            <a:ext cx="7542449" cy="646331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的倍数各位上数的和都是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的倍数。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3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3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3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3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3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3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3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3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3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3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3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13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13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3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3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3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3" dur="500"/>
                                        <p:tgtEl>
                                          <p:spTgt spid="13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13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13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3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3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3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1" dur="500"/>
                                        <p:tgtEl>
                                          <p:spTgt spid="13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6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7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80"/>
                                        <p:tgtEl>
                                          <p:spTgt spid="72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436" grpId="0" bldLvl="0" animBg="1"/>
      <p:bldP spid="13437" grpId="0" bldLvl="0" animBg="1"/>
      <p:bldP spid="13438" grpId="0" bldLvl="0" animBg="1"/>
      <p:bldP spid="13439" grpId="0" bldLvl="0" animBg="1"/>
      <p:bldP spid="13440" grpId="0" bldLvl="0" animBg="1"/>
      <p:bldP spid="13441" grpId="0" bldLvl="0" animBg="1"/>
      <p:bldP spid="13442" grpId="0" bldLvl="0" animBg="1"/>
      <p:bldP spid="13443" grpId="0" bldLvl="0" animBg="1"/>
      <p:bldP spid="13444" grpId="0" bldLvl="0" animBg="1"/>
      <p:bldP spid="13445" grpId="0" bldLvl="0" animBg="1"/>
      <p:bldP spid="13446" grpId="0" bldLvl="0" animBg="1"/>
      <p:bldP spid="13447" grpId="0" bldLvl="0" animBg="1"/>
      <p:bldP spid="13448" grpId="0" bldLvl="0" animBg="1"/>
      <p:bldP spid="13449" grpId="0" bldLvl="0" animBg="1"/>
      <p:bldP spid="13450" grpId="0" bldLvl="0" animBg="1"/>
      <p:bldP spid="13451" grpId="0" bldLvl="0" animBg="1"/>
      <p:bldP spid="13452" grpId="0" bldLvl="0" animBg="1"/>
      <p:bldP spid="13453" grpId="0" bldLvl="0" animBg="1"/>
      <p:bldP spid="13454" grpId="0" bldLvl="0" animBg="1"/>
      <p:bldP spid="13455" grpId="0" bldLvl="0" animBg="1"/>
      <p:bldP spid="13456" grpId="0" bldLvl="0" animBg="1"/>
      <p:bldP spid="13457" grpId="0" bldLvl="0" animBg="1"/>
      <p:bldP spid="13458" grpId="0" bldLvl="0" animBg="1"/>
      <p:bldP spid="13459" grpId="0" bldLvl="0" animBg="1"/>
      <p:bldP spid="13460" grpId="0" bldLvl="0" animBg="1"/>
      <p:bldP spid="13461" grpId="0" bldLvl="0" animBg="1"/>
      <p:bldP spid="13462" grpId="0" bldLvl="0" animBg="1"/>
      <p:bldP spid="13463" grpId="0" bldLvl="0" animBg="1"/>
      <p:bldP spid="13464" grpId="0" bldLvl="0" animBg="1"/>
      <p:bldP spid="13465" grpId="0" bldLvl="0" animBg="1"/>
      <p:bldP spid="13466" grpId="0" bldLvl="0" animBg="1"/>
      <p:bldP spid="13467" grpId="0" bldLvl="0" animBg="1"/>
      <p:bldP spid="13468" grpId="0" bldLvl="0" animBg="1"/>
      <p:bldP spid="7297" grpId="0" bldLvl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8194" name="Rectangle 2"/>
          <p:cNvSpPr>
            <a:spLocks noGrp="1" noChangeArrowheads="1"/>
          </p:cNvSpPr>
          <p:nvPr/>
        </p:nvSpPr>
        <p:spPr>
          <a:xfrm>
            <a:off x="2967152" y="1243330"/>
            <a:ext cx="6764338" cy="927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</a:rPr>
              <a:t>的倍数的特征</a:t>
            </a:r>
          </a:p>
        </p:txBody>
      </p:sp>
      <p:sp>
        <p:nvSpPr>
          <p:cNvPr id="8195" name="Rectangle 3"/>
          <p:cNvSpPr>
            <a:spLocks noGrp="1" noChangeArrowheads="1"/>
          </p:cNvSpPr>
          <p:nvPr/>
        </p:nvSpPr>
        <p:spPr>
          <a:xfrm>
            <a:off x="2391088" y="2342775"/>
            <a:ext cx="8569325" cy="1439863"/>
          </a:xfrm>
          <a:prstGeom prst="rect">
            <a:avLst/>
          </a:prstGeom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一个数各位上的数的和是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的倍数，这个数就是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的倍数。                                         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4269979" y="2322905"/>
            <a:ext cx="1136850" cy="812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sz="37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各位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463096" y="4084861"/>
            <a:ext cx="835292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【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注意</a:t>
            </a:r>
            <a:r>
              <a:rPr lang="zh-CN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】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与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的倍数的特征不同，</a:t>
            </a:r>
            <a:r>
              <a:rPr lang="zh-CN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</a:t>
            </a:r>
            <a:r>
              <a:rPr 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个位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上可以是任何数字。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822679" y="5552940"/>
            <a:ext cx="1368152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0" dirty="0" smtClean="0">
                <a:solidFill>
                  <a:srgbClr val="FF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验证</a:t>
            </a:r>
            <a:endParaRPr lang="zh-CN" sz="4400" b="0" dirty="0">
              <a:solidFill>
                <a:srgbClr val="FF0000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14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14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9" decel="50000" autoRev="1" fill="hold">
                                          <p:stCondLst>
                                            <p:cond delay="114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4" fill="hold">
                                          <p:stCondLst>
                                            <p:cond delay="216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250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FFFF00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6600F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bldLvl="0" animBg="1" autoUpdateAnimBg="0"/>
      <p:bldP spid="8195" grpId="0" build="p" autoUpdateAnimBg="0"/>
      <p:bldP spid="8196" grpId="0" bldLvl="0" animBg="1" autoUpdateAnimBg="0"/>
      <p:bldP spid="8197" grpId="0" bldLvl="0" animBg="1" autoUpdateAnimBg="0"/>
      <p:bldP spid="8" grpId="0" bldLvl="0" animBg="1" autoUpdateAnimBg="0"/>
      <p:bldP spid="8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TextBox 14"/>
          <p:cNvSpPr txBox="1"/>
          <p:nvPr/>
        </p:nvSpPr>
        <p:spPr>
          <a:xfrm>
            <a:off x="3049216" y="1171773"/>
            <a:ext cx="5336246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下面哪些数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是</a:t>
            </a: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倍数</a:t>
            </a: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?</a:t>
            </a:r>
            <a:endParaRPr lang="zh-CN" altLang="en-US" sz="6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02500" y="3007995"/>
            <a:ext cx="227901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1023</a:t>
            </a:r>
            <a:endParaRPr lang="en-US" altLang="zh-CN" sz="3200" b="0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216349" y="2165844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13" name="矩形 12"/>
          <p:cNvSpPr/>
          <p:nvPr/>
        </p:nvSpPr>
        <p:spPr>
          <a:xfrm>
            <a:off x="5473508" y="2165844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56</a:t>
            </a:r>
          </a:p>
        </p:txBody>
      </p:sp>
      <p:sp>
        <p:nvSpPr>
          <p:cNvPr id="14" name="矩形 13"/>
          <p:cNvSpPr/>
          <p:nvPr/>
        </p:nvSpPr>
        <p:spPr>
          <a:xfrm>
            <a:off x="6724033" y="2153138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170</a:t>
            </a:r>
          </a:p>
        </p:txBody>
      </p:sp>
      <p:sp>
        <p:nvSpPr>
          <p:cNvPr id="16" name="矩形 15"/>
          <p:cNvSpPr/>
          <p:nvPr/>
        </p:nvSpPr>
        <p:spPr>
          <a:xfrm>
            <a:off x="8481817" y="2150508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369</a:t>
            </a:r>
          </a:p>
        </p:txBody>
      </p:sp>
      <p:sp>
        <p:nvSpPr>
          <p:cNvPr id="17" name="矩形 16"/>
          <p:cNvSpPr/>
          <p:nvPr/>
        </p:nvSpPr>
        <p:spPr>
          <a:xfrm>
            <a:off x="4790703" y="3041737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401</a:t>
            </a:r>
          </a:p>
        </p:txBody>
      </p:sp>
      <p:sp>
        <p:nvSpPr>
          <p:cNvPr id="19" name="矩形 18"/>
          <p:cNvSpPr/>
          <p:nvPr/>
        </p:nvSpPr>
        <p:spPr>
          <a:xfrm>
            <a:off x="6060611" y="3054191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552</a:t>
            </a:r>
          </a:p>
        </p:txBody>
      </p:sp>
      <p:sp>
        <p:nvSpPr>
          <p:cNvPr id="20" name="TextBox 14"/>
          <p:cNvSpPr txBox="1"/>
          <p:nvPr/>
        </p:nvSpPr>
        <p:spPr>
          <a:xfrm>
            <a:off x="2859351" y="4101147"/>
            <a:ext cx="2016224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26355" y="4347210"/>
            <a:ext cx="111315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</a:p>
        </p:txBody>
      </p:sp>
      <p:sp>
        <p:nvSpPr>
          <p:cNvPr id="22" name="矩形 21"/>
          <p:cNvSpPr/>
          <p:nvPr/>
        </p:nvSpPr>
        <p:spPr>
          <a:xfrm>
            <a:off x="6332855" y="4334510"/>
            <a:ext cx="15240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369</a:t>
            </a:r>
          </a:p>
        </p:txBody>
      </p:sp>
      <p:sp>
        <p:nvSpPr>
          <p:cNvPr id="23" name="矩形 22"/>
          <p:cNvSpPr/>
          <p:nvPr/>
        </p:nvSpPr>
        <p:spPr>
          <a:xfrm>
            <a:off x="7950835" y="4331970"/>
            <a:ext cx="15240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552</a:t>
            </a:r>
          </a:p>
        </p:txBody>
      </p:sp>
      <p:sp>
        <p:nvSpPr>
          <p:cNvPr id="24" name="矩形 23"/>
          <p:cNvSpPr/>
          <p:nvPr/>
        </p:nvSpPr>
        <p:spPr>
          <a:xfrm>
            <a:off x="9347164" y="4309684"/>
            <a:ext cx="202571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1023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/>
      <p:bldP spid="21" grpId="0"/>
      <p:bldP spid="22" grpId="0"/>
      <p:bldP spid="23" grpId="0"/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913630" y="412115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1.教材第10页“做一做”。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1050925" y="1434465"/>
            <a:ext cx="963739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下面用数字卡片摆出的数中哪些是3的倍数？在每个数后面增加一张卡片，使这三位数成为3的倍数。</a:t>
            </a:r>
          </a:p>
        </p:txBody>
      </p:sp>
      <p:sp>
        <p:nvSpPr>
          <p:cNvPr id="79" name="矩形 78"/>
          <p:cNvSpPr/>
          <p:nvPr/>
        </p:nvSpPr>
        <p:spPr>
          <a:xfrm>
            <a:off x="1806575" y="2835910"/>
            <a:ext cx="1080135" cy="5848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8288020" y="2844800"/>
            <a:ext cx="1078865" cy="58483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1815270" y="2827641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TextBox 3"/>
          <p:cNvSpPr txBox="1"/>
          <p:nvPr/>
        </p:nvSpPr>
        <p:spPr>
          <a:xfrm>
            <a:off x="1846004" y="2835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2422070" y="282718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TextBox 9"/>
          <p:cNvSpPr txBox="1"/>
          <p:nvPr/>
        </p:nvSpPr>
        <p:spPr>
          <a:xfrm>
            <a:off x="2461061" y="28271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3934234" y="282746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TextBox 11"/>
          <p:cNvSpPr txBox="1"/>
          <p:nvPr/>
        </p:nvSpPr>
        <p:spPr>
          <a:xfrm>
            <a:off x="4003070" y="2844607"/>
            <a:ext cx="393056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4582309" y="283589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14"/>
          <p:cNvSpPr txBox="1"/>
          <p:nvPr/>
        </p:nvSpPr>
        <p:spPr>
          <a:xfrm>
            <a:off x="4621300" y="2835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199502" y="2844607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TextBox 16"/>
          <p:cNvSpPr txBox="1"/>
          <p:nvPr/>
        </p:nvSpPr>
        <p:spPr>
          <a:xfrm>
            <a:off x="6238493" y="28446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6814557" y="283589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TextBox 18"/>
          <p:cNvSpPr txBox="1"/>
          <p:nvPr/>
        </p:nvSpPr>
        <p:spPr>
          <a:xfrm>
            <a:off x="6853548" y="283589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8287733" y="2844607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TextBox 20"/>
          <p:cNvSpPr txBox="1"/>
          <p:nvPr/>
        </p:nvSpPr>
        <p:spPr>
          <a:xfrm>
            <a:off x="8303229" y="286048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8902788" y="2851136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TextBox 22"/>
          <p:cNvSpPr txBox="1"/>
          <p:nvPr/>
        </p:nvSpPr>
        <p:spPr>
          <a:xfrm>
            <a:off x="8941779" y="282700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24" name="矩形 123"/>
          <p:cNvSpPr/>
          <p:nvPr/>
        </p:nvSpPr>
        <p:spPr>
          <a:xfrm>
            <a:off x="3031148" y="282718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5" name="TextBox 24"/>
          <p:cNvSpPr txBox="1"/>
          <p:nvPr/>
        </p:nvSpPr>
        <p:spPr>
          <a:xfrm>
            <a:off x="3070139" y="2827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5158372" y="282718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7" name="TextBox 26"/>
          <p:cNvSpPr txBox="1"/>
          <p:nvPr/>
        </p:nvSpPr>
        <p:spPr>
          <a:xfrm>
            <a:off x="5197363" y="28271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28" name="矩形 127"/>
          <p:cNvSpPr/>
          <p:nvPr/>
        </p:nvSpPr>
        <p:spPr>
          <a:xfrm>
            <a:off x="7390620" y="282718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" name="TextBox 28"/>
          <p:cNvSpPr txBox="1"/>
          <p:nvPr/>
        </p:nvSpPr>
        <p:spPr>
          <a:xfrm>
            <a:off x="7429611" y="28271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30" name="矩形 129"/>
          <p:cNvSpPr/>
          <p:nvPr/>
        </p:nvSpPr>
        <p:spPr>
          <a:xfrm>
            <a:off x="9478852" y="282718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1" name="TextBox 30"/>
          <p:cNvSpPr txBox="1"/>
          <p:nvPr/>
        </p:nvSpPr>
        <p:spPr>
          <a:xfrm>
            <a:off x="9517843" y="282718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32" name="矩形 131"/>
          <p:cNvSpPr/>
          <p:nvPr/>
        </p:nvSpPr>
        <p:spPr>
          <a:xfrm>
            <a:off x="3031148" y="361056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3" name="TextBox 32"/>
          <p:cNvSpPr txBox="1"/>
          <p:nvPr/>
        </p:nvSpPr>
        <p:spPr>
          <a:xfrm>
            <a:off x="3070139" y="361056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34" name="矩形 133"/>
          <p:cNvSpPr/>
          <p:nvPr/>
        </p:nvSpPr>
        <p:spPr>
          <a:xfrm>
            <a:off x="1807012" y="362798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TextBox 36"/>
          <p:cNvSpPr txBox="1"/>
          <p:nvPr/>
        </p:nvSpPr>
        <p:spPr>
          <a:xfrm>
            <a:off x="1846003" y="3627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2422067" y="361927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7" name="TextBox 38"/>
          <p:cNvSpPr txBox="1"/>
          <p:nvPr/>
        </p:nvSpPr>
        <p:spPr>
          <a:xfrm>
            <a:off x="2461058" y="3619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38" name="矩形 137"/>
          <p:cNvSpPr/>
          <p:nvPr/>
        </p:nvSpPr>
        <p:spPr>
          <a:xfrm>
            <a:off x="3031148" y="438522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" name="TextBox 40"/>
          <p:cNvSpPr txBox="1"/>
          <p:nvPr/>
        </p:nvSpPr>
        <p:spPr>
          <a:xfrm>
            <a:off x="3070139" y="43852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40" name="矩形 139"/>
          <p:cNvSpPr/>
          <p:nvPr/>
        </p:nvSpPr>
        <p:spPr>
          <a:xfrm>
            <a:off x="1807012" y="440265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TextBox 42"/>
          <p:cNvSpPr txBox="1"/>
          <p:nvPr/>
        </p:nvSpPr>
        <p:spPr>
          <a:xfrm>
            <a:off x="1846003" y="44026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2422067" y="439393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TextBox 44"/>
          <p:cNvSpPr txBox="1"/>
          <p:nvPr/>
        </p:nvSpPr>
        <p:spPr>
          <a:xfrm>
            <a:off x="2461058" y="4393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3031148" y="5131441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5" name="TextBox 46"/>
          <p:cNvSpPr txBox="1"/>
          <p:nvPr/>
        </p:nvSpPr>
        <p:spPr>
          <a:xfrm>
            <a:off x="3070139" y="5131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46" name="矩形 145"/>
          <p:cNvSpPr/>
          <p:nvPr/>
        </p:nvSpPr>
        <p:spPr>
          <a:xfrm>
            <a:off x="1807012" y="514886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TextBox 51"/>
          <p:cNvSpPr txBox="1"/>
          <p:nvPr/>
        </p:nvSpPr>
        <p:spPr>
          <a:xfrm>
            <a:off x="1846003" y="514886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8" name="矩形 147"/>
          <p:cNvSpPr/>
          <p:nvPr/>
        </p:nvSpPr>
        <p:spPr>
          <a:xfrm>
            <a:off x="2422067" y="514015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TextBox 53"/>
          <p:cNvSpPr txBox="1"/>
          <p:nvPr/>
        </p:nvSpPr>
        <p:spPr>
          <a:xfrm>
            <a:off x="2461058" y="514015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0" name="矩形 149"/>
          <p:cNvSpPr/>
          <p:nvPr/>
        </p:nvSpPr>
        <p:spPr>
          <a:xfrm>
            <a:off x="3967252" y="36366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TextBox 55"/>
          <p:cNvSpPr txBox="1"/>
          <p:nvPr/>
        </p:nvSpPr>
        <p:spPr>
          <a:xfrm>
            <a:off x="4006243" y="36366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2" name="矩形 151"/>
          <p:cNvSpPr/>
          <p:nvPr/>
        </p:nvSpPr>
        <p:spPr>
          <a:xfrm>
            <a:off x="4582307" y="362798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TextBox 57"/>
          <p:cNvSpPr txBox="1"/>
          <p:nvPr/>
        </p:nvSpPr>
        <p:spPr>
          <a:xfrm>
            <a:off x="4621298" y="3627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5158370" y="361927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5" name="TextBox 59"/>
          <p:cNvSpPr txBox="1"/>
          <p:nvPr/>
        </p:nvSpPr>
        <p:spPr>
          <a:xfrm>
            <a:off x="5197361" y="3619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3967252" y="440265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TextBox 61"/>
          <p:cNvSpPr txBox="1"/>
          <p:nvPr/>
        </p:nvSpPr>
        <p:spPr>
          <a:xfrm>
            <a:off x="4006243" y="44026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4582307" y="439393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TextBox 63"/>
          <p:cNvSpPr txBox="1"/>
          <p:nvPr/>
        </p:nvSpPr>
        <p:spPr>
          <a:xfrm>
            <a:off x="4621298" y="4393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158370" y="438522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1" name="TextBox 65"/>
          <p:cNvSpPr txBox="1"/>
          <p:nvPr/>
        </p:nvSpPr>
        <p:spPr>
          <a:xfrm>
            <a:off x="5197361" y="43852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62" name="矩形 161"/>
          <p:cNvSpPr/>
          <p:nvPr/>
        </p:nvSpPr>
        <p:spPr>
          <a:xfrm>
            <a:off x="6199500" y="36366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TextBox 73"/>
          <p:cNvSpPr txBox="1"/>
          <p:nvPr/>
        </p:nvSpPr>
        <p:spPr>
          <a:xfrm>
            <a:off x="6238491" y="36366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4" name="矩形 163"/>
          <p:cNvSpPr/>
          <p:nvPr/>
        </p:nvSpPr>
        <p:spPr>
          <a:xfrm>
            <a:off x="6814555" y="362798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TextBox 75"/>
          <p:cNvSpPr txBox="1"/>
          <p:nvPr/>
        </p:nvSpPr>
        <p:spPr>
          <a:xfrm>
            <a:off x="6853546" y="3627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66" name="矩形 165"/>
          <p:cNvSpPr/>
          <p:nvPr/>
        </p:nvSpPr>
        <p:spPr>
          <a:xfrm>
            <a:off x="7390618" y="361927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7" name="TextBox 77"/>
          <p:cNvSpPr txBox="1"/>
          <p:nvPr/>
        </p:nvSpPr>
        <p:spPr>
          <a:xfrm>
            <a:off x="7429609" y="3619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68" name="矩形 167"/>
          <p:cNvSpPr/>
          <p:nvPr/>
        </p:nvSpPr>
        <p:spPr>
          <a:xfrm>
            <a:off x="6199502" y="440265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TextBox 91"/>
          <p:cNvSpPr txBox="1"/>
          <p:nvPr/>
        </p:nvSpPr>
        <p:spPr>
          <a:xfrm>
            <a:off x="6238493" y="44026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0" name="矩形 169"/>
          <p:cNvSpPr/>
          <p:nvPr/>
        </p:nvSpPr>
        <p:spPr>
          <a:xfrm>
            <a:off x="6814557" y="439393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TextBox 93"/>
          <p:cNvSpPr txBox="1"/>
          <p:nvPr/>
        </p:nvSpPr>
        <p:spPr>
          <a:xfrm>
            <a:off x="6853548" y="4393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2" name="矩形 171"/>
          <p:cNvSpPr/>
          <p:nvPr/>
        </p:nvSpPr>
        <p:spPr>
          <a:xfrm>
            <a:off x="7390620" y="438522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3" name="TextBox 95"/>
          <p:cNvSpPr txBox="1"/>
          <p:nvPr/>
        </p:nvSpPr>
        <p:spPr>
          <a:xfrm>
            <a:off x="7429611" y="43852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74" name="矩形 173"/>
          <p:cNvSpPr/>
          <p:nvPr/>
        </p:nvSpPr>
        <p:spPr>
          <a:xfrm>
            <a:off x="8287732" y="3636695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TextBox 103"/>
          <p:cNvSpPr txBox="1"/>
          <p:nvPr/>
        </p:nvSpPr>
        <p:spPr>
          <a:xfrm>
            <a:off x="8326723" y="363669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8902787" y="362798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TextBox 105"/>
          <p:cNvSpPr txBox="1"/>
          <p:nvPr/>
        </p:nvSpPr>
        <p:spPr>
          <a:xfrm>
            <a:off x="8941778" y="3627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9478850" y="3619273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9" name="TextBox 107"/>
          <p:cNvSpPr txBox="1"/>
          <p:nvPr/>
        </p:nvSpPr>
        <p:spPr>
          <a:xfrm>
            <a:off x="9517841" y="3619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8287734" y="440265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TextBox 109"/>
          <p:cNvSpPr txBox="1"/>
          <p:nvPr/>
        </p:nvSpPr>
        <p:spPr>
          <a:xfrm>
            <a:off x="8326725" y="440265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8902789" y="439393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TextBox 111"/>
          <p:cNvSpPr txBox="1"/>
          <p:nvPr/>
        </p:nvSpPr>
        <p:spPr>
          <a:xfrm>
            <a:off x="8941780" y="4393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9478852" y="438522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5" name="TextBox 113"/>
          <p:cNvSpPr txBox="1"/>
          <p:nvPr/>
        </p:nvSpPr>
        <p:spPr>
          <a:xfrm>
            <a:off x="9517843" y="43852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86" name="矩形 185"/>
          <p:cNvSpPr/>
          <p:nvPr/>
        </p:nvSpPr>
        <p:spPr>
          <a:xfrm>
            <a:off x="8287734" y="5122730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TextBox 115"/>
          <p:cNvSpPr txBox="1"/>
          <p:nvPr/>
        </p:nvSpPr>
        <p:spPr>
          <a:xfrm>
            <a:off x="8326725" y="51227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88" name="矩形 187"/>
          <p:cNvSpPr/>
          <p:nvPr/>
        </p:nvSpPr>
        <p:spPr>
          <a:xfrm>
            <a:off x="8902789" y="5114019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TextBox 117"/>
          <p:cNvSpPr txBox="1"/>
          <p:nvPr/>
        </p:nvSpPr>
        <p:spPr>
          <a:xfrm>
            <a:off x="8941780" y="511401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9478852" y="5105308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1" name="TextBox 119"/>
          <p:cNvSpPr txBox="1"/>
          <p:nvPr/>
        </p:nvSpPr>
        <p:spPr>
          <a:xfrm>
            <a:off x="9517843" y="510530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2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3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6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2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5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6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9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2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8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24" grpId="1"/>
      <p:bldP spid="79" grpId="0" bldLvl="0" animBg="1"/>
      <p:bldP spid="80" grpId="0" bldLvl="0" animBg="1"/>
      <p:bldP spid="124" grpId="0" bldLvl="0" animBg="1"/>
      <p:bldP spid="125" grpId="0"/>
      <p:bldP spid="126" grpId="0" bldLvl="0" animBg="1"/>
      <p:bldP spid="127" grpId="0"/>
      <p:bldP spid="128" grpId="0" bldLvl="0" animBg="1"/>
      <p:bldP spid="129" grpId="0"/>
      <p:bldP spid="130" grpId="0" bldLvl="0" animBg="1"/>
      <p:bldP spid="131" grpId="0"/>
      <p:bldP spid="132" grpId="0" bldLvl="0" animBg="1"/>
      <p:bldP spid="133" grpId="0"/>
      <p:bldP spid="134" grpId="0" bldLvl="0" animBg="1"/>
      <p:bldP spid="135" grpId="0"/>
      <p:bldP spid="136" grpId="0" bldLvl="0" animBg="1"/>
      <p:bldP spid="137" grpId="0"/>
      <p:bldP spid="138" grpId="0" bldLvl="0" animBg="1"/>
      <p:bldP spid="139" grpId="0"/>
      <p:bldP spid="140" grpId="0" bldLvl="0" animBg="1"/>
      <p:bldP spid="141" grpId="0"/>
      <p:bldP spid="142" grpId="0" bldLvl="0" animBg="1"/>
      <p:bldP spid="143" grpId="0"/>
      <p:bldP spid="144" grpId="0" bldLvl="0" animBg="1"/>
      <p:bldP spid="145" grpId="0"/>
      <p:bldP spid="146" grpId="0" bldLvl="0" animBg="1"/>
      <p:bldP spid="147" grpId="0"/>
      <p:bldP spid="148" grpId="0" bldLvl="0" animBg="1"/>
      <p:bldP spid="149" grpId="0"/>
      <p:bldP spid="150" grpId="0" bldLvl="0" animBg="1"/>
      <p:bldP spid="151" grpId="0"/>
      <p:bldP spid="152" grpId="0" bldLvl="0" animBg="1"/>
      <p:bldP spid="153" grpId="0"/>
      <p:bldP spid="154" grpId="0" bldLvl="0" animBg="1"/>
      <p:bldP spid="155" grpId="0"/>
      <p:bldP spid="156" grpId="0" bldLvl="0" animBg="1"/>
      <p:bldP spid="157" grpId="0"/>
      <p:bldP spid="158" grpId="0" bldLvl="0" animBg="1"/>
      <p:bldP spid="159" grpId="0"/>
      <p:bldP spid="160" grpId="0" bldLvl="0" animBg="1"/>
      <p:bldP spid="161" grpId="0"/>
      <p:bldP spid="162" grpId="0" bldLvl="0" animBg="1"/>
      <p:bldP spid="163" grpId="0"/>
      <p:bldP spid="164" grpId="0" bldLvl="0" animBg="1"/>
      <p:bldP spid="165" grpId="0"/>
      <p:bldP spid="166" grpId="0" bldLvl="0" animBg="1"/>
      <p:bldP spid="167" grpId="0"/>
      <p:bldP spid="168" grpId="0" bldLvl="0" animBg="1"/>
      <p:bldP spid="169" grpId="0"/>
      <p:bldP spid="170" grpId="0" bldLvl="0" animBg="1"/>
      <p:bldP spid="171" grpId="0"/>
      <p:bldP spid="172" grpId="0" bldLvl="0" animBg="1"/>
      <p:bldP spid="173" grpId="0"/>
      <p:bldP spid="174" grpId="0" bldLvl="0" animBg="1"/>
      <p:bldP spid="175" grpId="0"/>
      <p:bldP spid="176" grpId="0" bldLvl="0" animBg="1"/>
      <p:bldP spid="177" grpId="0"/>
      <p:bldP spid="178" grpId="0" bldLvl="0" animBg="1"/>
      <p:bldP spid="179" grpId="0"/>
      <p:bldP spid="180" grpId="0" bldLvl="0" animBg="1"/>
      <p:bldP spid="181" grpId="0"/>
      <p:bldP spid="182" grpId="0" bldLvl="0" animBg="1"/>
      <p:bldP spid="183" grpId="0"/>
      <p:bldP spid="184" grpId="0" bldLvl="0" animBg="1"/>
      <p:bldP spid="185" grpId="0"/>
      <p:bldP spid="186" grpId="0" bldLvl="0" animBg="1"/>
      <p:bldP spid="187" grpId="0"/>
      <p:bldP spid="188" grpId="0" bldLvl="0" animBg="1"/>
      <p:bldP spid="189" grpId="0"/>
      <p:bldP spid="190" grpId="0" bldLvl="0" animBg="1"/>
      <p:bldP spid="1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773930" y="412115"/>
            <a:ext cx="598487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2.教材第11页练习三第3,4,5题。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233170" y="1428750"/>
            <a:ext cx="497776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dirty="0" smtClean="0">
                <a:solidFill>
                  <a:schemeClr val="tx1"/>
                </a:solidFill>
                <a:latin typeface="+mn-ea"/>
                <a:sym typeface="+mn-ea"/>
              </a:rPr>
              <a:t>3.圈出3的倍数。</a:t>
            </a:r>
          </a:p>
        </p:txBody>
      </p:sp>
      <p:sp>
        <p:nvSpPr>
          <p:cNvPr id="3" name="矩形 2"/>
          <p:cNvSpPr/>
          <p:nvPr/>
        </p:nvSpPr>
        <p:spPr>
          <a:xfrm>
            <a:off x="1980620" y="229686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44716" y="230557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75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6312" y="2305571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47525" y="231428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660662" y="2296860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24758" y="2305571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3051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66770" y="2305571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779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818898" y="2314282"/>
            <a:ext cx="12266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99999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52628" y="370107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88732" y="3709786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827445" y="370978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691541" y="3718497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5988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04678" y="3701075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655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68774" y="3709786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131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810786" y="3709786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2222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27289" y="3718497"/>
            <a:ext cx="10182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7203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2743583" y="2296860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607679" y="2305571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589132" y="2233563"/>
            <a:ext cx="936104" cy="6665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49372" y="2161555"/>
            <a:ext cx="1296144" cy="8007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052628" y="3718497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852828" y="3718497"/>
            <a:ext cx="821213" cy="58477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6924" y="3655200"/>
            <a:ext cx="957844" cy="68206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9008279" y="3655200"/>
            <a:ext cx="1037237" cy="73860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4" grpId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5" name="文本框 22"/>
          <p:cNvSpPr txBox="1"/>
          <p:nvPr/>
        </p:nvSpPr>
        <p:spPr>
          <a:xfrm flipH="1">
            <a:off x="4773930" y="412115"/>
            <a:ext cx="598487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2.教材第11页练习三第3,4,5题。</a:t>
            </a:r>
          </a:p>
        </p:txBody>
      </p:sp>
      <p:sp>
        <p:nvSpPr>
          <p:cNvPr id="6" name="TextBox 1"/>
          <p:cNvSpPr txBox="1"/>
          <p:nvPr/>
        </p:nvSpPr>
        <p:spPr>
          <a:xfrm>
            <a:off x="3297260" y="1618258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你能说出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个是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的倍数的偶数吗？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 rot="5400000">
            <a:off x="3572584" y="1267262"/>
            <a:ext cx="2336460" cy="3074604"/>
          </a:xfrm>
          <a:prstGeom prst="wedgeRoundRectCallout">
            <a:avLst>
              <a:gd name="adj1" fmla="val 13445"/>
              <a:gd name="adj2" fmla="val 56734"/>
              <a:gd name="adj3" fmla="val 16667"/>
            </a:avLst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8"/>
          <p:cNvSpPr txBox="1"/>
          <p:nvPr/>
        </p:nvSpPr>
        <p:spPr>
          <a:xfrm>
            <a:off x="6537620" y="1636334"/>
            <a:ext cx="28803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你能说出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个是</a:t>
            </a:r>
            <a:r>
              <a:rPr lang="en-US" altLang="zh-CN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 </a:t>
            </a: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的倍数的奇数吗？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圆角矩形标注 15"/>
          <p:cNvSpPr/>
          <p:nvPr/>
        </p:nvSpPr>
        <p:spPr>
          <a:xfrm rot="5400000" flipV="1">
            <a:off x="6811112" y="1337438"/>
            <a:ext cx="2318384" cy="2952328"/>
          </a:xfrm>
          <a:prstGeom prst="wedgeRoundRectCallou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91457" y="470940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18</a:t>
            </a:r>
          </a:p>
        </p:txBody>
      </p:sp>
      <p:sp>
        <p:nvSpPr>
          <p:cNvPr id="18" name="矩形 17"/>
          <p:cNvSpPr/>
          <p:nvPr/>
        </p:nvSpPr>
        <p:spPr>
          <a:xfrm>
            <a:off x="3541812" y="472679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19" name="矩形 18"/>
          <p:cNvSpPr/>
          <p:nvPr/>
        </p:nvSpPr>
        <p:spPr>
          <a:xfrm>
            <a:off x="4071377" y="472679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20" name="矩形 19"/>
          <p:cNvSpPr/>
          <p:nvPr/>
        </p:nvSpPr>
        <p:spPr>
          <a:xfrm>
            <a:off x="8094357" y="4709401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25</a:t>
            </a:r>
          </a:p>
        </p:txBody>
      </p:sp>
      <p:sp>
        <p:nvSpPr>
          <p:cNvPr id="21" name="矩形 20"/>
          <p:cNvSpPr/>
          <p:nvPr/>
        </p:nvSpPr>
        <p:spPr>
          <a:xfrm>
            <a:off x="6844712" y="4726796"/>
            <a:ext cx="4443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22" name="矩形 21"/>
          <p:cNvSpPr/>
          <p:nvPr/>
        </p:nvSpPr>
        <p:spPr>
          <a:xfrm>
            <a:off x="7374277" y="4726796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23" name="矩形 22"/>
          <p:cNvSpPr/>
          <p:nvPr/>
        </p:nvSpPr>
        <p:spPr>
          <a:xfrm>
            <a:off x="1564720" y="1451261"/>
            <a:ext cx="51879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1230" y="1793240"/>
            <a:ext cx="1901190" cy="2283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34745" y="2159000"/>
            <a:ext cx="1873885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5" name="文本框 22"/>
          <p:cNvSpPr txBox="1"/>
          <p:nvPr/>
        </p:nvSpPr>
        <p:spPr>
          <a:xfrm flipH="1">
            <a:off x="4773930" y="412115"/>
            <a:ext cx="598487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2.教材第11页练习三第3,4,5题。</a:t>
            </a:r>
          </a:p>
        </p:txBody>
      </p:sp>
      <p:sp>
        <p:nvSpPr>
          <p:cNvPr id="3" name="TextBox 5"/>
          <p:cNvSpPr txBox="1"/>
          <p:nvPr/>
        </p:nvSpPr>
        <p:spPr>
          <a:xfrm>
            <a:off x="1435096" y="1400637"/>
            <a:ext cx="8925499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     里填一个数字，使每个数都是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61565" y="1443990"/>
            <a:ext cx="409575" cy="45275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23691" y="256353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8"/>
          <p:cNvSpPr txBox="1"/>
          <p:nvPr/>
        </p:nvSpPr>
        <p:spPr>
          <a:xfrm>
            <a:off x="2665094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84899" y="256353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10"/>
          <p:cNvSpPr txBox="1"/>
          <p:nvPr/>
        </p:nvSpPr>
        <p:spPr>
          <a:xfrm>
            <a:off x="4426302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6" name="TextBox 11"/>
          <p:cNvSpPr txBox="1"/>
          <p:nvPr/>
        </p:nvSpPr>
        <p:spPr>
          <a:xfrm>
            <a:off x="3591843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20035" y="256353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14"/>
          <p:cNvSpPr txBox="1"/>
          <p:nvPr/>
        </p:nvSpPr>
        <p:spPr>
          <a:xfrm>
            <a:off x="5761438" y="25614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11650" y="2563534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TextBox 16"/>
          <p:cNvSpPr txBox="1"/>
          <p:nvPr/>
        </p:nvSpPr>
        <p:spPr>
          <a:xfrm>
            <a:off x="6828824" y="256147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41483" y="2563532"/>
            <a:ext cx="465064" cy="584775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18"/>
          <p:cNvSpPr txBox="1"/>
          <p:nvPr/>
        </p:nvSpPr>
        <p:spPr>
          <a:xfrm>
            <a:off x="9682886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4" name="TextBox 19"/>
          <p:cNvSpPr txBox="1"/>
          <p:nvPr/>
        </p:nvSpPr>
        <p:spPr>
          <a:xfrm>
            <a:off x="8632403" y="256147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5" name="TextBox 20"/>
          <p:cNvSpPr txBox="1"/>
          <p:nvPr/>
        </p:nvSpPr>
        <p:spPr>
          <a:xfrm>
            <a:off x="2262683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6" name="TextBox 21"/>
          <p:cNvSpPr txBox="1"/>
          <p:nvPr/>
        </p:nvSpPr>
        <p:spPr>
          <a:xfrm>
            <a:off x="2262683" y="33627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7" name="TextBox 22"/>
          <p:cNvSpPr txBox="1"/>
          <p:nvPr/>
        </p:nvSpPr>
        <p:spPr>
          <a:xfrm>
            <a:off x="2262683" y="40599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8" name="TextBox 23"/>
          <p:cNvSpPr txBox="1"/>
          <p:nvPr/>
        </p:nvSpPr>
        <p:spPr>
          <a:xfrm>
            <a:off x="4023891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0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9" name="TextBox 24"/>
          <p:cNvSpPr txBox="1"/>
          <p:nvPr/>
        </p:nvSpPr>
        <p:spPr>
          <a:xfrm>
            <a:off x="4023891" y="33627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0" name="TextBox 25"/>
          <p:cNvSpPr txBox="1"/>
          <p:nvPr/>
        </p:nvSpPr>
        <p:spPr>
          <a:xfrm>
            <a:off x="4023891" y="40599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1" name="TextBox 26"/>
          <p:cNvSpPr txBox="1"/>
          <p:nvPr/>
        </p:nvSpPr>
        <p:spPr>
          <a:xfrm>
            <a:off x="5359027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2" name="TextBox 27"/>
          <p:cNvSpPr txBox="1"/>
          <p:nvPr/>
        </p:nvSpPr>
        <p:spPr>
          <a:xfrm>
            <a:off x="5359027" y="33627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3" name="TextBox 28"/>
          <p:cNvSpPr txBox="1"/>
          <p:nvPr/>
        </p:nvSpPr>
        <p:spPr>
          <a:xfrm>
            <a:off x="5359027" y="40599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4" name="TextBox 29"/>
          <p:cNvSpPr txBox="1"/>
          <p:nvPr/>
        </p:nvSpPr>
        <p:spPr>
          <a:xfrm>
            <a:off x="7447259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5" name="TextBox 30"/>
          <p:cNvSpPr txBox="1"/>
          <p:nvPr/>
        </p:nvSpPr>
        <p:spPr>
          <a:xfrm>
            <a:off x="7447259" y="33627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6" name="TextBox 31"/>
          <p:cNvSpPr txBox="1"/>
          <p:nvPr/>
        </p:nvSpPr>
        <p:spPr>
          <a:xfrm>
            <a:off x="7447259" y="40599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7" name="TextBox 32"/>
          <p:cNvSpPr txBox="1"/>
          <p:nvPr/>
        </p:nvSpPr>
        <p:spPr>
          <a:xfrm>
            <a:off x="9280475" y="25614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8" name="TextBox 33"/>
          <p:cNvSpPr txBox="1"/>
          <p:nvPr/>
        </p:nvSpPr>
        <p:spPr>
          <a:xfrm>
            <a:off x="9280475" y="336275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49" name="TextBox 34"/>
          <p:cNvSpPr txBox="1"/>
          <p:nvPr/>
        </p:nvSpPr>
        <p:spPr>
          <a:xfrm>
            <a:off x="9280475" y="405992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0" name="TextBox 25"/>
          <p:cNvSpPr txBox="1"/>
          <p:nvPr/>
        </p:nvSpPr>
        <p:spPr>
          <a:xfrm>
            <a:off x="4023891" y="47171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Rectangle 16"/>
          <p:cNvSpPr/>
          <p:nvPr/>
        </p:nvSpPr>
        <p:spPr>
          <a:xfrm>
            <a:off x="2056765" y="1322705"/>
            <a:ext cx="69881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请同学们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回忆2、5的倍数的特征。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　　      </a:t>
            </a:r>
          </a:p>
        </p:txBody>
      </p:sp>
      <p:sp>
        <p:nvSpPr>
          <p:cNvPr id="38" name="AutoShape 389"/>
          <p:cNvSpPr>
            <a:spLocks noChangeArrowheads="1"/>
          </p:cNvSpPr>
          <p:nvPr/>
        </p:nvSpPr>
        <p:spPr bwMode="auto">
          <a:xfrm>
            <a:off x="3183255" y="4211320"/>
            <a:ext cx="6404610" cy="642620"/>
          </a:xfrm>
          <a:prstGeom prst="wedgeRoundRectCallout">
            <a:avLst>
              <a:gd name="adj1" fmla="val 53358"/>
              <a:gd name="adj2" fmla="val -2628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个位上是0或5的数都是5的倍数。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221595" y="3930015"/>
            <a:ext cx="1385570" cy="166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147445" y="2435225"/>
            <a:ext cx="10460355" cy="1494790"/>
            <a:chOff x="901" y="6153"/>
            <a:chExt cx="16473" cy="2354"/>
          </a:xfrm>
        </p:grpSpPr>
        <p:sp>
          <p:nvSpPr>
            <p:cNvPr id="23" name="AutoShape 389"/>
            <p:cNvSpPr>
              <a:spLocks noChangeArrowheads="1"/>
            </p:cNvSpPr>
            <p:nvPr/>
          </p:nvSpPr>
          <p:spPr bwMode="auto">
            <a:xfrm>
              <a:off x="3410" y="6403"/>
              <a:ext cx="13964" cy="1146"/>
            </a:xfrm>
            <a:prstGeom prst="wedgeRoundRectCallout">
              <a:avLst>
                <a:gd name="adj1" fmla="val -54415"/>
                <a:gd name="adj2" fmla="val 27835"/>
                <a:gd name="adj3" fmla="val 16667"/>
              </a:avLst>
            </a:prstGeom>
            <a:noFill/>
            <a:ln w="9525" algn="ctr">
              <a:solidFill>
                <a:schemeClr val="hlink"/>
              </a:solidFill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r>
                <a:rPr sz="32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ea"/>
                </a:rPr>
                <a:t>个位上是0，2，4，6，8的数都是2的倍数。</a:t>
              </a:r>
              <a:endParaRPr lang="zh-CN" altLang="en-US" sz="32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endParaRPr>
            </a:p>
          </p:txBody>
        </p:sp>
        <p:pic>
          <p:nvPicPr>
            <p:cNvPr id="24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" y="6153"/>
              <a:ext cx="2300" cy="23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773930" y="412115"/>
            <a:ext cx="5984875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3.教材第12页练习三第8题。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1233170" y="1428750"/>
            <a:ext cx="86944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</a:t>
            </a:r>
            <a:r>
              <a:rPr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下面的说法正确吗？说一说你的理由。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1233166" y="2233623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）个位上是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3,6,9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的数，都是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1233166" y="3213730"/>
            <a:ext cx="8277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）个位上是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1,3,5,7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的数，都是奇数。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TextBox 10"/>
          <p:cNvSpPr txBox="1"/>
          <p:nvPr/>
        </p:nvSpPr>
        <p:spPr>
          <a:xfrm>
            <a:off x="1208401" y="4196184"/>
            <a:ext cx="8277427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）在全部整数里，不是奇数就是偶数。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0277138" y="23768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</a:rPr>
              <a:t>✕</a:t>
            </a:r>
          </a:p>
        </p:txBody>
      </p:sp>
      <p:sp>
        <p:nvSpPr>
          <p:cNvPr id="39" name="矩形 38"/>
          <p:cNvSpPr/>
          <p:nvPr/>
        </p:nvSpPr>
        <p:spPr>
          <a:xfrm>
            <a:off x="10369078" y="321364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40" name="矩形 39"/>
          <p:cNvSpPr/>
          <p:nvPr/>
        </p:nvSpPr>
        <p:spPr>
          <a:xfrm>
            <a:off x="10389652" y="41605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/>
      <p:bldP spid="4" grpId="1"/>
      <p:bldP spid="6" grpId="0"/>
      <p:bldP spid="6" grpId="1"/>
      <p:bldP spid="14" grpId="0"/>
      <p:bldP spid="14" grpId="1"/>
      <p:bldP spid="15" grpId="0"/>
      <p:bldP spid="15" grpId="1"/>
      <p:bldP spid="37" grpId="0"/>
      <p:bldP spid="39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521335" y="300069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997585" y="1765935"/>
            <a:ext cx="7943850" cy="1234246"/>
            <a:chOff x="4205" y="4319"/>
            <a:chExt cx="10838" cy="2951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749"/>
              <a:ext cx="10654" cy="24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我知道了3的倍数的特征</a:t>
              </a:r>
              <a:r>
                <a:rPr lang="zh-CN" sz="30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：一个数各位上的数的和是3的倍数，这个数就是3的倍数。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951"/>
            </a:xfrm>
            <a:prstGeom prst="roundRect">
              <a:avLst>
                <a:gd name="adj" fmla="val 33134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5845" y="3370580"/>
            <a:ext cx="7945120" cy="1947545"/>
            <a:chOff x="4179" y="4383"/>
            <a:chExt cx="10840" cy="4456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851"/>
              <a:ext cx="10654" cy="3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我们研究了3的倍数的特征,我们研究的方法与过程是:找数、观察、猜想、验证、归纳,最后找到了3的倍数的特征</a:t>
              </a:r>
              <a:r>
                <a:rPr lang="zh-CN" sz="3000" b="1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4456"/>
            </a:xfrm>
            <a:prstGeom prst="roundRect">
              <a:avLst>
                <a:gd name="adj" fmla="val 19844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656445" y="160369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923655" y="225869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302558" y="126396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19381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8694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教材第12页练习三第9,10,11题。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291586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2681789" y="1571149"/>
            <a:ext cx="67754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45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87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70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en-US" altLang="zh-CN" sz="3200" b="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</a:t>
            </a:r>
            <a:endParaRPr lang="zh-CN" altLang="zh-CN" sz="32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100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60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140</a:t>
            </a:r>
            <a:r>
              <a:rPr lang="zh-CN" altLang="zh-CN" sz="3200" b="0" i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</a:t>
            </a:r>
            <a:r>
              <a:rPr lang="en-US" altLang="zh-CN" sz="3200" b="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102</a:t>
            </a:r>
            <a:endParaRPr lang="zh-CN" altLang="zh-CN" sz="3200" b="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13" name="Group 6"/>
          <p:cNvGrpSpPr/>
          <p:nvPr/>
        </p:nvGrpSpPr>
        <p:grpSpPr bwMode="auto">
          <a:xfrm>
            <a:off x="2609781" y="3944795"/>
            <a:ext cx="7850188" cy="584202"/>
            <a:chOff x="0" y="0"/>
            <a:chExt cx="4945" cy="368"/>
          </a:xfrm>
        </p:grpSpPr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0" y="0"/>
              <a:ext cx="186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200" b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2</a:t>
              </a:r>
              <a:r>
                <a:rPr lang="zh-CN" sz="3200" b="0" dirty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的倍数有：</a:t>
              </a:r>
            </a:p>
          </p:txBody>
        </p:sp>
        <p:sp>
          <p:nvSpPr>
            <p:cNvPr id="15" name="Line 8"/>
            <p:cNvSpPr>
              <a:spLocks noChangeShapeType="1"/>
            </p:cNvSpPr>
            <p:nvPr/>
          </p:nvSpPr>
          <p:spPr bwMode="auto">
            <a:xfrm>
              <a:off x="1588" y="363"/>
              <a:ext cx="335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6" name="Group 9"/>
          <p:cNvGrpSpPr/>
          <p:nvPr/>
        </p:nvGrpSpPr>
        <p:grpSpPr bwMode="auto">
          <a:xfrm>
            <a:off x="2609781" y="5031340"/>
            <a:ext cx="7850188" cy="584202"/>
            <a:chOff x="0" y="0"/>
            <a:chExt cx="4945" cy="368"/>
          </a:xfrm>
        </p:grpSpPr>
        <p:sp>
          <p:nvSpPr>
            <p:cNvPr id="17" name="Text Box 10"/>
            <p:cNvSpPr txBox="1">
              <a:spLocks noChangeArrowheads="1"/>
            </p:cNvSpPr>
            <p:nvPr/>
          </p:nvSpPr>
          <p:spPr bwMode="auto">
            <a:xfrm>
              <a:off x="0" y="0"/>
              <a:ext cx="1860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3200" b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5</a:t>
              </a:r>
              <a:r>
                <a:rPr lang="zh-CN" sz="3200" b="0"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的倍数有：</a:t>
              </a:r>
            </a:p>
          </p:txBody>
        </p:sp>
        <p:sp>
          <p:nvSpPr>
            <p:cNvPr id="18" name="Line 11"/>
            <p:cNvSpPr>
              <a:spLocks noChangeShapeType="1"/>
            </p:cNvSpPr>
            <p:nvPr/>
          </p:nvSpPr>
          <p:spPr bwMode="auto">
            <a:xfrm>
              <a:off x="1588" y="363"/>
              <a:ext cx="3357" cy="0"/>
            </a:xfrm>
            <a:prstGeom prst="line">
              <a:avLst/>
            </a:prstGeom>
            <a:noFill/>
            <a:ln w="952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40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5203385" y="3935960"/>
            <a:ext cx="7791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67481" y="3929863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</a:p>
        </p:txBody>
      </p:sp>
      <p:sp>
        <p:nvSpPr>
          <p:cNvPr id="9" name="矩形 8"/>
          <p:cNvSpPr/>
          <p:nvPr/>
        </p:nvSpPr>
        <p:spPr>
          <a:xfrm>
            <a:off x="6840391" y="3921027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10" name="矩形 9"/>
          <p:cNvSpPr/>
          <p:nvPr/>
        </p:nvSpPr>
        <p:spPr>
          <a:xfrm>
            <a:off x="7859858" y="3921026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</a:p>
        </p:txBody>
      </p:sp>
      <p:sp>
        <p:nvSpPr>
          <p:cNvPr id="11" name="矩形 10"/>
          <p:cNvSpPr/>
          <p:nvPr/>
        </p:nvSpPr>
        <p:spPr>
          <a:xfrm>
            <a:off x="8560406" y="3921025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</a:p>
        </p:txBody>
      </p:sp>
      <p:sp>
        <p:nvSpPr>
          <p:cNvPr id="19" name="矩形 18"/>
          <p:cNvSpPr/>
          <p:nvPr/>
        </p:nvSpPr>
        <p:spPr>
          <a:xfrm>
            <a:off x="9496244" y="3921024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102</a:t>
            </a:r>
          </a:p>
        </p:txBody>
      </p:sp>
      <p:sp>
        <p:nvSpPr>
          <p:cNvPr id="20" name="矩形 19"/>
          <p:cNvSpPr/>
          <p:nvPr/>
        </p:nvSpPr>
        <p:spPr>
          <a:xfrm>
            <a:off x="5203385" y="5039727"/>
            <a:ext cx="77914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i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</a:t>
            </a:r>
            <a:endParaRPr lang="zh-CN" altLang="en-US" sz="3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120311" y="5033630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70</a:t>
            </a:r>
          </a:p>
        </p:txBody>
      </p:sp>
      <p:sp>
        <p:nvSpPr>
          <p:cNvPr id="26" name="矩形 25"/>
          <p:cNvSpPr/>
          <p:nvPr/>
        </p:nvSpPr>
        <p:spPr>
          <a:xfrm>
            <a:off x="6947618" y="5024794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</a:p>
        </p:txBody>
      </p:sp>
      <p:sp>
        <p:nvSpPr>
          <p:cNvPr id="27" name="矩形 26"/>
          <p:cNvSpPr/>
          <p:nvPr/>
        </p:nvSpPr>
        <p:spPr>
          <a:xfrm>
            <a:off x="7713793" y="5024793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</a:p>
        </p:txBody>
      </p:sp>
      <p:sp>
        <p:nvSpPr>
          <p:cNvPr id="28" name="矩形 27"/>
          <p:cNvSpPr/>
          <p:nvPr/>
        </p:nvSpPr>
        <p:spPr>
          <a:xfrm>
            <a:off x="8747818" y="5024792"/>
            <a:ext cx="6591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</a:p>
        </p:txBody>
      </p:sp>
      <p:sp>
        <p:nvSpPr>
          <p:cNvPr id="29" name="矩形 28"/>
          <p:cNvSpPr/>
          <p:nvPr/>
        </p:nvSpPr>
        <p:spPr>
          <a:xfrm>
            <a:off x="9496244" y="5024791"/>
            <a:ext cx="89725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140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632143" y="1320483"/>
            <a:ext cx="1804670" cy="584835"/>
          </a:xfrm>
          <a:custGeom>
            <a:avLst/>
            <a:gdLst>
              <a:gd name="connsiteX0" fmla="*/ 168 w 2842"/>
              <a:gd name="connsiteY0" fmla="*/ 0 h 885"/>
              <a:gd name="connsiteX1" fmla="*/ 2671 w 2842"/>
              <a:gd name="connsiteY1" fmla="*/ 0 h 885"/>
              <a:gd name="connsiteX2" fmla="*/ 2842 w 2842"/>
              <a:gd name="connsiteY2" fmla="*/ 885 h 885"/>
              <a:gd name="connsiteX3" fmla="*/ 0 w 2842"/>
              <a:gd name="connsiteY3" fmla="*/ 885 h 885"/>
              <a:gd name="connsiteX4" fmla="*/ 168 w 2842"/>
              <a:gd name="connsiteY4" fmla="*/ 0 h 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42" h="885">
                <a:moveTo>
                  <a:pt x="168" y="0"/>
                </a:moveTo>
                <a:lnTo>
                  <a:pt x="2671" y="0"/>
                </a:lnTo>
                <a:lnTo>
                  <a:pt x="2842" y="885"/>
                </a:lnTo>
                <a:lnTo>
                  <a:pt x="0" y="885"/>
                </a:lnTo>
                <a:lnTo>
                  <a:pt x="168" y="0"/>
                </a:lnTo>
                <a:close/>
              </a:path>
            </a:pathLst>
          </a:custGeom>
          <a:solidFill>
            <a:srgbClr val="FFFF00"/>
          </a:solidFill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抢答游戏</a:t>
            </a:r>
            <a:endParaRPr 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9" grpId="0"/>
      <p:bldP spid="20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13" name="TextBox 14"/>
          <p:cNvSpPr txBox="1"/>
          <p:nvPr/>
        </p:nvSpPr>
        <p:spPr>
          <a:xfrm>
            <a:off x="1527484" y="2110705"/>
            <a:ext cx="799288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都是根据个位上的数字来判断的。</a:t>
            </a:r>
          </a:p>
        </p:txBody>
      </p:sp>
      <p:sp>
        <p:nvSpPr>
          <p:cNvPr id="50" name="TextBox 14"/>
          <p:cNvSpPr txBox="1"/>
          <p:nvPr/>
        </p:nvSpPr>
        <p:spPr>
          <a:xfrm>
            <a:off x="855345" y="1280795"/>
            <a:ext cx="10899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判断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一个数是不是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或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的倍数时，是根据什么来判断的</a:t>
            </a:r>
            <a:r>
              <a:rPr 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51" name="TextBox 14"/>
          <p:cNvSpPr txBox="1"/>
          <p:nvPr/>
        </p:nvSpPr>
        <p:spPr>
          <a:xfrm>
            <a:off x="855345" y="3216910"/>
            <a:ext cx="1049972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猜测一下？是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的倍数的数会有什么特征呢？</a:t>
            </a:r>
          </a:p>
        </p:txBody>
      </p:sp>
      <p:sp>
        <p:nvSpPr>
          <p:cNvPr id="15" name="矩形 14"/>
          <p:cNvSpPr/>
          <p:nvPr/>
        </p:nvSpPr>
        <p:spPr>
          <a:xfrm>
            <a:off x="1527175" y="4140200"/>
            <a:ext cx="10024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的倍数的数的特征可能是个位上是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3,6,9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27175" y="5033010"/>
            <a:ext cx="10024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个位上不是3,6,9的数也可能是3的倍数,例如12。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647190" y="5770880"/>
            <a:ext cx="10024110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……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51" grpId="0"/>
      <p:bldP spid="15" grpId="0"/>
      <p:bldP spid="17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788285" y="701040"/>
            <a:ext cx="7680325" cy="149225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10547" y="1650702"/>
              <a:ext cx="2982005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请大家回忆一下,你们是怎么知道2、5的倍数的特征的?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56345" y="14668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79145" y="2666365"/>
            <a:ext cx="8181340" cy="1983740"/>
            <a:chOff x="2530" y="7906"/>
            <a:chExt cx="14265" cy="3124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8199"/>
              <a:ext cx="11568" cy="1663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通过用百数表圈出2或5的倍数</a:t>
              </a:r>
              <a:r>
                <a:rPr kumimoji="0" 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然后进行观察</a:t>
              </a:r>
              <a:r>
                <a:rPr kumimoji="0" 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找到它们的特征的。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100830" y="4356735"/>
            <a:ext cx="7680325" cy="1492250"/>
            <a:chOff x="7618056" y="1460852"/>
            <a:chExt cx="4051430" cy="1492133"/>
          </a:xfrm>
        </p:grpSpPr>
        <p:sp>
          <p:nvSpPr>
            <p:cNvPr id="9" name="云形标注 8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16506"/>
                <a:gd name="adj2" fmla="val -6429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6"/>
            <p:cNvSpPr txBox="1"/>
            <p:nvPr/>
          </p:nvSpPr>
          <p:spPr>
            <a:xfrm>
              <a:off x="8310547" y="1650702"/>
              <a:ext cx="2982005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你们还想用这样的方法来研究其他数的倍数的特征吗?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29995" y="1144270"/>
            <a:ext cx="9353550" cy="358013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33727"/>
                <a:gd name="adj2" fmla="val 46931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159347" y="1777381"/>
              <a:ext cx="2790893" cy="859075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同学们，我们已经学会了判断一个数是否为2或5的倍数的方法，如果今天让你们来研究3的倍数的特征,你们觉得自己行吗?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707120" y="32702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1052</Words>
  <Application>Microsoft Office PowerPoint</Application>
  <PresentationFormat>自定义</PresentationFormat>
  <Paragraphs>438</Paragraphs>
  <Slides>24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2198</cp:revision>
  <dcterms:created xsi:type="dcterms:W3CDTF">2017-11-13T08:28:00Z</dcterms:created>
  <dcterms:modified xsi:type="dcterms:W3CDTF">2021-12-02T05:44:42Z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2052-11.1.0.10502</vt:lpwstr>
  </property>
  <property fmtid="{D5CDD505-2E9C-101B-9397-08002B2CF9AE}" pid="3" name="ICV">
    <vt:lpwstr>A028F6303CCB4721A44AD1E87C98B248</vt:lpwstr>
  </property>
</Properties>
</file>