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1"/>
  </p:notesMasterIdLst>
  <p:sldIdLst>
    <p:sldId id="271" r:id="rId3"/>
    <p:sldId id="258" r:id="rId4"/>
    <p:sldId id="327" r:id="rId5"/>
    <p:sldId id="338" r:id="rId6"/>
    <p:sldId id="339" r:id="rId7"/>
    <p:sldId id="278" r:id="rId8"/>
    <p:sldId id="337" r:id="rId9"/>
    <p:sldId id="340" r:id="rId10"/>
    <p:sldId id="342" r:id="rId11"/>
    <p:sldId id="346" r:id="rId12"/>
    <p:sldId id="345" r:id="rId13"/>
    <p:sldId id="343" r:id="rId14"/>
    <p:sldId id="347" r:id="rId15"/>
    <p:sldId id="344" r:id="rId16"/>
    <p:sldId id="353" r:id="rId17"/>
    <p:sldId id="354" r:id="rId18"/>
    <p:sldId id="355" r:id="rId19"/>
    <p:sldId id="272" r:id="rId20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CCFFFF"/>
    <a:srgbClr val="0099FF"/>
    <a:srgbClr val="FF0066"/>
    <a:srgbClr val="0000FF"/>
    <a:srgbClr val="75057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66" autoAdjust="0"/>
    <p:restoredTop sz="94521" autoAdjust="0"/>
  </p:normalViewPr>
  <p:slideViewPr>
    <p:cSldViewPr>
      <p:cViewPr varScale="1">
        <p:scale>
          <a:sx n="86" d="100"/>
          <a:sy n="86" d="100"/>
        </p:scale>
        <p:origin x="-908" y="-60"/>
      </p:cViewPr>
      <p:guideLst>
        <p:guide orient="horz" pos="165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smtClean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每日必练</a:t>
              </a:r>
              <a:endParaRPr lang="zh-CN" altLang="en-US" sz="16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endParaRP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7504" y="195486"/>
            <a:ext cx="504000" cy="504056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611560" y="267494"/>
            <a:ext cx="1296144" cy="36004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scadeU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1600" b="1" spc="5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少儿简体"/>
              </a:rPr>
              <a:t>分层训练</a:t>
            </a:r>
            <a:endParaRPr lang="en-US" altLang="zh-CN" sz="1600" b="1" spc="5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少儿简体"/>
            </a:endParaRPr>
          </a:p>
        </p:txBody>
      </p:sp>
      <p:pic>
        <p:nvPicPr>
          <p:cNvPr id="15" name="图片 14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en-US" sz="16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方正少儿简体"/>
                </a:rPr>
                <a:t>旧知唤醒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107503" y="123478"/>
            <a:ext cx="1800201" cy="576064"/>
            <a:chOff x="107503" y="123478"/>
            <a:chExt cx="1800201" cy="576064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7503" y="123478"/>
              <a:ext cx="534917" cy="57606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11560" y="267494"/>
              <a:ext cx="1296144" cy="3600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prstTxWarp prst="textCascadeUp">
                <a:avLst/>
              </a:prstTxWarp>
              <a:spAutoFit/>
              <a:scene3d>
                <a:camera prst="orthographicFront"/>
                <a:lightRig rig="soft" dir="tl">
                  <a:rot lat="0" lon="0" rev="0"/>
                </a:lightRig>
              </a:scene3d>
              <a:sp3d contourW="25400" prstMaterial="matte">
                <a:bevelT w="25400" h="55880" prst="artDeco"/>
                <a:contourClr>
                  <a:schemeClr val="accent2">
                    <a:tint val="20000"/>
                  </a:schemeClr>
                </a:contourClr>
              </a:sp3d>
            </a:bodyPr>
            <a:lstStyle/>
            <a:p>
              <a:pPr algn="ctr"/>
              <a:r>
                <a:rPr lang="zh-CN" altLang="zh-CN" sz="1600" b="1" kern="1200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  <a:ea typeface="方正少儿简体"/>
                  <a:cs typeface="+mn-cs"/>
                </a:rPr>
                <a:t>随堂练习</a:t>
              </a:r>
            </a:p>
          </p:txBody>
        </p:sp>
      </p:grpSp>
      <p:pic>
        <p:nvPicPr>
          <p:cNvPr id="10" name="图片 9" descr="梓耕教育LOGO.TIF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21109741">
            <a:off x="8451151" y="4301354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 rot="358218">
            <a:off x="8529244" y="4311166"/>
            <a:ext cx="516395" cy="7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2020/11/14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1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2020/11/14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.tiff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3525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8242" y="1347120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件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0" name="组合 2"/>
          <p:cNvGrpSpPr/>
          <p:nvPr/>
        </p:nvGrpSpPr>
        <p:grpSpPr>
          <a:xfrm>
            <a:off x="2300380" y="1258824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练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13"/>
          <p:cNvGrpSpPr/>
          <p:nvPr/>
        </p:nvGrpSpPr>
        <p:grpSpPr>
          <a:xfrm>
            <a:off x="3572837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b="1" smtClean="0">
                  <a:solidFill>
                    <a:srgbClr val="FFC000"/>
                  </a:solidFill>
                </a:rPr>
                <a:t>习</a:t>
              </a:r>
              <a:endParaRPr lang="zh-CN" altLang="en-US" sz="5000" b="1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4" y="1475501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课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5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2475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707904" y="3075806"/>
            <a:ext cx="1956303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人教版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五年级</a:t>
            </a:r>
            <a:r>
              <a:rPr lang="en-US" altLang="zh-CN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bldLvl="0" animBg="1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85720" y="1285866"/>
            <a:ext cx="821537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14=(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)=(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)+(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3" name="矩形 2"/>
          <p:cNvSpPr/>
          <p:nvPr/>
        </p:nvSpPr>
        <p:spPr>
          <a:xfrm>
            <a:off x="1142976" y="1357304"/>
            <a:ext cx="163378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3      5</a:t>
            </a:r>
          </a:p>
        </p:txBody>
      </p:sp>
      <p:sp>
        <p:nvSpPr>
          <p:cNvPr id="4" name="矩形 3"/>
          <p:cNvSpPr/>
          <p:nvPr/>
        </p:nvSpPr>
        <p:spPr>
          <a:xfrm>
            <a:off x="1928794" y="357172"/>
            <a:ext cx="657229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在括号里填上合适的质数。</a:t>
            </a:r>
          </a:p>
        </p:txBody>
      </p:sp>
      <p:sp>
        <p:nvSpPr>
          <p:cNvPr id="5" name="矩形 4"/>
          <p:cNvSpPr/>
          <p:nvPr/>
        </p:nvSpPr>
        <p:spPr>
          <a:xfrm>
            <a:off x="3428992" y="1928808"/>
            <a:ext cx="217559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10=3+7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5+5</a:t>
            </a:r>
          </a:p>
        </p:txBody>
      </p:sp>
      <p:sp>
        <p:nvSpPr>
          <p:cNvPr id="6" name="矩形 5"/>
          <p:cNvSpPr/>
          <p:nvPr/>
        </p:nvSpPr>
        <p:spPr>
          <a:xfrm>
            <a:off x="3500430" y="2643188"/>
            <a:ext cx="2356735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14=3+11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7+7</a:t>
            </a:r>
          </a:p>
        </p:txBody>
      </p:sp>
      <p:sp>
        <p:nvSpPr>
          <p:cNvPr id="7" name="矩形 6"/>
          <p:cNvSpPr/>
          <p:nvPr/>
        </p:nvSpPr>
        <p:spPr>
          <a:xfrm>
            <a:off x="3571868" y="3286130"/>
            <a:ext cx="2537874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18=5+13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7+11</a:t>
            </a:r>
          </a:p>
        </p:txBody>
      </p:sp>
      <p:sp>
        <p:nvSpPr>
          <p:cNvPr id="8" name="矩形 7"/>
          <p:cNvSpPr/>
          <p:nvPr/>
        </p:nvSpPr>
        <p:spPr>
          <a:xfrm>
            <a:off x="1359048" y="3857634"/>
            <a:ext cx="652454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7     23     11     19    13     17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4348" y="602962"/>
            <a:ext cx="756084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选择题。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两个质数的乘积是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质数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合数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奇数        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偶数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en-US" altLang="zh-CN" sz="2800" dirty="0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是任意不为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的自然数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偶数可以用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奇数可以用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表示。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A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B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-1      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C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.2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+1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D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.2</a:t>
            </a:r>
            <a:r>
              <a:rPr lang="en-US" altLang="zh-CN" sz="2800" dirty="0" err="1" smtClean="0">
                <a:latin typeface="Times New Roman" pitchFamily="18" charset="0"/>
                <a:ea typeface="微软雅黑" panose="020B0503020204020204" pitchFamily="34" charset="-122"/>
                <a:cs typeface="Times New Roman" pitchFamily="18" charset="0"/>
              </a:rPr>
              <a:t>n</a:t>
            </a:r>
            <a:endParaRPr lang="en-US" altLang="zh-CN" sz="2800" dirty="0" smtClean="0">
              <a:latin typeface="Times New Roman" pitchFamily="18" charset="0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572000" y="1214428"/>
            <a:ext cx="700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B</a:t>
            </a:r>
            <a:endParaRPr lang="zh-CN" altLang="en-US" sz="2800" b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768" y="2500312"/>
            <a:ext cx="700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D</a:t>
            </a:r>
            <a:endParaRPr lang="zh-CN" altLang="en-US" sz="2800" b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57620" y="3143254"/>
            <a:ext cx="7004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楷体" panose="02010609060101010101" pitchFamily="49" charset="-122"/>
                <a:cs typeface="Times New Roman" pitchFamily="18" charset="0"/>
              </a:rPr>
              <a:t>C</a:t>
            </a:r>
            <a:endParaRPr lang="zh-CN" altLang="en-US" sz="2800" b="1" dirty="0" smtClean="0">
              <a:solidFill>
                <a:srgbClr val="FF0000"/>
              </a:solidFill>
              <a:latin typeface="Times New Roman" pitchFamily="18" charset="0"/>
              <a:ea typeface="楷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3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5852" y="1214428"/>
            <a:ext cx="635798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两个质数的和是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积是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91,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这两个质数分别是多少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3143240" y="3071816"/>
            <a:ext cx="1088760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5852" y="1214428"/>
            <a:ext cx="6357982" cy="1311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一个质数加上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或者减去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得到的数仍是质数。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以内有多少个这样的质数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1571604" y="3000378"/>
            <a:ext cx="5069016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分别是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11,13,17,23,37,47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5852" y="433877"/>
            <a:ext cx="685804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以内的质数组成一个三位数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无重复数字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使它能同时被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3,5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整除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这个数最小是多少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最大是多少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8" name="矩形 7"/>
          <p:cNvSpPr/>
          <p:nvPr/>
        </p:nvSpPr>
        <p:spPr>
          <a:xfrm>
            <a:off x="285720" y="2219827"/>
            <a:ext cx="85725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以内的质数有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:2,3,5,7,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若组成的三位数能同时是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3,5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的倍数，则个位数一定是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，且各位的数字之和是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的倍数，那么只能选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3,5,7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这三个数字</a:t>
            </a:r>
          </a:p>
        </p:txBody>
      </p:sp>
      <p:sp>
        <p:nvSpPr>
          <p:cNvPr id="11" name="矩形 10"/>
          <p:cNvSpPr/>
          <p:nvPr/>
        </p:nvSpPr>
        <p:spPr>
          <a:xfrm>
            <a:off x="2357422" y="4148653"/>
            <a:ext cx="3977371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最小是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375,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最大是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735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285852" y="433877"/>
            <a:ext cx="6858048" cy="3894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楠楠家的电话号码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ABCDEFG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是一个七位数。其中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是最小的质数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,B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是一位数中最大的合数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,C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是自然数中最小的奇数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,D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的最小倍数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,E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的最小倍数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,G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既是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的倍数又是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的倍数且是一位数。你知道楠楠家的电话号码是多少吗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3571868" y="4286262"/>
            <a:ext cx="1452642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2913516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571486"/>
            <a:ext cx="750099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我们知道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5,6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个因数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1,2,3,6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的因数个数都是偶数。请你找出几个因数个数是奇数的数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你能发现什么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357290" y="2714626"/>
            <a:ext cx="6316153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个因数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1,3,9;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个因数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1,2,4,8,16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我发现有奇数个因数的数都是平方数。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714348" y="571486"/>
            <a:ext cx="7500990" cy="1957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一个质数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它是两位数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它的个位上的数字与十位上的数字交换后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仍然是一个质数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符合条件的数有哪些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</p:txBody>
      </p:sp>
      <p:sp>
        <p:nvSpPr>
          <p:cNvPr id="11" name="矩形 10"/>
          <p:cNvSpPr/>
          <p:nvPr/>
        </p:nvSpPr>
        <p:spPr>
          <a:xfrm>
            <a:off x="1928794" y="2928940"/>
            <a:ext cx="4894289" cy="6376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11,13,31,17,71,37,73,79,97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42204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完全解读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7660" y="313690"/>
            <a:ext cx="1655445" cy="417385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 rot="20718769">
            <a:off x="2669878" y="1171198"/>
            <a:ext cx="184731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6600">
              <a:solidFill>
                <a:srgbClr val="099F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2257" y="163238"/>
            <a:ext cx="197762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971600" y="987574"/>
            <a:ext cx="1471878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</a:t>
            </a:r>
            <a:r>
              <a:rPr lang="en-US" altLang="zh-CN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2</a:t>
            </a:r>
            <a:r>
              <a:rPr lang="zh-CN" altLang="en-US" sz="28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单元</a:t>
            </a:r>
            <a:endParaRPr lang="zh-CN" altLang="en-US" sz="28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059832" y="1635646"/>
            <a:ext cx="5616624" cy="743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3  </a:t>
            </a:r>
            <a:r>
              <a:rPr lang="zh-CN" altLang="en-US" sz="3200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质数和合数</a:t>
            </a:r>
            <a:endParaRPr lang="en-US" altLang="zh-CN" sz="3200" dirty="0" smtClean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525" y="4391025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714362"/>
            <a:ext cx="871543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下列各数的因数有哪些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的因数有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的因数有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的因数有 </a:t>
            </a:r>
          </a:p>
        </p:txBody>
      </p:sp>
      <p:sp>
        <p:nvSpPr>
          <p:cNvPr id="4" name="矩形 3"/>
          <p:cNvSpPr/>
          <p:nvPr/>
        </p:nvSpPr>
        <p:spPr>
          <a:xfrm>
            <a:off x="2428860" y="1357304"/>
            <a:ext cx="26391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1,2,4,8</a:t>
            </a:r>
          </a:p>
        </p:txBody>
      </p:sp>
      <p:sp>
        <p:nvSpPr>
          <p:cNvPr id="5" name="矩形 4"/>
          <p:cNvSpPr/>
          <p:nvPr/>
        </p:nvSpPr>
        <p:spPr>
          <a:xfrm>
            <a:off x="2428860" y="2000246"/>
            <a:ext cx="26391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1,3,9,27</a:t>
            </a:r>
          </a:p>
        </p:txBody>
      </p:sp>
      <p:sp>
        <p:nvSpPr>
          <p:cNvPr id="6" name="矩形 5"/>
          <p:cNvSpPr/>
          <p:nvPr/>
        </p:nvSpPr>
        <p:spPr>
          <a:xfrm>
            <a:off x="2428860" y="2643188"/>
            <a:ext cx="2639126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28564" y="928676"/>
            <a:ext cx="8715436" cy="1308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下面哪些数是奇数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哪些数是偶数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58,79,1008,423,102</a:t>
            </a:r>
          </a:p>
        </p:txBody>
      </p:sp>
      <p:sp>
        <p:nvSpPr>
          <p:cNvPr id="4" name="矩形 3"/>
          <p:cNvSpPr/>
          <p:nvPr/>
        </p:nvSpPr>
        <p:spPr>
          <a:xfrm>
            <a:off x="1928794" y="2643188"/>
            <a:ext cx="5286412" cy="12840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:79,423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:58,1008,102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4282" y="1357304"/>
            <a:ext cx="8715436" cy="16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知识回顾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】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一个数的因数个数是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最大的因数是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904913" y="1550914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有限</a:t>
            </a:r>
          </a:p>
        </p:txBody>
      </p:sp>
      <p:sp>
        <p:nvSpPr>
          <p:cNvPr id="6" name="矩形 5"/>
          <p:cNvSpPr/>
          <p:nvPr/>
        </p:nvSpPr>
        <p:spPr>
          <a:xfrm>
            <a:off x="1761509" y="240817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61971" y="2408170"/>
            <a:ext cx="135732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它本身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8596" y="714362"/>
            <a:ext cx="82153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34×6=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22×8=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35×5=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78×3=           63×9=            72÷2=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68÷4=           87÷3=            95÷5=</a:t>
            </a:r>
          </a:p>
          <a:p>
            <a:pPr>
              <a:lnSpc>
                <a:spcPct val="20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72÷4=           31×7=            17×4=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785918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143372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176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85918" y="178593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143372" y="1785932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567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85918" y="257175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43372" y="257175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29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85918" y="342900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43372" y="342900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217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429388" y="928676"/>
            <a:ext cx="728084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175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29388" y="1785932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429388" y="2571750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29388" y="3429006"/>
            <a:ext cx="54694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68</a:t>
            </a: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962275"/>
            <a:ext cx="800105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(1)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7,17,27,37,47,57,67,77,87,97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个数中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质数有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合数有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(2)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最小的质数是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最小的合数是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(3)10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以内既是奇数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又是合数的数是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1428728" y="2248159"/>
            <a:ext cx="3082895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7,17,37,47,67,97</a:t>
            </a:r>
          </a:p>
        </p:txBody>
      </p:sp>
      <p:sp>
        <p:nvSpPr>
          <p:cNvPr id="11" name="矩形 10"/>
          <p:cNvSpPr/>
          <p:nvPr/>
        </p:nvSpPr>
        <p:spPr>
          <a:xfrm>
            <a:off x="6000760" y="2248159"/>
            <a:ext cx="2177199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27,57,77,87</a:t>
            </a:r>
          </a:p>
        </p:txBody>
      </p:sp>
      <p:sp>
        <p:nvSpPr>
          <p:cNvPr id="12" name="矩形 11"/>
          <p:cNvSpPr/>
          <p:nvPr/>
        </p:nvSpPr>
        <p:spPr>
          <a:xfrm>
            <a:off x="3500430" y="2962539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</a:p>
        </p:txBody>
      </p:sp>
      <p:sp>
        <p:nvSpPr>
          <p:cNvPr id="14" name="矩形 13"/>
          <p:cNvSpPr/>
          <p:nvPr/>
        </p:nvSpPr>
        <p:spPr>
          <a:xfrm>
            <a:off x="6635086" y="2962539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</a:p>
        </p:txBody>
      </p:sp>
      <p:sp>
        <p:nvSpPr>
          <p:cNvPr id="15" name="矩形 14"/>
          <p:cNvSpPr/>
          <p:nvPr/>
        </p:nvSpPr>
        <p:spPr>
          <a:xfrm>
            <a:off x="6429388" y="3534043"/>
            <a:ext cx="365806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00034" y="642924"/>
            <a:ext cx="82868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把下列各数归类。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37   54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102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398</a:t>
            </a:r>
          </a:p>
        </p:txBody>
      </p:sp>
      <p:pic>
        <p:nvPicPr>
          <p:cNvPr id="8" name="RR113.EPS" descr="id:2147489708;FounderCES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71604" y="2000246"/>
            <a:ext cx="4286280" cy="2857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85918" y="2428874"/>
            <a:ext cx="1633781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37,23,17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46867" y="2357436"/>
            <a:ext cx="1739579" cy="83099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10,12,25,</a:t>
            </a: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54,102,398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857356" y="3832221"/>
            <a:ext cx="1643074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1,25,37,23,17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000497" y="3857634"/>
            <a:ext cx="1857387" cy="954107"/>
          </a:xfrm>
          <a:prstGeom prst="rect">
            <a:avLst/>
          </a:prstGeom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10,12,54,102,398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000232" y="-71456"/>
            <a:ext cx="600079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在下面的横线上写出各式结果是奇数还是偶数。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437+512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48+84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5272+883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27×4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42×2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2800" u="sng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2800" u="sng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1118+3334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800" dirty="0" smtClean="0">
                <a:noFill/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</a:p>
        </p:txBody>
      </p:sp>
      <p:sp>
        <p:nvSpPr>
          <p:cNvPr id="8" name="矩形 7"/>
          <p:cNvSpPr/>
          <p:nvPr/>
        </p:nvSpPr>
        <p:spPr>
          <a:xfrm>
            <a:off x="3714744" y="1142990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6116" y="1785932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57620" y="2428874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奇数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14678" y="3071816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143240" y="3714758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71934" y="4362967"/>
            <a:ext cx="906017" cy="637675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偶数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500">
        <p:push dir="u"/>
      </p:transition>
    </mc:Choice>
    <mc:Fallback>
      <p:transition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4" grpId="0"/>
      <p:bldP spid="15" grpId="0"/>
      <p:bldP spid="1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712</Words>
  <Application>Microsoft Office PowerPoint</Application>
  <PresentationFormat>全屏显示(16:9)</PresentationFormat>
  <Paragraphs>108</Paragraphs>
  <Slides>18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298</cp:revision>
  <dcterms:created xsi:type="dcterms:W3CDTF">2018-12-06T02:32:00Z</dcterms:created>
  <dcterms:modified xsi:type="dcterms:W3CDTF">2020-11-14T14:35:03Z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