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Default Extension="tiff" ContentType="image/tiff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Default Extension="wav" ContentType="audio/wav"/>
  <Override PartName="/ppt/tags/tag19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tags/tag17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4"/>
  </p:notesMasterIdLst>
  <p:handoutMasterIdLst>
    <p:handoutMasterId r:id="rId25"/>
  </p:handoutMasterIdLst>
  <p:sldIdLst>
    <p:sldId id="416" r:id="rId2"/>
    <p:sldId id="590" r:id="rId3"/>
    <p:sldId id="482" r:id="rId4"/>
    <p:sldId id="612" r:id="rId5"/>
    <p:sldId id="613" r:id="rId6"/>
    <p:sldId id="545" r:id="rId7"/>
    <p:sldId id="614" r:id="rId8"/>
    <p:sldId id="615" r:id="rId9"/>
    <p:sldId id="571" r:id="rId10"/>
    <p:sldId id="547" r:id="rId11"/>
    <p:sldId id="616" r:id="rId12"/>
    <p:sldId id="430" r:id="rId13"/>
    <p:sldId id="572" r:id="rId14"/>
    <p:sldId id="618" r:id="rId15"/>
    <p:sldId id="619" r:id="rId16"/>
    <p:sldId id="575" r:id="rId17"/>
    <p:sldId id="555" r:id="rId18"/>
    <p:sldId id="582" r:id="rId19"/>
    <p:sldId id="485" r:id="rId20"/>
    <p:sldId id="486" r:id="rId21"/>
    <p:sldId id="487" r:id="rId22"/>
    <p:sldId id="488" r:id="rId23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>
        <p:scale>
          <a:sx n="66" d="100"/>
          <a:sy n="66" d="100"/>
        </p:scale>
        <p:origin x="-112" y="-116"/>
      </p:cViewPr>
      <p:guideLst>
        <p:guide orient="horz" pos="2280"/>
        <p:guide pos="3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3025" cy="737330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2021/12/2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tiff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7" Type="http://schemas.openxmlformats.org/officeDocument/2006/relationships/image" Target="../media/image14.tif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tiff"/><Relationship Id="rId4" Type="http://schemas.openxmlformats.org/officeDocument/2006/relationships/image" Target="../media/image1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tiff"/><Relationship Id="rId3" Type="http://schemas.openxmlformats.org/officeDocument/2006/relationships/tags" Target="../tags/tag14.xml"/><Relationship Id="rId7" Type="http://schemas.openxmlformats.org/officeDocument/2006/relationships/image" Target="../media/image13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image" Target="../media/image5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tiff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tiff"/><Relationship Id="rId3" Type="http://schemas.openxmlformats.org/officeDocument/2006/relationships/tags" Target="../tags/tag17.xml"/><Relationship Id="rId7" Type="http://schemas.openxmlformats.org/officeDocument/2006/relationships/image" Target="../media/image19.png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image" Target="../media/image1.jpeg"/><Relationship Id="rId5" Type="http://schemas.openxmlformats.org/officeDocument/2006/relationships/audio" Target="../media/audio1.wav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7.tiff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4.tif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Relationship Id="rId14" Type="http://schemas.openxmlformats.org/officeDocument/2006/relationships/image" Target="../media/image36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tags" Target="../tags/tag20.xml"/><Relationship Id="rId7" Type="http://schemas.openxmlformats.org/officeDocument/2006/relationships/image" Target="../media/image1.jpeg"/><Relationship Id="rId12" Type="http://schemas.openxmlformats.org/officeDocument/2006/relationships/image" Target="../media/image35.png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34.png"/><Relationship Id="rId5" Type="http://schemas.openxmlformats.org/officeDocument/2006/relationships/tags" Target="../tags/tag22.xml"/><Relationship Id="rId10" Type="http://schemas.openxmlformats.org/officeDocument/2006/relationships/image" Target="../media/image38.jpeg"/><Relationship Id="rId4" Type="http://schemas.openxmlformats.org/officeDocument/2006/relationships/tags" Target="../tags/tag21.xml"/><Relationship Id="rId9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.jpeg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image" Target="../media/image1.jpeg"/><Relationship Id="rId7" Type="http://schemas.openxmlformats.org/officeDocument/2006/relationships/image" Target="../media/image10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tif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8.png"/><Relationship Id="rId5" Type="http://schemas.openxmlformats.org/officeDocument/2006/relationships/image" Target="../media/image5.png"/><Relationship Id="rId4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tiff"/><Relationship Id="rId5" Type="http://schemas.openxmlformats.org/officeDocument/2006/relationships/image" Target="../media/image8.png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人教版五年级下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561237" y="172295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54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5400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质数和合数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因数与倍数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728877" y="3542869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第</a:t>
            </a:r>
            <a:r>
              <a:rPr lang="en-US" altLang="zh-CN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课时  </a:t>
            </a:r>
            <a:r>
              <a:rPr sz="36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质数和合数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500"/>
                            </p:stCondLst>
                            <p:childTnLst>
                              <p:par>
                                <p:cTn id="4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2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212340" y="701040"/>
            <a:ext cx="8256270" cy="149225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048061" y="1650702"/>
              <a:ext cx="3311379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请拿出自己准备的1~20的卡片,小组分工写出这些数的所有因数。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964295" y="119257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8611" name="Group 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1671955" y="3759760"/>
          <a:ext cx="8502650" cy="2094300"/>
        </p:xfrm>
        <a:graphic>
          <a:graphicData uri="http://schemas.openxmlformats.org/drawingml/2006/table">
            <a:tbl>
              <a:tblPr/>
              <a:tblGrid>
                <a:gridCol w="1584871"/>
                <a:gridCol w="3456384"/>
                <a:gridCol w="3461395"/>
              </a:tblGrid>
              <a:tr h="1066800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只有一个因数</a:t>
                      </a: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和它本身两个因数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有两个以上的因数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4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25" name="Text Box 38"/>
          <p:cNvSpPr txBox="1">
            <a:spLocks noChangeArrowheads="1"/>
          </p:cNvSpPr>
          <p:nvPr/>
        </p:nvSpPr>
        <p:spPr bwMode="auto">
          <a:xfrm>
            <a:off x="2195149" y="4924438"/>
            <a:ext cx="538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68626" name="Text Box 39"/>
          <p:cNvSpPr txBox="1">
            <a:spLocks noChangeArrowheads="1"/>
          </p:cNvSpPr>
          <p:nvPr/>
        </p:nvSpPr>
        <p:spPr bwMode="auto">
          <a:xfrm>
            <a:off x="4799847" y="5149644"/>
            <a:ext cx="756592" cy="645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b="0" dirty="0" smtClean="0">
                <a:solidFill>
                  <a:srgbClr val="FF0000"/>
                </a:solidFill>
              </a:rPr>
              <a:t>19</a:t>
            </a:r>
          </a:p>
        </p:txBody>
      </p:sp>
      <p:sp>
        <p:nvSpPr>
          <p:cNvPr id="68627" name="Text Box 40"/>
          <p:cNvSpPr txBox="1">
            <a:spLocks noChangeArrowheads="1"/>
          </p:cNvSpPr>
          <p:nvPr/>
        </p:nvSpPr>
        <p:spPr bwMode="auto">
          <a:xfrm>
            <a:off x="9505114" y="5279222"/>
            <a:ext cx="127518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+mj-lt"/>
              </a:rPr>
              <a:t>20</a:t>
            </a:r>
            <a:endParaRPr lang="en-US" altLang="zh-CN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8629" name="Text Box 43"/>
          <p:cNvSpPr txBox="1">
            <a:spLocks noChangeArrowheads="1"/>
          </p:cNvSpPr>
          <p:nvPr/>
        </p:nvSpPr>
        <p:spPr bwMode="auto">
          <a:xfrm>
            <a:off x="2805430" y="470524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370310" y="472213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877329" y="4716569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383305" y="4716568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894341" y="4705245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396300" y="4686425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11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349422" y="5167554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075007" y="5148452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865800" y="474215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362508" y="474215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836539" y="4742150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8,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310570" y="4733921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9,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8767143" y="4735662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10,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9386080" y="4735661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12,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776418" y="530239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7413005" y="528329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15,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8088433" y="5285040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736505" y="5283299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18,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33" name="TextBox 2"/>
          <p:cNvSpPr txBox="1"/>
          <p:nvPr/>
        </p:nvSpPr>
        <p:spPr>
          <a:xfrm>
            <a:off x="1589405" y="2409825"/>
            <a:ext cx="6086475" cy="68199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defTabSz="914400" rtl="0">
              <a:lnSpc>
                <a:spcPct val="120000"/>
              </a:lnSpc>
              <a:buClrTx/>
              <a:buSzTx/>
              <a:buFont typeface="Arial" panose="020B0604020202020204" pitchFamily="34" charset="0"/>
              <a:buNone/>
              <a:defRPr/>
            </a:pPr>
            <a:r>
              <a:rPr lang="zh-CN" sz="3200">
                <a:solidFill>
                  <a:srgbClr val="000000"/>
                </a:solidFill>
                <a:cs typeface="方正书宋_GBK" charset="0"/>
                <a:sym typeface="+mn-ea"/>
              </a:rPr>
              <a:t>根据因数的个数填表。</a:t>
            </a:r>
            <a:endParaRPr kumimoji="0" lang="zh-CN" altLang="en-US" sz="3200" b="0" kern="1200" cap="none" spc="0" normalizeH="0" baseline="0" noProof="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3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5" grpId="0" bldLvl="0" animBg="1"/>
      <p:bldP spid="68626" grpId="0" bldLvl="0" animBg="1"/>
      <p:bldP spid="68627" grpId="0" bldLvl="0" animBg="1"/>
      <p:bldP spid="68629" grpId="0" bldLvl="0" animBg="1"/>
      <p:bldP spid="10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8" grpId="0"/>
      <p:bldP spid="29" grpId="0"/>
      <p:bldP spid="30" grpId="0"/>
      <p:bldP spid="31" grpId="0"/>
      <p:bldP spid="32" grpId="0"/>
      <p:bldP spid="33" grpId="0"/>
      <p:bldP spid="3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pic>
        <p:nvPicPr>
          <p:cNvPr id="1026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4104"/>
          <a:stretch>
            <a:fillRect/>
          </a:stretch>
        </p:blipFill>
        <p:spPr bwMode="auto">
          <a:xfrm flipH="1">
            <a:off x="899111" y="1664251"/>
            <a:ext cx="2397174" cy="2366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3296285" y="922020"/>
            <a:ext cx="6938645" cy="1837055"/>
            <a:chOff x="7891686" y="1460852"/>
            <a:chExt cx="3981703" cy="2469567"/>
          </a:xfrm>
        </p:grpSpPr>
        <p:sp>
          <p:nvSpPr>
            <p:cNvPr id="9" name="云形标注 8"/>
            <p:cNvSpPr/>
            <p:nvPr/>
          </p:nvSpPr>
          <p:spPr>
            <a:xfrm>
              <a:off x="7891686" y="1460852"/>
              <a:ext cx="3981703" cy="2469567"/>
            </a:xfrm>
            <a:prstGeom prst="cloudCallout">
              <a:avLst>
                <a:gd name="adj1" fmla="val -59814"/>
                <a:gd name="adj2" fmla="val 17712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文本框 6"/>
            <p:cNvSpPr txBox="1"/>
            <p:nvPr/>
          </p:nvSpPr>
          <p:spPr>
            <a:xfrm>
              <a:off x="8304906" y="2054982"/>
              <a:ext cx="3155264" cy="78449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sz="3200">
                  <a:solidFill>
                    <a:srgbClr val="000000"/>
                  </a:solidFill>
                  <a:cs typeface="方正书宋_GBK" charset="0"/>
                  <a:sym typeface="+mn-ea"/>
                </a:rPr>
                <a:t>我们一起来学习质数和合数。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8610" name="Text Box 4"/>
          <p:cNvSpPr txBox="1">
            <a:spLocks noChangeArrowheads="1"/>
          </p:cNvSpPr>
          <p:nvPr/>
        </p:nvSpPr>
        <p:spPr bwMode="auto">
          <a:xfrm>
            <a:off x="3195638" y="168275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graphicFrame>
        <p:nvGraphicFramePr>
          <p:cNvPr id="68611" name="Group 3"/>
          <p:cNvGraphicFramePr>
            <a:graphicFrameLocks noGrp="1"/>
          </p:cNvGraphicFramePr>
          <p:nvPr/>
        </p:nvGraphicFramePr>
        <p:xfrm>
          <a:off x="1988185" y="1652195"/>
          <a:ext cx="8502650" cy="2094300"/>
        </p:xfrm>
        <a:graphic>
          <a:graphicData uri="http://schemas.openxmlformats.org/drawingml/2006/table">
            <a:tbl>
              <a:tblPr/>
              <a:tblGrid>
                <a:gridCol w="1584871"/>
                <a:gridCol w="3456384"/>
                <a:gridCol w="3461395"/>
              </a:tblGrid>
              <a:tr h="991144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只有一个因数</a:t>
                      </a: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只有</a:t>
                      </a:r>
                      <a:r>
                        <a:rPr kumimoji="0" lang="en-US" altLang="zh-CN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和它本身两个因数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r>
                        <a:rPr kumimoji="0" lang="zh-CN" alt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有两个以上的因数</a:t>
                      </a: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27492"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eaLnBrk="0" hangingPunct="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1pPr>
                      <a:lvl2pPr eaLnBrk="0" hangingPunct="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2pPr>
                      <a:lvl3pPr eaLnBrk="0" hangingPunct="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3pPr>
                      <a:lvl4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4pPr>
                      <a:lvl5pPr eaLnBrk="0" hangingPunct="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5pPr>
                      <a:lvl6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6pPr>
                      <a:lvl7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7pPr>
                      <a:lvl8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8pPr>
                      <a:lvl9pPr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 typeface="Wingdings" panose="05000000000000000000" pitchFamily="2" charset="2"/>
                        <a:buNone/>
                      </a:pPr>
                      <a:endParaRPr kumimoji="0" lang="zh-CN" altLang="en-US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1439" marR="91439" marT="45724" marB="45724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8625" name="Text Box 38"/>
          <p:cNvSpPr txBox="1">
            <a:spLocks noChangeArrowheads="1"/>
          </p:cNvSpPr>
          <p:nvPr/>
        </p:nvSpPr>
        <p:spPr bwMode="auto">
          <a:xfrm>
            <a:off x="2511379" y="2816873"/>
            <a:ext cx="53816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</a:t>
            </a:r>
          </a:p>
        </p:txBody>
      </p:sp>
      <p:sp>
        <p:nvSpPr>
          <p:cNvPr id="68626" name="Text Box 39"/>
          <p:cNvSpPr txBox="1">
            <a:spLocks noChangeArrowheads="1"/>
          </p:cNvSpPr>
          <p:nvPr/>
        </p:nvSpPr>
        <p:spPr bwMode="auto">
          <a:xfrm>
            <a:off x="5116077" y="3042079"/>
            <a:ext cx="756592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20000"/>
              </a:spcBef>
              <a:buClr>
                <a:schemeClr val="tx2"/>
              </a:buClr>
              <a:buSzPct val="65000"/>
              <a:buFont typeface="Wingdings" panose="05000000000000000000" pitchFamily="2" charset="2"/>
              <a:buNone/>
            </a:pPr>
            <a:r>
              <a:rPr lang="en-US" altLang="zh-CN" sz="3600" dirty="0" smtClean="0">
                <a:solidFill>
                  <a:srgbClr val="FF0000"/>
                </a:solidFill>
              </a:rPr>
              <a:t>19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68627" name="Text Box 40"/>
          <p:cNvSpPr txBox="1">
            <a:spLocks noChangeArrowheads="1"/>
          </p:cNvSpPr>
          <p:nvPr/>
        </p:nvSpPr>
        <p:spPr bwMode="auto">
          <a:xfrm>
            <a:off x="9821344" y="3171657"/>
            <a:ext cx="1401713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3600" dirty="0" smtClean="0">
                <a:solidFill>
                  <a:srgbClr val="FF0000"/>
                </a:solidFill>
                <a:latin typeface="+mj-lt"/>
              </a:rPr>
              <a:t>20</a:t>
            </a:r>
            <a:endParaRPr lang="en-US" altLang="zh-CN" sz="3600" dirty="0">
              <a:solidFill>
                <a:srgbClr val="FF0000"/>
              </a:solidFill>
              <a:latin typeface="+mj-lt"/>
            </a:endParaRPr>
          </a:p>
        </p:txBody>
      </p:sp>
      <p:sp>
        <p:nvSpPr>
          <p:cNvPr id="68629" name="Text Box 43"/>
          <p:cNvSpPr txBox="1">
            <a:spLocks noChangeArrowheads="1"/>
          </p:cNvSpPr>
          <p:nvPr/>
        </p:nvSpPr>
        <p:spPr bwMode="auto">
          <a:xfrm>
            <a:off x="3121660" y="2597680"/>
            <a:ext cx="18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68630" name="Rectangle 46"/>
          <p:cNvSpPr>
            <a:spLocks noChangeArrowheads="1"/>
          </p:cNvSpPr>
          <p:nvPr/>
        </p:nvSpPr>
        <p:spPr bwMode="auto">
          <a:xfrm>
            <a:off x="4580573" y="1010191"/>
            <a:ext cx="136842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质数</a:t>
            </a:r>
          </a:p>
        </p:txBody>
      </p:sp>
      <p:sp>
        <p:nvSpPr>
          <p:cNvPr id="68631" name="Rectangle 47"/>
          <p:cNvSpPr>
            <a:spLocks noChangeArrowheads="1"/>
          </p:cNvSpPr>
          <p:nvPr/>
        </p:nvSpPr>
        <p:spPr bwMode="auto">
          <a:xfrm>
            <a:off x="7965123" y="1010414"/>
            <a:ext cx="2063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600" dirty="0">
                <a:solidFill>
                  <a:srgbClr val="FF3300"/>
                </a:solidFill>
                <a:latin typeface="黑体" panose="02010609060101010101" charset="-122"/>
                <a:ea typeface="黑体" panose="02010609060101010101" charset="-122"/>
              </a:rPr>
              <a:t>合数</a:t>
            </a:r>
          </a:p>
        </p:txBody>
      </p:sp>
      <p:sp>
        <p:nvSpPr>
          <p:cNvPr id="68632" name="Text Box 56"/>
          <p:cNvSpPr txBox="1">
            <a:spLocks noChangeArrowheads="1"/>
          </p:cNvSpPr>
          <p:nvPr/>
        </p:nvSpPr>
        <p:spPr bwMode="auto">
          <a:xfrm>
            <a:off x="2110922" y="3797358"/>
            <a:ext cx="8280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一个数，如果只有1和它本身两个因数，这样的数叫做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（或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素数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）。</a:t>
            </a:r>
          </a:p>
        </p:txBody>
      </p:sp>
      <p:sp>
        <p:nvSpPr>
          <p:cNvPr id="68633" name="Text Box 57"/>
          <p:cNvSpPr txBox="1">
            <a:spLocks noChangeArrowheads="1"/>
          </p:cNvSpPr>
          <p:nvPr/>
        </p:nvSpPr>
        <p:spPr bwMode="auto">
          <a:xfrm>
            <a:off x="1966459" y="4662546"/>
            <a:ext cx="8534400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一个数，如果除了1和它本身还有别的因数，这样的数叫做</a:t>
            </a:r>
            <a:r>
              <a:rPr lang="zh-CN" altLang="en-US" sz="320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合数</a:t>
            </a:r>
            <a:r>
              <a:rPr lang="zh-CN" altLang="en-US" sz="320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68634" name="Text Box 58"/>
          <p:cNvSpPr txBox="1">
            <a:spLocks noChangeArrowheads="1"/>
          </p:cNvSpPr>
          <p:nvPr/>
        </p:nvSpPr>
        <p:spPr bwMode="auto">
          <a:xfrm>
            <a:off x="2687184" y="5597583"/>
            <a:ext cx="623678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1既不是</a:t>
            </a:r>
            <a:r>
              <a:rPr lang="zh-CN" altLang="en-US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质数，也不是合数。</a:t>
            </a:r>
          </a:p>
        </p:txBody>
      </p:sp>
      <p:sp>
        <p:nvSpPr>
          <p:cNvPr id="68636" name="Rectangle 28"/>
          <p:cNvSpPr>
            <a:spLocks noChangeArrowheads="1"/>
          </p:cNvSpPr>
          <p:nvPr/>
        </p:nvSpPr>
        <p:spPr bwMode="auto">
          <a:xfrm>
            <a:off x="3387909" y="450910"/>
            <a:ext cx="81803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</a:t>
            </a:r>
            <a:r>
              <a:rPr lang="en-US" altLang="zh-CN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1~20</a:t>
            </a:r>
            <a:r>
              <a:rPr lang="zh-CN" altLang="en-US" sz="3200" dirty="0">
                <a:solidFill>
                  <a:srgbClr val="00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各数按因数各数的多少分类。</a:t>
            </a:r>
          </a:p>
        </p:txBody>
      </p:sp>
      <p:sp>
        <p:nvSpPr>
          <p:cNvPr id="7" name="矩形 6"/>
          <p:cNvSpPr/>
          <p:nvPr/>
        </p:nvSpPr>
        <p:spPr>
          <a:xfrm>
            <a:off x="3686540" y="2614569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2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193559" y="2609004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99535" y="2609003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5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210571" y="2597680"/>
            <a:ext cx="88197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12530" y="2578860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11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665652" y="3059989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13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391237" y="3035172"/>
            <a:ext cx="111601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17</a:t>
            </a:r>
            <a:r>
              <a:rPr lang="zh-CN" altLang="en-US" sz="3600" dirty="0">
                <a:solidFill>
                  <a:srgbClr val="FF0000"/>
                </a:solidFill>
                <a:latin typeface="+mj-lt"/>
              </a:rPr>
              <a:t>，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7182030" y="2634586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678738" y="2634586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8152769" y="2634585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8,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626800" y="2626356"/>
            <a:ext cx="64152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9,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9083373" y="2628097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10,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9702310" y="2628096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12,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92648" y="3194834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14,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729235" y="3175734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15,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404663" y="3177475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16, </a:t>
            </a:r>
            <a:endParaRPr lang="zh-CN" altLang="en-US" sz="3600" dirty="0">
              <a:latin typeface="+mj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9052735" y="3175734"/>
            <a:ext cx="8755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+mj-lt"/>
              </a:rPr>
              <a:t>18, </a:t>
            </a:r>
            <a:endParaRPr lang="zh-CN" altLang="en-US" sz="3600" dirty="0">
              <a:latin typeface="+mj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6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6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2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86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86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86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86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686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68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4" dur="500"/>
                                        <p:tgtEl>
                                          <p:spTgt spid="686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9" dur="500"/>
                                        <p:tgtEl>
                                          <p:spTgt spid="68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4" dur="500"/>
                                        <p:tgtEl>
                                          <p:spTgt spid="68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9" dur="500"/>
                                        <p:tgtEl>
                                          <p:spTgt spid="68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4" dur="500"/>
                                        <p:tgtEl>
                                          <p:spTgt spid="686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25" grpId="0" bldLvl="0" animBg="1"/>
      <p:bldP spid="68626" grpId="0" bldLvl="0" animBg="1"/>
      <p:bldP spid="68627" grpId="0" bldLvl="0" animBg="1"/>
      <p:bldP spid="68629" grpId="0" bldLvl="0" animBg="1"/>
      <p:bldP spid="68630" grpId="0" bldLvl="0" animBg="1" autoUpdateAnimBg="0"/>
      <p:bldP spid="68631" grpId="0" bldLvl="0" animBg="1" autoUpdateAnimBg="0"/>
      <p:bldP spid="68632" grpId="0" bldLvl="0" animBg="1" autoUpdateAnimBg="0"/>
      <p:bldP spid="68633" grpId="0" bldLvl="0" animBg="1" autoUpdateAnimBg="0"/>
      <p:bldP spid="68634" grpId="0" bldLvl="0" animBg="1" autoUpdateAnimBg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2" grpId="0"/>
      <p:bldP spid="23" grpId="0"/>
      <p:bldP spid="24" grpId="0"/>
      <p:bldP spid="25" grpId="0"/>
      <p:bldP spid="2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69634" name="Text Box 4"/>
          <p:cNvSpPr txBox="1">
            <a:spLocks noChangeArrowheads="1"/>
          </p:cNvSpPr>
          <p:nvPr/>
        </p:nvSpPr>
        <p:spPr bwMode="auto">
          <a:xfrm>
            <a:off x="2169463" y="1173162"/>
            <a:ext cx="7270750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找出</a:t>
            </a:r>
            <a:r>
              <a:rPr lang="en-US" altLang="zh-CN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6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00</a:t>
            </a:r>
            <a:r>
              <a:rPr lang="zh-CN" altLang="en-US" sz="36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以内的质数,做一个质数表。</a:t>
            </a:r>
          </a:p>
        </p:txBody>
      </p:sp>
      <p:sp>
        <p:nvSpPr>
          <p:cNvPr id="69635" name="Text Box 5"/>
          <p:cNvSpPr txBox="1">
            <a:spLocks noChangeArrowheads="1"/>
          </p:cNvSpPr>
          <p:nvPr/>
        </p:nvSpPr>
        <p:spPr bwMode="auto">
          <a:xfrm>
            <a:off x="3058662" y="1637648"/>
            <a:ext cx="633571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要求：以三人为一小组合作学习。</a:t>
            </a:r>
          </a:p>
        </p:txBody>
      </p:sp>
      <p:sp>
        <p:nvSpPr>
          <p:cNvPr id="69636" name="Text Box 6"/>
          <p:cNvSpPr txBox="1">
            <a:spLocks noChangeArrowheads="1"/>
          </p:cNvSpPr>
          <p:nvPr/>
        </p:nvSpPr>
        <p:spPr bwMode="auto">
          <a:xfrm>
            <a:off x="4530249" y="4620682"/>
            <a:ext cx="54006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⑤划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去７的倍数（但７除外）</a:t>
            </a:r>
          </a:p>
        </p:txBody>
      </p:sp>
      <p:sp>
        <p:nvSpPr>
          <p:cNvPr id="69637" name="Text Box 8"/>
          <p:cNvSpPr txBox="1">
            <a:spLocks noChangeArrowheads="1"/>
          </p:cNvSpPr>
          <p:nvPr/>
        </p:nvSpPr>
        <p:spPr bwMode="auto">
          <a:xfrm>
            <a:off x="3150624" y="5277465"/>
            <a:ext cx="562809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想：划去的数都是什么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？</a:t>
            </a:r>
          </a:p>
        </p:txBody>
      </p:sp>
      <p:sp>
        <p:nvSpPr>
          <p:cNvPr id="8" name="矩形 7"/>
          <p:cNvSpPr/>
          <p:nvPr/>
        </p:nvSpPr>
        <p:spPr>
          <a:xfrm>
            <a:off x="3126899" y="2325137"/>
            <a:ext cx="14588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建议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：</a:t>
            </a:r>
            <a:endParaRPr lang="zh-CN" altLang="en-US" sz="3200" dirty="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7337" y="3477265"/>
            <a:ext cx="57390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③划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去５的倍数（但５除外） </a:t>
            </a:r>
          </a:p>
        </p:txBody>
      </p:sp>
      <p:sp>
        <p:nvSpPr>
          <p:cNvPr id="12" name="矩形 11"/>
          <p:cNvSpPr/>
          <p:nvPr/>
        </p:nvSpPr>
        <p:spPr>
          <a:xfrm>
            <a:off x="4485420" y="4044618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④划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去３的倍数（但３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除外）</a:t>
            </a:r>
            <a:endParaRPr lang="zh-CN" altLang="en-US" sz="32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485420" y="2892490"/>
            <a:ext cx="551946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②划</a:t>
            </a: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去２的倍数（但２除外）</a:t>
            </a:r>
          </a:p>
        </p:txBody>
      </p:sp>
      <p:sp>
        <p:nvSpPr>
          <p:cNvPr id="14" name="矩形 13"/>
          <p:cNvSpPr/>
          <p:nvPr/>
        </p:nvSpPr>
        <p:spPr>
          <a:xfrm>
            <a:off x="3937757" y="5943467"/>
            <a:ext cx="450636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为什么2, 5, 3, 7 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要</a:t>
            </a:r>
            <a:r>
              <a:rPr lang="zh-CN" altLang="en-US" sz="3200" dirty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除外？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7834603" y="5327772"/>
            <a:ext cx="240180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和合数）</a:t>
            </a:r>
            <a:endParaRPr lang="zh-CN" altLang="en-US" sz="3200" dirty="0">
              <a:solidFill>
                <a:srgbClr val="CA330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6" name="Text Box 8"/>
          <p:cNvSpPr txBox="1">
            <a:spLocks noChangeArrowheads="1"/>
          </p:cNvSpPr>
          <p:nvPr/>
        </p:nvSpPr>
        <p:spPr bwMode="auto">
          <a:xfrm>
            <a:off x="7849952" y="5974387"/>
            <a:ext cx="376963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CA330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（它们是质数）</a:t>
            </a:r>
            <a:endParaRPr lang="zh-CN" altLang="en-US" sz="3200" dirty="0">
              <a:solidFill>
                <a:srgbClr val="CA330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4458241" y="2325137"/>
            <a:ext cx="16081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①划</a:t>
            </a:r>
            <a:r>
              <a:rPr lang="zh-CN" altLang="en-US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去</a:t>
            </a:r>
            <a:r>
              <a:rPr lang="en-US" altLang="zh-CN" sz="3200" dirty="0" smtClean="0">
                <a:solidFill>
                  <a:srgbClr val="46363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endParaRPr lang="zh-CN" altLang="en-US" sz="3200" dirty="0">
              <a:solidFill>
                <a:srgbClr val="46363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1050290" y="1104029"/>
            <a:ext cx="982345" cy="783829"/>
            <a:chOff x="13058" y="9309"/>
            <a:chExt cx="1389" cy="1060"/>
          </a:xfrm>
        </p:grpSpPr>
        <p:sp>
          <p:nvSpPr>
            <p:cNvPr id="19" name="圆角矩形 18"/>
            <p:cNvSpPr/>
            <p:nvPr/>
          </p:nvSpPr>
          <p:spPr>
            <a:xfrm>
              <a:off x="13131" y="9541"/>
              <a:ext cx="1244" cy="739"/>
            </a:xfrm>
            <a:prstGeom prst="roundRect">
              <a:avLst>
                <a:gd name="adj" fmla="val 31977"/>
              </a:avLst>
            </a:prstGeom>
            <a:noFill/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文本框 26"/>
            <p:cNvSpPr txBox="1"/>
            <p:nvPr/>
          </p:nvSpPr>
          <p:spPr>
            <a:xfrm>
              <a:off x="13058" y="9309"/>
              <a:ext cx="1389" cy="10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例</a:t>
              </a:r>
              <a:r>
                <a:rPr lang="en-US" altLang="zh-CN" sz="30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lt"/>
                </a:rPr>
                <a:t>1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5" grpId="0" bldLvl="0" animBg="1" autoUpdateAnimBg="0"/>
      <p:bldP spid="69636" grpId="0" bldLvl="0" animBg="1"/>
      <p:bldP spid="69637" grpId="0" bldLvl="0" animBg="1"/>
      <p:bldP spid="8" grpId="0"/>
      <p:bldP spid="11" grpId="0"/>
      <p:bldP spid="12" grpId="0"/>
      <p:bldP spid="13" grpId="0"/>
      <p:bldP spid="14" grpId="0"/>
      <p:bldP spid="15" grpId="0" bldLvl="0" animBg="1"/>
      <p:bldP spid="16" grpId="0" bldLvl="0" animBg="1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pic>
        <p:nvPicPr>
          <p:cNvPr id="9305" name="图片 3"/>
          <p:cNvPicPr>
            <a:picLocks noChangeAspect="1"/>
          </p:cNvPicPr>
          <p:nvPr/>
        </p:nvPicPr>
        <p:blipFill>
          <a:blip r:embed="rId6" cstate="print"/>
          <a:srcRect b="2000"/>
          <a:stretch>
            <a:fillRect/>
          </a:stretch>
        </p:blipFill>
        <p:spPr>
          <a:xfrm>
            <a:off x="3856355" y="1692275"/>
            <a:ext cx="5110480" cy="34734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12" name="直接连接符 11"/>
          <p:cNvCxnSpPr/>
          <p:nvPr/>
        </p:nvCxnSpPr>
        <p:spPr>
          <a:xfrm>
            <a:off x="3859530" y="172561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2" name="直接连接符 21"/>
          <p:cNvCxnSpPr/>
          <p:nvPr/>
        </p:nvCxnSpPr>
        <p:spPr>
          <a:xfrm>
            <a:off x="5372418" y="17367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3" name="直接连接符 22"/>
          <p:cNvCxnSpPr/>
          <p:nvPr/>
        </p:nvCxnSpPr>
        <p:spPr>
          <a:xfrm>
            <a:off x="6388418" y="171767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4" name="直接连接符 23"/>
          <p:cNvCxnSpPr/>
          <p:nvPr/>
        </p:nvCxnSpPr>
        <p:spPr>
          <a:xfrm>
            <a:off x="7402830" y="171767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" name="直接连接符 24"/>
          <p:cNvCxnSpPr/>
          <p:nvPr/>
        </p:nvCxnSpPr>
        <p:spPr>
          <a:xfrm>
            <a:off x="8437880" y="175101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6" name="直接连接符 25"/>
          <p:cNvCxnSpPr/>
          <p:nvPr/>
        </p:nvCxnSpPr>
        <p:spPr>
          <a:xfrm>
            <a:off x="4396105" y="2084388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7" name="直接连接符 26"/>
          <p:cNvCxnSpPr/>
          <p:nvPr/>
        </p:nvCxnSpPr>
        <p:spPr>
          <a:xfrm>
            <a:off x="5381943" y="207327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8" name="直接连接符 27"/>
          <p:cNvCxnSpPr/>
          <p:nvPr/>
        </p:nvCxnSpPr>
        <p:spPr>
          <a:xfrm>
            <a:off x="6382068" y="207327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9" name="直接连接符 28"/>
          <p:cNvCxnSpPr/>
          <p:nvPr/>
        </p:nvCxnSpPr>
        <p:spPr>
          <a:xfrm>
            <a:off x="7402830" y="205581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0" name="直接连接符 29"/>
          <p:cNvCxnSpPr/>
          <p:nvPr/>
        </p:nvCxnSpPr>
        <p:spPr>
          <a:xfrm>
            <a:off x="8423593" y="20923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1" name="直接连接符 30"/>
          <p:cNvCxnSpPr/>
          <p:nvPr/>
        </p:nvCxnSpPr>
        <p:spPr>
          <a:xfrm>
            <a:off x="4381818" y="24304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2" name="直接连接符 31"/>
          <p:cNvCxnSpPr/>
          <p:nvPr/>
        </p:nvCxnSpPr>
        <p:spPr>
          <a:xfrm>
            <a:off x="5381943" y="24304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3" name="直接连接符 32"/>
          <p:cNvCxnSpPr/>
          <p:nvPr/>
        </p:nvCxnSpPr>
        <p:spPr>
          <a:xfrm>
            <a:off x="6382068" y="24304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4" name="直接连接符 33"/>
          <p:cNvCxnSpPr/>
          <p:nvPr/>
        </p:nvCxnSpPr>
        <p:spPr>
          <a:xfrm>
            <a:off x="7382193" y="24304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5" name="直接连接符 34"/>
          <p:cNvCxnSpPr/>
          <p:nvPr/>
        </p:nvCxnSpPr>
        <p:spPr>
          <a:xfrm>
            <a:off x="8453755" y="24304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6" name="直接连接符 35"/>
          <p:cNvCxnSpPr/>
          <p:nvPr/>
        </p:nvCxnSpPr>
        <p:spPr>
          <a:xfrm>
            <a:off x="4391343" y="274161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7" name="直接连接符 36"/>
          <p:cNvCxnSpPr/>
          <p:nvPr/>
        </p:nvCxnSpPr>
        <p:spPr>
          <a:xfrm>
            <a:off x="5410518" y="27574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8" name="直接连接符 37"/>
          <p:cNvCxnSpPr/>
          <p:nvPr/>
        </p:nvCxnSpPr>
        <p:spPr>
          <a:xfrm>
            <a:off x="6394768" y="27574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39" name="直接连接符 38"/>
          <p:cNvCxnSpPr/>
          <p:nvPr/>
        </p:nvCxnSpPr>
        <p:spPr>
          <a:xfrm>
            <a:off x="7366318" y="273843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0" name="直接连接符 39"/>
          <p:cNvCxnSpPr/>
          <p:nvPr/>
        </p:nvCxnSpPr>
        <p:spPr>
          <a:xfrm>
            <a:off x="8423593" y="27574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1" name="直接连接符 40"/>
          <p:cNvCxnSpPr/>
          <p:nvPr/>
        </p:nvCxnSpPr>
        <p:spPr>
          <a:xfrm>
            <a:off x="4361180" y="3092450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2" name="直接连接符 41"/>
          <p:cNvCxnSpPr/>
          <p:nvPr/>
        </p:nvCxnSpPr>
        <p:spPr>
          <a:xfrm>
            <a:off x="5396230" y="3125788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3" name="直接连接符 42"/>
          <p:cNvCxnSpPr/>
          <p:nvPr/>
        </p:nvCxnSpPr>
        <p:spPr>
          <a:xfrm>
            <a:off x="6382068" y="3092450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4" name="直接连接符 43"/>
          <p:cNvCxnSpPr/>
          <p:nvPr/>
        </p:nvCxnSpPr>
        <p:spPr>
          <a:xfrm>
            <a:off x="8437880" y="3092450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5" name="直接连接符 44"/>
          <p:cNvCxnSpPr/>
          <p:nvPr/>
        </p:nvCxnSpPr>
        <p:spPr>
          <a:xfrm>
            <a:off x="4361180" y="345757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6" name="直接连接符 45"/>
          <p:cNvCxnSpPr/>
          <p:nvPr/>
        </p:nvCxnSpPr>
        <p:spPr>
          <a:xfrm>
            <a:off x="5396230" y="343217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7" name="直接连接符 46"/>
          <p:cNvCxnSpPr/>
          <p:nvPr/>
        </p:nvCxnSpPr>
        <p:spPr>
          <a:xfrm>
            <a:off x="6397943" y="3449638"/>
            <a:ext cx="503237" cy="355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8" name="直接连接符 47"/>
          <p:cNvCxnSpPr/>
          <p:nvPr/>
        </p:nvCxnSpPr>
        <p:spPr>
          <a:xfrm>
            <a:off x="7418705" y="3459163"/>
            <a:ext cx="501650" cy="355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49" name="直接连接符 48"/>
          <p:cNvCxnSpPr/>
          <p:nvPr/>
        </p:nvCxnSpPr>
        <p:spPr>
          <a:xfrm>
            <a:off x="7436168" y="310673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0" name="直接连接符 49"/>
          <p:cNvCxnSpPr/>
          <p:nvPr/>
        </p:nvCxnSpPr>
        <p:spPr>
          <a:xfrm>
            <a:off x="8437880" y="34210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1" name="直接连接符 50"/>
          <p:cNvCxnSpPr/>
          <p:nvPr/>
        </p:nvCxnSpPr>
        <p:spPr>
          <a:xfrm>
            <a:off x="4358005" y="374332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2" name="直接连接符 51"/>
          <p:cNvCxnSpPr/>
          <p:nvPr/>
        </p:nvCxnSpPr>
        <p:spPr>
          <a:xfrm>
            <a:off x="5359718" y="379571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3" name="直接连接符 52"/>
          <p:cNvCxnSpPr/>
          <p:nvPr/>
        </p:nvCxnSpPr>
        <p:spPr>
          <a:xfrm>
            <a:off x="6378893" y="3778250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4" name="直接连接符 53"/>
          <p:cNvCxnSpPr/>
          <p:nvPr/>
        </p:nvCxnSpPr>
        <p:spPr>
          <a:xfrm>
            <a:off x="7382193" y="379571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5" name="直接连接符 54"/>
          <p:cNvCxnSpPr/>
          <p:nvPr/>
        </p:nvCxnSpPr>
        <p:spPr>
          <a:xfrm>
            <a:off x="8418830" y="3778250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6" name="直接连接符 55"/>
          <p:cNvCxnSpPr/>
          <p:nvPr/>
        </p:nvCxnSpPr>
        <p:spPr>
          <a:xfrm>
            <a:off x="4377055" y="4097338"/>
            <a:ext cx="501650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7" name="直接连接符 56"/>
          <p:cNvCxnSpPr/>
          <p:nvPr/>
        </p:nvCxnSpPr>
        <p:spPr>
          <a:xfrm>
            <a:off x="5378768" y="414972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8" name="直接连接符 57"/>
          <p:cNvCxnSpPr/>
          <p:nvPr/>
        </p:nvCxnSpPr>
        <p:spPr>
          <a:xfrm>
            <a:off x="6397943" y="41322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59" name="直接连接符 58"/>
          <p:cNvCxnSpPr/>
          <p:nvPr/>
        </p:nvCxnSpPr>
        <p:spPr>
          <a:xfrm>
            <a:off x="7401243" y="41497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0" name="直接连接符 59"/>
          <p:cNvCxnSpPr/>
          <p:nvPr/>
        </p:nvCxnSpPr>
        <p:spPr>
          <a:xfrm>
            <a:off x="8437880" y="41322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1" name="直接连接符 60"/>
          <p:cNvCxnSpPr/>
          <p:nvPr/>
        </p:nvCxnSpPr>
        <p:spPr>
          <a:xfrm>
            <a:off x="4388168" y="44116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2" name="直接连接符 61"/>
          <p:cNvCxnSpPr/>
          <p:nvPr/>
        </p:nvCxnSpPr>
        <p:spPr>
          <a:xfrm>
            <a:off x="5389880" y="4464050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3" name="直接连接符 62"/>
          <p:cNvCxnSpPr/>
          <p:nvPr/>
        </p:nvCxnSpPr>
        <p:spPr>
          <a:xfrm>
            <a:off x="6410643" y="444817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4" name="直接连接符 63"/>
          <p:cNvCxnSpPr/>
          <p:nvPr/>
        </p:nvCxnSpPr>
        <p:spPr>
          <a:xfrm>
            <a:off x="7413943" y="4464050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5" name="直接连接符 64"/>
          <p:cNvCxnSpPr/>
          <p:nvPr/>
        </p:nvCxnSpPr>
        <p:spPr>
          <a:xfrm>
            <a:off x="8450580" y="444817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6" name="直接连接符 65"/>
          <p:cNvCxnSpPr/>
          <p:nvPr/>
        </p:nvCxnSpPr>
        <p:spPr>
          <a:xfrm>
            <a:off x="4407218" y="476567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7" name="直接连接符 66"/>
          <p:cNvCxnSpPr/>
          <p:nvPr/>
        </p:nvCxnSpPr>
        <p:spPr>
          <a:xfrm>
            <a:off x="5408930" y="48180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8" name="直接连接符 67"/>
          <p:cNvCxnSpPr/>
          <p:nvPr/>
        </p:nvCxnSpPr>
        <p:spPr>
          <a:xfrm>
            <a:off x="6428105" y="4802188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69" name="直接连接符 68"/>
          <p:cNvCxnSpPr/>
          <p:nvPr/>
        </p:nvCxnSpPr>
        <p:spPr>
          <a:xfrm>
            <a:off x="7432993" y="4818063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0" name="直接连接符 69"/>
          <p:cNvCxnSpPr/>
          <p:nvPr/>
        </p:nvCxnSpPr>
        <p:spPr>
          <a:xfrm>
            <a:off x="8468043" y="48021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1" name="直接连接符 70"/>
          <p:cNvCxnSpPr/>
          <p:nvPr/>
        </p:nvCxnSpPr>
        <p:spPr>
          <a:xfrm>
            <a:off x="7940993" y="17367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2" name="直接连接符 71"/>
          <p:cNvCxnSpPr/>
          <p:nvPr/>
        </p:nvCxnSpPr>
        <p:spPr>
          <a:xfrm>
            <a:off x="5889943" y="20923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3" name="直接连接符 72"/>
          <p:cNvCxnSpPr/>
          <p:nvPr/>
        </p:nvCxnSpPr>
        <p:spPr>
          <a:xfrm>
            <a:off x="3854768" y="244792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6" name="直接连接符 75"/>
          <p:cNvCxnSpPr/>
          <p:nvPr/>
        </p:nvCxnSpPr>
        <p:spPr>
          <a:xfrm>
            <a:off x="6888480" y="24304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7" name="直接连接符 76"/>
          <p:cNvCxnSpPr/>
          <p:nvPr/>
        </p:nvCxnSpPr>
        <p:spPr>
          <a:xfrm>
            <a:off x="4848543" y="275907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8" name="直接连接符 77"/>
          <p:cNvCxnSpPr/>
          <p:nvPr/>
        </p:nvCxnSpPr>
        <p:spPr>
          <a:xfrm>
            <a:off x="7925118" y="27574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79" name="直接连接符 78"/>
          <p:cNvCxnSpPr/>
          <p:nvPr/>
        </p:nvCxnSpPr>
        <p:spPr>
          <a:xfrm>
            <a:off x="5872480" y="3074988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0" name="直接连接符 79"/>
          <p:cNvCxnSpPr/>
          <p:nvPr/>
        </p:nvCxnSpPr>
        <p:spPr>
          <a:xfrm>
            <a:off x="3850005" y="344011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1" name="直接连接符 80"/>
          <p:cNvCxnSpPr/>
          <p:nvPr/>
        </p:nvCxnSpPr>
        <p:spPr>
          <a:xfrm>
            <a:off x="6834505" y="342106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2" name="直接连接符 81"/>
          <p:cNvCxnSpPr/>
          <p:nvPr/>
        </p:nvCxnSpPr>
        <p:spPr>
          <a:xfrm>
            <a:off x="4867593" y="377507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3" name="直接连接符 82"/>
          <p:cNvCxnSpPr/>
          <p:nvPr/>
        </p:nvCxnSpPr>
        <p:spPr>
          <a:xfrm>
            <a:off x="7855268" y="3740150"/>
            <a:ext cx="501650" cy="355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4" name="直接连接符 83"/>
          <p:cNvCxnSpPr/>
          <p:nvPr/>
        </p:nvCxnSpPr>
        <p:spPr>
          <a:xfrm>
            <a:off x="5905818" y="420052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5" name="直接连接符 84"/>
          <p:cNvCxnSpPr/>
          <p:nvPr/>
        </p:nvCxnSpPr>
        <p:spPr>
          <a:xfrm>
            <a:off x="3883343" y="4451350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6" name="直接连接符 85"/>
          <p:cNvCxnSpPr/>
          <p:nvPr/>
        </p:nvCxnSpPr>
        <p:spPr>
          <a:xfrm>
            <a:off x="6869430" y="444817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7" name="直接连接符 86"/>
          <p:cNvCxnSpPr/>
          <p:nvPr/>
        </p:nvCxnSpPr>
        <p:spPr>
          <a:xfrm>
            <a:off x="4883468" y="476567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88" name="直接连接符 87"/>
          <p:cNvCxnSpPr/>
          <p:nvPr/>
        </p:nvCxnSpPr>
        <p:spPr>
          <a:xfrm>
            <a:off x="7890193" y="4802188"/>
            <a:ext cx="503237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3" name="直接连接符 162"/>
          <p:cNvCxnSpPr/>
          <p:nvPr/>
        </p:nvCxnSpPr>
        <p:spPr>
          <a:xfrm>
            <a:off x="5907405" y="2403475"/>
            <a:ext cx="503238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4" name="直接连接符 163"/>
          <p:cNvCxnSpPr/>
          <p:nvPr/>
        </p:nvCxnSpPr>
        <p:spPr>
          <a:xfrm>
            <a:off x="5818505" y="2719388"/>
            <a:ext cx="501650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5" name="直接连接符 164"/>
          <p:cNvCxnSpPr/>
          <p:nvPr/>
        </p:nvCxnSpPr>
        <p:spPr>
          <a:xfrm>
            <a:off x="5837555" y="3440113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6" name="直接连接符 165"/>
          <p:cNvCxnSpPr/>
          <p:nvPr/>
        </p:nvCxnSpPr>
        <p:spPr>
          <a:xfrm>
            <a:off x="5835968" y="3759200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7" name="直接连接符 166"/>
          <p:cNvCxnSpPr/>
          <p:nvPr/>
        </p:nvCxnSpPr>
        <p:spPr>
          <a:xfrm>
            <a:off x="5872480" y="4464050"/>
            <a:ext cx="503238" cy="35560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168" name="直接连接符 167"/>
          <p:cNvCxnSpPr/>
          <p:nvPr/>
        </p:nvCxnSpPr>
        <p:spPr>
          <a:xfrm>
            <a:off x="5855018" y="4743450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0" name="直接连接符 249"/>
          <p:cNvCxnSpPr/>
          <p:nvPr/>
        </p:nvCxnSpPr>
        <p:spPr>
          <a:xfrm>
            <a:off x="7910830" y="3074988"/>
            <a:ext cx="503238" cy="357187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1" name="直接连接符 250"/>
          <p:cNvCxnSpPr/>
          <p:nvPr/>
        </p:nvCxnSpPr>
        <p:spPr>
          <a:xfrm>
            <a:off x="6909118" y="4124325"/>
            <a:ext cx="501650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cxnSp>
        <p:nvCxnSpPr>
          <p:cNvPr id="252" name="直接连接符 251"/>
          <p:cNvCxnSpPr/>
          <p:nvPr/>
        </p:nvCxnSpPr>
        <p:spPr>
          <a:xfrm>
            <a:off x="3848418" y="4765675"/>
            <a:ext cx="503237" cy="357188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</p:cxnSp>
      <p:sp>
        <p:nvSpPr>
          <p:cNvPr id="7" name="文本框 6"/>
          <p:cNvSpPr txBox="1"/>
          <p:nvPr/>
        </p:nvSpPr>
        <p:spPr>
          <a:xfrm>
            <a:off x="1802130" y="1813560"/>
            <a:ext cx="169100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先画去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1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。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1149350" y="2805430"/>
            <a:ext cx="2317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再画去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2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的倍数（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不含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2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）。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132840" y="4080510"/>
            <a:ext cx="231711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再画去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3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的倍数（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不含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3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）。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9317990" y="2251710"/>
            <a:ext cx="2273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再画去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5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的倍数（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不含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5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）。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9301480" y="3813810"/>
            <a:ext cx="257556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最后画去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7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的倍数（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不含</a:t>
            </a:r>
            <a:r>
              <a:rPr lang="en-US" altLang="zh-CN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  <a:sym typeface="+mn-ea"/>
              </a:rPr>
              <a:t>7</a:t>
            </a:r>
            <a:r>
              <a:rPr lang="zh-CN" altLang="en-US" sz="2400" b="0">
                <a:solidFill>
                  <a:schemeClr val="accent1">
                    <a:lumMod val="75000"/>
                  </a:schemeClr>
                </a:solidFill>
                <a:latin typeface="方正少儿简体" panose="03000509000000000000" charset="-122"/>
                <a:ea typeface="方正少儿简体" panose="03000509000000000000" charset="-122"/>
                <a:cs typeface="方正少儿简体" panose="03000509000000000000" charset="-122"/>
              </a:rPr>
              <a:t>）。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500"/>
                            </p:stCondLst>
                            <p:childTnLst>
                              <p:par>
                                <p:cTn id="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500"/>
                            </p:stCondLst>
                            <p:childTnLst>
                              <p:par>
                                <p:cTn id="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3000"/>
                            </p:stCondLst>
                            <p:childTnLst>
                              <p:par>
                                <p:cTn id="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50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40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4500"/>
                            </p:stCondLst>
                            <p:childTnLst>
                              <p:par>
                                <p:cTn id="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0"/>
                            </p:stCondLst>
                            <p:childTnLst>
                              <p:par>
                                <p:cTn id="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500"/>
                            </p:stCondLst>
                            <p:childTnLst>
                              <p:par>
                                <p:cTn id="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70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7500"/>
                            </p:stCondLst>
                            <p:childTnLst>
                              <p:par>
                                <p:cTn id="1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8000"/>
                            </p:stCondLst>
                            <p:childTnLst>
                              <p:par>
                                <p:cTn id="1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8500"/>
                            </p:stCondLst>
                            <p:childTnLst>
                              <p:par>
                                <p:cTn id="1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9500"/>
                            </p:stCondLst>
                            <p:childTnLst>
                              <p:par>
                                <p:cTn id="1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1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4000"/>
                            </p:stCondLst>
                            <p:childTnLst>
                              <p:par>
                                <p:cTn id="15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14500"/>
                            </p:stCondLst>
                            <p:childTnLst>
                              <p:par>
                                <p:cTn id="16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5000"/>
                            </p:stCondLst>
                            <p:childTnLst>
                              <p:par>
                                <p:cTn id="16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5500"/>
                            </p:stCondLst>
                            <p:childTnLst>
                              <p:par>
                                <p:cTn id="17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16500"/>
                            </p:stCondLst>
                            <p:childTnLst>
                              <p:par>
                                <p:cTn id="1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7000"/>
                            </p:stCondLst>
                            <p:childTnLst>
                              <p:par>
                                <p:cTn id="18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7500"/>
                            </p:stCondLst>
                            <p:childTnLst>
                              <p:par>
                                <p:cTn id="18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8500"/>
                            </p:stCondLst>
                            <p:childTnLst>
                              <p:par>
                                <p:cTn id="19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19000"/>
                            </p:stCondLst>
                            <p:childTnLst>
                              <p:par>
                                <p:cTn id="1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9500"/>
                            </p:stCondLst>
                            <p:childTnLst>
                              <p:par>
                                <p:cTn id="2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20000"/>
                            </p:stCondLst>
                            <p:childTnLst>
                              <p:par>
                                <p:cTn id="20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20500"/>
                            </p:stCondLst>
                            <p:childTnLst>
                              <p:par>
                                <p:cTn id="2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21000"/>
                            </p:stCondLst>
                            <p:childTnLst>
                              <p:par>
                                <p:cTn id="2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21500"/>
                            </p:stCondLst>
                            <p:childTnLst>
                              <p:par>
                                <p:cTn id="21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1" fill="hold">
                            <p:stCondLst>
                              <p:cond delay="22000"/>
                            </p:stCondLst>
                            <p:childTnLst>
                              <p:par>
                                <p:cTn id="22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22500"/>
                            </p:stCondLst>
                            <p:childTnLst>
                              <p:par>
                                <p:cTn id="22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9" fill="hold">
                            <p:stCondLst>
                              <p:cond delay="23000"/>
                            </p:stCondLst>
                            <p:childTnLst>
                              <p:par>
                                <p:cTn id="23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23500"/>
                            </p:stCondLst>
                            <p:childTnLst>
                              <p:par>
                                <p:cTn id="23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7" fill="hold">
                            <p:stCondLst>
                              <p:cond delay="24000"/>
                            </p:stCondLst>
                            <p:childTnLst>
                              <p:par>
                                <p:cTn id="23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5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6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7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9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1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2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3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54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5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6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7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8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9" fill="hold">
                      <p:stCondLst>
                        <p:cond delay="indefinite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4" fill="hold">
                            <p:stCondLst>
                              <p:cond delay="500"/>
                            </p:stCondLst>
                            <p:childTnLst>
                              <p:par>
                                <p:cTn id="26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1000"/>
                            </p:stCondLst>
                            <p:childTnLst>
                              <p:par>
                                <p:cTn id="26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2" fill="hold">
                            <p:stCondLst>
                              <p:cond delay="1500"/>
                            </p:stCondLst>
                            <p:childTnLst>
                              <p:par>
                                <p:cTn id="27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0" fill="hold">
                            <p:stCondLst>
                              <p:cond delay="2500"/>
                            </p:stCondLst>
                            <p:childTnLst>
                              <p:par>
                                <p:cTn id="28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4" fill="hold">
                            <p:stCondLst>
                              <p:cond delay="3000"/>
                            </p:stCondLst>
                            <p:childTnLst>
                              <p:par>
                                <p:cTn id="28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3500"/>
                            </p:stCondLst>
                            <p:childTnLst>
                              <p:par>
                                <p:cTn id="28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4000"/>
                            </p:stCondLst>
                            <p:childTnLst>
                              <p:par>
                                <p:cTn id="29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4500"/>
                            </p:stCondLst>
                            <p:childTnLst>
                              <p:par>
                                <p:cTn id="29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0"/>
                            </p:stCondLst>
                            <p:childTnLst>
                              <p:par>
                                <p:cTn id="30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500"/>
                            </p:stCondLst>
                            <p:childTnLst>
                              <p:par>
                                <p:cTn id="30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8" fill="hold">
                            <p:stCondLst>
                              <p:cond delay="6000"/>
                            </p:stCondLst>
                            <p:childTnLst>
                              <p:par>
                                <p:cTn id="30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1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6500"/>
                            </p:stCondLst>
                            <p:childTnLst>
                              <p:par>
                                <p:cTn id="3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6" fill="hold">
                            <p:stCondLst>
                              <p:cond delay="7000"/>
                            </p:stCondLst>
                            <p:childTnLst>
                              <p:par>
                                <p:cTn id="3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0" fill="hold">
                            <p:stCondLst>
                              <p:cond delay="7500"/>
                            </p:stCondLst>
                            <p:childTnLst>
                              <p:par>
                                <p:cTn id="3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4" fill="hold">
                      <p:stCondLst>
                        <p:cond delay="indefinite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3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4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2" fill="hold">
                      <p:stCondLst>
                        <p:cond delay="indefinite"/>
                      </p:stCondLst>
                      <p:childTnLst>
                        <p:par>
                          <p:cTn id="343" fill="hold">
                            <p:stCondLst>
                              <p:cond delay="0"/>
                            </p:stCondLst>
                            <p:childTnLst>
                              <p:par>
                                <p:cTn id="34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6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7" fill="hold">
                            <p:stCondLst>
                              <p:cond delay="500"/>
                            </p:stCondLst>
                            <p:childTnLst>
                              <p:par>
                                <p:cTn id="34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1" fill="hold">
                            <p:stCondLst>
                              <p:cond delay="1000"/>
                            </p:stCondLst>
                            <p:childTnLst>
                              <p:par>
                                <p:cTn id="3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4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5" fill="hold">
                            <p:stCondLst>
                              <p:cond delay="1500"/>
                            </p:stCondLst>
                            <p:childTnLst>
                              <p:par>
                                <p:cTn id="35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8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9" fill="hold">
                            <p:stCondLst>
                              <p:cond delay="2000"/>
                            </p:stCondLst>
                            <p:childTnLst>
                              <p:par>
                                <p:cTn id="36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2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3" fill="hold">
                            <p:stCondLst>
                              <p:cond delay="2500"/>
                            </p:stCondLst>
                            <p:childTnLst>
                              <p:par>
                                <p:cTn id="36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6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7" fill="hold">
                      <p:stCondLst>
                        <p:cond delay="indefinite"/>
                      </p:stCondLst>
                      <p:childTnLst>
                        <p:par>
                          <p:cTn id="368" fill="hold">
                            <p:stCondLst>
                              <p:cond delay="0"/>
                            </p:stCondLst>
                            <p:childTnLst>
                              <p:par>
                                <p:cTn id="36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1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2" dur="456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3" dur="166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4" dur="166" tmFilter="0, 0; 0.125,0.2665; 0.25,0.4; 0.375,0.465; 0.5,0.5;  0.625,0.535; 0.75,0.6; 0.875,0.7335; 1,1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5" dur="83" tmFilter="0, 0; 0.125,0.2665; 0.25,0.4; 0.375,0.465; 0.5,0.5;  0.625,0.535; 0.75,0.6; 0.875,0.7335; 1,1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6" dur="41" tmFilter="0, 0; 0.125,0.2665; 0.25,0.4; 0.375,0.465; 0.5,0.5;  0.625,0.535; 0.75,0.6; 0.875,0.7335; 1,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77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8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9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0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1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2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3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4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9" dur="500"/>
                                        <p:tgtEl>
                                          <p:spTgt spid="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0" fill="hold">
                            <p:stCondLst>
                              <p:cond delay="500"/>
                            </p:stCondLst>
                            <p:childTnLst>
                              <p:par>
                                <p:cTn id="39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4" fill="hold">
                            <p:stCondLst>
                              <p:cond delay="1000"/>
                            </p:stCondLst>
                            <p:childTnLst>
                              <p:par>
                                <p:cTn id="39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7" dur="500"/>
                                        <p:tgtEl>
                                          <p:spTgt spid="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graphicFrame>
        <p:nvGraphicFramePr>
          <p:cNvPr id="7" name="Group 127"/>
          <p:cNvGraphicFramePr>
            <a:graphicFrameLocks noGrp="1"/>
          </p:cNvGraphicFramePr>
          <p:nvPr/>
        </p:nvGraphicFramePr>
        <p:xfrm>
          <a:off x="3047683" y="2164080"/>
          <a:ext cx="6096000" cy="2895600"/>
        </p:xfrm>
        <a:graphic>
          <a:graphicData uri="http://schemas.openxmlformats.org/drawingml/2006/table">
            <a:tbl>
              <a:tblPr/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38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11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23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37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41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47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53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59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61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67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71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  <a:tr h="3714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73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83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89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en-US" altLang="zh-CN" sz="32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+mj-ea"/>
                          <a:cs typeface="Arial" panose="020B0604020202020204" pitchFamily="34" charset="0"/>
                        </a:rPr>
                        <a:t>97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CC"/>
                    </a:solidFill>
                  </a:tcPr>
                </a:tc>
              </a:tr>
            </a:tbl>
          </a:graphicData>
        </a:graphic>
      </p:graphicFrame>
      <p:sp>
        <p:nvSpPr>
          <p:cNvPr id="8" name="文本框 256"/>
          <p:cNvSpPr txBox="1">
            <a:spLocks noChangeArrowheads="1"/>
          </p:cNvSpPr>
          <p:nvPr/>
        </p:nvSpPr>
        <p:spPr bwMode="auto">
          <a:xfrm>
            <a:off x="4470400" y="1191578"/>
            <a:ext cx="3771900" cy="645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卡通简体" panose="03000509000000000000" charset="-122"/>
                <a:ea typeface="方正卡通简体" panose="03000509000000000000" charset="-122"/>
                <a:cs typeface="方正卡通简体" panose="03000509000000000000" charset="-122"/>
              </a:rPr>
              <a:t>100</a:t>
            </a:r>
            <a:r>
              <a:rPr kumimoji="0" lang="zh-CN" altLang="en-US" sz="3600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方正卡通简体" panose="03000509000000000000" charset="-122"/>
                <a:ea typeface="方正卡通简体" panose="03000509000000000000" charset="-122"/>
                <a:cs typeface="方正卡通简体" panose="03000509000000000000" charset="-122"/>
              </a:rPr>
              <a:t>以内质数表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" name="组合 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5" name="图片 4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6" name="图片 5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  <p:sp>
        <p:nvSpPr>
          <p:cNvPr id="7" name="MH_Other_1"/>
          <p:cNvSpPr/>
          <p:nvPr>
            <p:custDataLst>
              <p:tags r:id="rId1"/>
            </p:custDataLst>
          </p:nvPr>
        </p:nvSpPr>
        <p:spPr>
          <a:xfrm rot="20387656">
            <a:off x="618399" y="123739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MH_SubTitle_1"/>
          <p:cNvSpPr/>
          <p:nvPr>
            <p:custDataLst>
              <p:tags r:id="rId2"/>
            </p:custDataLst>
          </p:nvPr>
        </p:nvSpPr>
        <p:spPr>
          <a:xfrm rot="20976448">
            <a:off x="247156" y="1979100"/>
            <a:ext cx="2388723" cy="831161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</a:p>
        </p:txBody>
      </p:sp>
      <p:sp>
        <p:nvSpPr>
          <p:cNvPr id="10" name="MH_Other_2"/>
          <p:cNvSpPr/>
          <p:nvPr>
            <p:custDataLst>
              <p:tags r:id="rId3"/>
            </p:custDataLst>
          </p:nvPr>
        </p:nvSpPr>
        <p:spPr>
          <a:xfrm rot="18620799">
            <a:off x="981441" y="973831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144466" y="897037"/>
            <a:ext cx="181667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填一填。</a:t>
            </a:r>
            <a:endParaRPr lang="zh-CN" altLang="en-US" sz="3200" b="0" dirty="0" smtClean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821810" y="2566670"/>
            <a:ext cx="10081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64</a:t>
            </a:r>
            <a:endParaRPr lang="en-US" altLang="zh-CN" sz="3200" dirty="0" smtClean="0">
              <a:solidFill>
                <a:srgbClr val="00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4311599" y="1848477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24</a:t>
            </a:r>
          </a:p>
        </p:txBody>
      </p:sp>
      <p:sp>
        <p:nvSpPr>
          <p:cNvPr id="26" name="矩形 25"/>
          <p:cNvSpPr/>
          <p:nvPr/>
        </p:nvSpPr>
        <p:spPr>
          <a:xfrm>
            <a:off x="5568758" y="1848477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19</a:t>
            </a:r>
          </a:p>
        </p:txBody>
      </p:sp>
      <p:sp>
        <p:nvSpPr>
          <p:cNvPr id="27" name="矩形 26"/>
          <p:cNvSpPr/>
          <p:nvPr/>
        </p:nvSpPr>
        <p:spPr>
          <a:xfrm>
            <a:off x="6964361" y="1835771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23</a:t>
            </a:r>
          </a:p>
        </p:txBody>
      </p:sp>
      <p:sp>
        <p:nvSpPr>
          <p:cNvPr id="28" name="矩形 27"/>
          <p:cNvSpPr/>
          <p:nvPr/>
        </p:nvSpPr>
        <p:spPr>
          <a:xfrm>
            <a:off x="8577067" y="1833141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32</a:t>
            </a:r>
          </a:p>
        </p:txBody>
      </p:sp>
      <p:sp>
        <p:nvSpPr>
          <p:cNvPr id="29" name="矩形 28"/>
          <p:cNvSpPr/>
          <p:nvPr/>
        </p:nvSpPr>
        <p:spPr>
          <a:xfrm>
            <a:off x="4373538" y="2600111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47</a:t>
            </a:r>
          </a:p>
        </p:txBody>
      </p:sp>
      <p:sp>
        <p:nvSpPr>
          <p:cNvPr id="30" name="矩形 29"/>
          <p:cNvSpPr/>
          <p:nvPr/>
        </p:nvSpPr>
        <p:spPr>
          <a:xfrm>
            <a:off x="5643446" y="2612565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51</a:t>
            </a:r>
          </a:p>
        </p:txBody>
      </p:sp>
      <p:sp>
        <p:nvSpPr>
          <p:cNvPr id="31" name="TextBox 14"/>
          <p:cNvSpPr txBox="1"/>
          <p:nvPr/>
        </p:nvSpPr>
        <p:spPr>
          <a:xfrm>
            <a:off x="3296285" y="3246755"/>
            <a:ext cx="1164971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质数是（                   ），</a:t>
            </a:r>
            <a:endParaRPr lang="zh-CN" altLang="en-US" sz="3200" b="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8155367" y="2553221"/>
            <a:ext cx="10081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92</a:t>
            </a:r>
            <a:endParaRPr lang="en-US" altLang="zh-CN" sz="3200" dirty="0" smtClean="0">
              <a:solidFill>
                <a:srgbClr val="00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267710" y="4119245"/>
            <a:ext cx="1167892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合数是（     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）；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4" name="TextBox 14"/>
          <p:cNvSpPr txBox="1"/>
          <p:nvPr/>
        </p:nvSpPr>
        <p:spPr>
          <a:xfrm>
            <a:off x="3296285" y="4577715"/>
            <a:ext cx="1289304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eaLnBrk="0" hangingPunct="0">
              <a:lnSpc>
                <a:spcPct val="150000"/>
              </a:lnSpc>
            </a:pP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奇数是（                   ），</a:t>
            </a:r>
            <a:endParaRPr lang="zh-CN" altLang="en-US" sz="3200" b="0" dirty="0" smtClean="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321050" y="5424805"/>
            <a:ext cx="1192403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偶数</a:t>
            </a:r>
            <a:r>
              <a:rPr lang="zh-CN" altLang="en-US" sz="3200" dirty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是（       </a:t>
            </a:r>
            <a:r>
              <a:rPr lang="zh-CN" altLang="en-US" sz="3200" dirty="0" smtClean="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    ）。</a:t>
            </a:r>
            <a:endParaRPr lang="zh-CN" altLang="en-US" sz="3200" dirty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230745" y="4105910"/>
            <a:ext cx="12579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64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zh-CN" sz="3200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5036376" y="4105838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165460" y="3433192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89609" y="3438618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23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5832167" y="4111420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054730" y="3441248"/>
            <a:ext cx="5892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47</a:t>
            </a:r>
          </a:p>
        </p:txBody>
      </p:sp>
      <p:sp>
        <p:nvSpPr>
          <p:cNvPr id="42" name="矩形 41"/>
          <p:cNvSpPr/>
          <p:nvPr/>
        </p:nvSpPr>
        <p:spPr>
          <a:xfrm>
            <a:off x="6643535" y="4120159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51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8028055" y="4112844"/>
            <a:ext cx="10081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92</a:t>
            </a:r>
            <a:endParaRPr lang="en-US" altLang="zh-CN" sz="3200" dirty="0" smtClean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6590030" y="5413375"/>
            <a:ext cx="137223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64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zh-CN" sz="3200" dirty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5178372" y="5413104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24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5070390" y="4766773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19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5994539" y="4772199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23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17978" y="5418686"/>
            <a:ext cx="995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32</a:t>
            </a:r>
            <a:r>
              <a:rPr lang="zh-CN" altLang="en-US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，</a:t>
            </a:r>
            <a:endParaRPr lang="zh-CN" altLang="en-US" sz="3200" dirty="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959660" y="4774829"/>
            <a:ext cx="79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47,</a:t>
            </a:r>
          </a:p>
        </p:txBody>
      </p:sp>
      <p:sp>
        <p:nvSpPr>
          <p:cNvPr id="50" name="矩形 49"/>
          <p:cNvSpPr/>
          <p:nvPr/>
        </p:nvSpPr>
        <p:spPr>
          <a:xfrm>
            <a:off x="7715250" y="4783455"/>
            <a:ext cx="861695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51</a:t>
            </a:r>
          </a:p>
        </p:txBody>
      </p:sp>
      <p:sp>
        <p:nvSpPr>
          <p:cNvPr id="51" name="矩形 50"/>
          <p:cNvSpPr/>
          <p:nvPr/>
        </p:nvSpPr>
        <p:spPr>
          <a:xfrm>
            <a:off x="7387106" y="5420110"/>
            <a:ext cx="1008112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spcAft>
                <a:spcPts val="0"/>
              </a:spcAft>
            </a:pPr>
            <a:r>
              <a:rPr lang="en-US" altLang="zh-CN" sz="3200" dirty="0" smtClean="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Times New Roman" panose="02020603050405020304" pitchFamily="18" charset="0"/>
              </a:rPr>
              <a:t>92</a:t>
            </a:r>
            <a:endParaRPr lang="en-US" altLang="zh-CN" sz="3200" dirty="0" smtClean="0">
              <a:solidFill>
                <a:srgbClr val="FF0000"/>
              </a:solidFill>
              <a:effectLst/>
              <a:latin typeface="黑体" panose="02010609060101010101" charset="-122"/>
              <a:ea typeface="黑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22"/>
          <p:cNvSpPr txBox="1"/>
          <p:nvPr/>
        </p:nvSpPr>
        <p:spPr>
          <a:xfrm flipH="1">
            <a:off x="4913630" y="412115"/>
            <a:ext cx="532257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教材第16页练习四第1,2题。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3" name="TextBox 2"/>
          <p:cNvSpPr txBox="1"/>
          <p:nvPr/>
        </p:nvSpPr>
        <p:spPr>
          <a:xfrm>
            <a:off x="1436564" y="1739985"/>
            <a:ext cx="5301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）所有的奇数都是质数。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436564" y="2892113"/>
            <a:ext cx="53222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）所有的偶数都是合数。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" name="TextBox 8"/>
          <p:cNvSpPr txBox="1"/>
          <p:nvPr/>
        </p:nvSpPr>
        <p:spPr>
          <a:xfrm>
            <a:off x="1436370" y="4046855"/>
            <a:ext cx="104762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）在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…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中，除了质数以外都是合数。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TextBox 9"/>
          <p:cNvSpPr txBox="1"/>
          <p:nvPr/>
        </p:nvSpPr>
        <p:spPr>
          <a:xfrm>
            <a:off x="1472680" y="5107742"/>
            <a:ext cx="530145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（</a:t>
            </a:r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）两个质数的和是偶数。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479725" y="2324760"/>
            <a:ext cx="63594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不正确。如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是奇数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但不是质数</a:t>
            </a:r>
            <a:r>
              <a:rPr lang="zh-CN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r>
              <a:rPr lang="en-US" altLang="zh-CN" sz="3200" dirty="0" smtClean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</a:p>
        </p:txBody>
      </p:sp>
      <p:sp>
        <p:nvSpPr>
          <p:cNvPr id="7" name="矩形 6"/>
          <p:cNvSpPr/>
          <p:nvPr/>
        </p:nvSpPr>
        <p:spPr>
          <a:xfrm>
            <a:off x="2479725" y="3476888"/>
            <a:ext cx="626645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不正确。如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是偶数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但不是合数。</a:t>
            </a:r>
          </a:p>
        </p:txBody>
      </p:sp>
      <p:sp>
        <p:nvSpPr>
          <p:cNvPr id="14" name="矩形 13"/>
          <p:cNvSpPr/>
          <p:nvPr/>
        </p:nvSpPr>
        <p:spPr>
          <a:xfrm>
            <a:off x="2504414" y="4630202"/>
            <a:ext cx="647838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不正确。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既不是质数也不是合数。</a:t>
            </a:r>
          </a:p>
        </p:txBody>
      </p:sp>
      <p:sp>
        <p:nvSpPr>
          <p:cNvPr id="15" name="矩形 14"/>
          <p:cNvSpPr/>
          <p:nvPr/>
        </p:nvSpPr>
        <p:spPr>
          <a:xfrm>
            <a:off x="2453005" y="5685790"/>
            <a:ext cx="9711690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不正确。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是质数</a:t>
            </a:r>
            <a:r>
              <a:rPr lang="en-US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200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它与其他质数的和都是奇数。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1540049" y="1203301"/>
            <a:ext cx="744306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下面的说法正确吗？说一说你的理由。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1" animBg="1"/>
      <p:bldP spid="6" grpId="0"/>
      <p:bldP spid="7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3176163" y="57266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2" name="图片 11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3" name="图片 12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  <p:sp>
        <p:nvSpPr>
          <p:cNvPr id="5" name="TextBox 1"/>
          <p:cNvSpPr txBox="1"/>
          <p:nvPr/>
        </p:nvSpPr>
        <p:spPr>
          <a:xfrm>
            <a:off x="1753155" y="163010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27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6" name="TextBox 10"/>
          <p:cNvSpPr txBox="1"/>
          <p:nvPr/>
        </p:nvSpPr>
        <p:spPr>
          <a:xfrm>
            <a:off x="2663876" y="16346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3553355" y="16346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446818" y="16391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58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7" name="TextBox 14"/>
          <p:cNvSpPr txBox="1"/>
          <p:nvPr/>
        </p:nvSpPr>
        <p:spPr>
          <a:xfrm>
            <a:off x="5281547" y="163463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8" name="TextBox 15"/>
          <p:cNvSpPr txBox="1"/>
          <p:nvPr/>
        </p:nvSpPr>
        <p:spPr>
          <a:xfrm>
            <a:off x="6192268" y="16391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73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39" name="TextBox 16"/>
          <p:cNvSpPr txBox="1"/>
          <p:nvPr/>
        </p:nvSpPr>
        <p:spPr>
          <a:xfrm>
            <a:off x="7081747" y="163916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0" name="TextBox 17"/>
          <p:cNvSpPr txBox="1"/>
          <p:nvPr/>
        </p:nvSpPr>
        <p:spPr>
          <a:xfrm>
            <a:off x="7975210" y="1643690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95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1" name="TextBox 18"/>
          <p:cNvSpPr txBox="1"/>
          <p:nvPr/>
        </p:nvSpPr>
        <p:spPr>
          <a:xfrm>
            <a:off x="1753155" y="206214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11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2" name="TextBox 19"/>
          <p:cNvSpPr txBox="1"/>
          <p:nvPr/>
        </p:nvSpPr>
        <p:spPr>
          <a:xfrm>
            <a:off x="2663876" y="20666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14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3" name="TextBox 20"/>
          <p:cNvSpPr txBox="1"/>
          <p:nvPr/>
        </p:nvSpPr>
        <p:spPr>
          <a:xfrm>
            <a:off x="3553355" y="20666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33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4" name="TextBox 21"/>
          <p:cNvSpPr txBox="1"/>
          <p:nvPr/>
        </p:nvSpPr>
        <p:spPr>
          <a:xfrm>
            <a:off x="4446818" y="2071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47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5" name="TextBox 22"/>
          <p:cNvSpPr txBox="1"/>
          <p:nvPr/>
        </p:nvSpPr>
        <p:spPr>
          <a:xfrm>
            <a:off x="5281547" y="206667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57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6" name="TextBox 23"/>
          <p:cNvSpPr txBox="1"/>
          <p:nvPr/>
        </p:nvSpPr>
        <p:spPr>
          <a:xfrm>
            <a:off x="6192268" y="2071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62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7" name="TextBox 24"/>
          <p:cNvSpPr txBox="1"/>
          <p:nvPr/>
        </p:nvSpPr>
        <p:spPr>
          <a:xfrm>
            <a:off x="7081747" y="207120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87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8" name="TextBox 25"/>
          <p:cNvSpPr txBox="1"/>
          <p:nvPr/>
        </p:nvSpPr>
        <p:spPr>
          <a:xfrm>
            <a:off x="7975210" y="207573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ea typeface="楷体_GB2312"/>
              </a:rPr>
              <a:t>99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ea typeface="楷体_GB231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2167945" y="3014661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0" name="圆角矩形 49"/>
          <p:cNvSpPr/>
          <p:nvPr/>
        </p:nvSpPr>
        <p:spPr>
          <a:xfrm>
            <a:off x="6344409" y="3014661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1" name="圆角矩形 50"/>
          <p:cNvSpPr/>
          <p:nvPr/>
        </p:nvSpPr>
        <p:spPr>
          <a:xfrm>
            <a:off x="2167945" y="4814861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2" name="圆角矩形 51"/>
          <p:cNvSpPr/>
          <p:nvPr/>
        </p:nvSpPr>
        <p:spPr>
          <a:xfrm>
            <a:off x="6344409" y="4814861"/>
            <a:ext cx="3312368" cy="1273345"/>
          </a:xfrm>
          <a:prstGeom prst="roundRect">
            <a:avLst/>
          </a:prstGeom>
          <a:noFill/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800"/>
          </a:p>
        </p:txBody>
      </p:sp>
      <p:sp>
        <p:nvSpPr>
          <p:cNvPr id="53" name="TextBox 3"/>
          <p:cNvSpPr txBox="1"/>
          <p:nvPr/>
        </p:nvSpPr>
        <p:spPr>
          <a:xfrm>
            <a:off x="3091035" y="244541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质数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4" name="TextBox 30"/>
          <p:cNvSpPr txBox="1"/>
          <p:nvPr/>
        </p:nvSpPr>
        <p:spPr>
          <a:xfrm>
            <a:off x="7385814" y="2445415"/>
            <a:ext cx="100540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合数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5" name="TextBox 31"/>
          <p:cNvSpPr txBox="1"/>
          <p:nvPr/>
        </p:nvSpPr>
        <p:spPr>
          <a:xfrm>
            <a:off x="3255763" y="424561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奇</a:t>
            </a:r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数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6" name="TextBox 32"/>
          <p:cNvSpPr txBox="1"/>
          <p:nvPr/>
        </p:nvSpPr>
        <p:spPr>
          <a:xfrm>
            <a:off x="7385814" y="4245615"/>
            <a:ext cx="110799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偶数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7" name="TextBox 33"/>
          <p:cNvSpPr txBox="1"/>
          <p:nvPr/>
        </p:nvSpPr>
        <p:spPr>
          <a:xfrm>
            <a:off x="2604030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8" name="TextBox 34"/>
          <p:cNvSpPr txBox="1"/>
          <p:nvPr/>
        </p:nvSpPr>
        <p:spPr>
          <a:xfrm>
            <a:off x="3235374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59" name="TextBox 35"/>
          <p:cNvSpPr txBox="1"/>
          <p:nvPr/>
        </p:nvSpPr>
        <p:spPr>
          <a:xfrm>
            <a:off x="3828430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0" name="TextBox 36"/>
          <p:cNvSpPr txBox="1"/>
          <p:nvPr/>
        </p:nvSpPr>
        <p:spPr>
          <a:xfrm>
            <a:off x="4446818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1" name="TextBox 37"/>
          <p:cNvSpPr txBox="1"/>
          <p:nvPr/>
        </p:nvSpPr>
        <p:spPr>
          <a:xfrm>
            <a:off x="2938951" y="36695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2" name="TextBox 40"/>
          <p:cNvSpPr txBox="1"/>
          <p:nvPr/>
        </p:nvSpPr>
        <p:spPr>
          <a:xfrm>
            <a:off x="3510449" y="36695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3" name="TextBox 41"/>
          <p:cNvSpPr txBox="1"/>
          <p:nvPr/>
        </p:nvSpPr>
        <p:spPr>
          <a:xfrm>
            <a:off x="4145565" y="36695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4" name="TextBox 42"/>
          <p:cNvSpPr txBox="1"/>
          <p:nvPr/>
        </p:nvSpPr>
        <p:spPr>
          <a:xfrm>
            <a:off x="6695794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5" name="TextBox 43"/>
          <p:cNvSpPr txBox="1"/>
          <p:nvPr/>
        </p:nvSpPr>
        <p:spPr>
          <a:xfrm>
            <a:off x="7211383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6" name="TextBox 44"/>
          <p:cNvSpPr txBox="1"/>
          <p:nvPr/>
        </p:nvSpPr>
        <p:spPr>
          <a:xfrm>
            <a:off x="7718441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7" name="TextBox 45"/>
          <p:cNvSpPr txBox="1"/>
          <p:nvPr/>
        </p:nvSpPr>
        <p:spPr>
          <a:xfrm>
            <a:off x="8222497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8" name="TextBox 46"/>
          <p:cNvSpPr txBox="1"/>
          <p:nvPr/>
        </p:nvSpPr>
        <p:spPr>
          <a:xfrm>
            <a:off x="8695290" y="302147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69" name="TextBox 50"/>
          <p:cNvSpPr txBox="1"/>
          <p:nvPr/>
        </p:nvSpPr>
        <p:spPr>
          <a:xfrm>
            <a:off x="6869177" y="3669551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0" name="TextBox 51"/>
          <p:cNvSpPr txBox="1"/>
          <p:nvPr/>
        </p:nvSpPr>
        <p:spPr>
          <a:xfrm>
            <a:off x="7402600" y="36458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1" name="TextBox 52"/>
          <p:cNvSpPr txBox="1"/>
          <p:nvPr/>
        </p:nvSpPr>
        <p:spPr>
          <a:xfrm>
            <a:off x="7978664" y="364585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2" name="TextBox 53"/>
          <p:cNvSpPr txBox="1"/>
          <p:nvPr/>
        </p:nvSpPr>
        <p:spPr>
          <a:xfrm>
            <a:off x="8453353" y="365038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3" name="TextBox 54"/>
          <p:cNvSpPr txBox="1"/>
          <p:nvPr/>
        </p:nvSpPr>
        <p:spPr>
          <a:xfrm>
            <a:off x="3024180" y="46968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4" name="TextBox 55"/>
          <p:cNvSpPr txBox="1"/>
          <p:nvPr/>
        </p:nvSpPr>
        <p:spPr>
          <a:xfrm>
            <a:off x="3550120" y="46968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5" name="TextBox 56"/>
          <p:cNvSpPr txBox="1"/>
          <p:nvPr/>
        </p:nvSpPr>
        <p:spPr>
          <a:xfrm>
            <a:off x="4086778" y="46968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6" name="TextBox 57"/>
          <p:cNvSpPr txBox="1"/>
          <p:nvPr/>
        </p:nvSpPr>
        <p:spPr>
          <a:xfrm>
            <a:off x="4590834" y="46968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73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7" name="TextBox 58"/>
          <p:cNvSpPr txBox="1"/>
          <p:nvPr/>
        </p:nvSpPr>
        <p:spPr>
          <a:xfrm>
            <a:off x="2476689" y="5165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8" name="TextBox 59"/>
          <p:cNvSpPr txBox="1"/>
          <p:nvPr/>
        </p:nvSpPr>
        <p:spPr>
          <a:xfrm>
            <a:off x="3556809" y="5165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11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79" name="TextBox 60"/>
          <p:cNvSpPr txBox="1"/>
          <p:nvPr/>
        </p:nvSpPr>
        <p:spPr>
          <a:xfrm>
            <a:off x="4564921" y="518171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47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0" name="TextBox 61"/>
          <p:cNvSpPr txBox="1"/>
          <p:nvPr/>
        </p:nvSpPr>
        <p:spPr>
          <a:xfrm>
            <a:off x="2476689" y="469682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27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1" name="TextBox 62"/>
          <p:cNvSpPr txBox="1"/>
          <p:nvPr/>
        </p:nvSpPr>
        <p:spPr>
          <a:xfrm>
            <a:off x="3024180" y="518171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95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2" name="TextBox 63"/>
          <p:cNvSpPr txBox="1"/>
          <p:nvPr/>
        </p:nvSpPr>
        <p:spPr>
          <a:xfrm>
            <a:off x="4061395" y="5165129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33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3" name="TextBox 64"/>
          <p:cNvSpPr txBox="1"/>
          <p:nvPr/>
        </p:nvSpPr>
        <p:spPr>
          <a:xfrm>
            <a:off x="3009078" y="561376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4" name="TextBox 65"/>
          <p:cNvSpPr txBox="1"/>
          <p:nvPr/>
        </p:nvSpPr>
        <p:spPr>
          <a:xfrm>
            <a:off x="3556809" y="561376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87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5" name="TextBox 66"/>
          <p:cNvSpPr txBox="1"/>
          <p:nvPr/>
        </p:nvSpPr>
        <p:spPr>
          <a:xfrm>
            <a:off x="4086778" y="561376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99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6" name="TextBox 67"/>
          <p:cNvSpPr txBox="1"/>
          <p:nvPr/>
        </p:nvSpPr>
        <p:spPr>
          <a:xfrm>
            <a:off x="6916853" y="5155297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58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7" name="TextBox 68"/>
          <p:cNvSpPr txBox="1"/>
          <p:nvPr/>
        </p:nvSpPr>
        <p:spPr>
          <a:xfrm>
            <a:off x="7563667" y="5143088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14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8" name="TextBox 69"/>
          <p:cNvSpPr txBox="1"/>
          <p:nvPr/>
        </p:nvSpPr>
        <p:spPr>
          <a:xfrm>
            <a:off x="8242530" y="5128875"/>
            <a:ext cx="60144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rgbClr val="FF0000"/>
                </a:solidFill>
                <a:ea typeface="楷体_GB2312"/>
              </a:rPr>
              <a:t>62</a:t>
            </a:r>
            <a:endParaRPr lang="zh-CN" altLang="en-US" sz="3200" dirty="0">
              <a:solidFill>
                <a:srgbClr val="FF0000"/>
              </a:solidFill>
              <a:ea typeface="楷体_GB2312"/>
            </a:endParaRPr>
          </a:p>
        </p:txBody>
      </p:sp>
      <p:sp>
        <p:nvSpPr>
          <p:cNvPr id="89" name="TextBox 70"/>
          <p:cNvSpPr txBox="1"/>
          <p:nvPr/>
        </p:nvSpPr>
        <p:spPr>
          <a:xfrm>
            <a:off x="1588308" y="1191559"/>
            <a:ext cx="662232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2.</a:t>
            </a:r>
            <a:r>
              <a:rPr lang="zh-CN" altLang="en-US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将下面各数分别填入指定的圈里。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8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5"/>
          <p:cNvSpPr txBox="1"/>
          <p:nvPr/>
        </p:nvSpPr>
        <p:spPr>
          <a:xfrm>
            <a:off x="521335" y="3000693"/>
            <a:ext cx="91440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0" name="图片 9" descr="图片5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1" name="图片 10" descr="ktx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  <p:pic>
        <p:nvPicPr>
          <p:cNvPr id="13" name="Picture 2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521335" y="1511935"/>
            <a:ext cx="8631555" cy="4453890"/>
            <a:chOff x="4179" y="4383"/>
            <a:chExt cx="10840" cy="4456"/>
          </a:xfrm>
        </p:grpSpPr>
        <p:sp>
          <p:nvSpPr>
            <p:cNvPr id="18" name="文本框 26"/>
            <p:cNvSpPr txBox="1"/>
            <p:nvPr/>
          </p:nvSpPr>
          <p:spPr>
            <a:xfrm>
              <a:off x="4365" y="4851"/>
              <a:ext cx="10654" cy="14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atinLnBrk="0">
                <a:lnSpc>
                  <a:spcPts val="3600"/>
                </a:lnSpc>
              </a:pPr>
              <a:r>
                <a:rPr lang="zh-CN" altLang="en-US" sz="3200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    </a:t>
              </a:r>
              <a:r>
                <a:rPr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我们研究了3的倍数的特征,我们研究的方法与过程是:找数、观察、猜想、验证、归纳,最后找到了3的倍数的特征</a:t>
              </a:r>
              <a:r>
                <a:rPr lang="zh-CN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  <a:sym typeface="+mn-lt"/>
                </a:rPr>
                <a:t>。</a:t>
              </a: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4179" y="4383"/>
              <a:ext cx="10838" cy="4456"/>
            </a:xfrm>
            <a:prstGeom prst="roundRect">
              <a:avLst>
                <a:gd name="adj" fmla="val 19844"/>
              </a:avLst>
            </a:prstGeom>
            <a:solidFill>
              <a:schemeClr val="accent4">
                <a:lumMod val="20000"/>
                <a:lumOff val="80000"/>
              </a:schemeClr>
            </a:solidFill>
            <a:ln w="28575" cmpd="sng">
              <a:solidFill>
                <a:srgbClr val="0CB0A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656445" y="1603693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8923655" y="2258695"/>
            <a:ext cx="2767965" cy="160655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你有什么收获?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302558" y="1263968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937260" y="1752600"/>
            <a:ext cx="7941310" cy="10261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latinLnBrk="0">
              <a:lnSpc>
                <a:spcPts val="364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判断一个数是质数还是合数的关键是看这个数的因数的个数。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841177" y="5202401"/>
            <a:ext cx="8139449" cy="559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/>
          <a:p>
            <a:pPr latinLnBrk="0">
              <a:lnSpc>
                <a:spcPts val="3640"/>
              </a:lnSpc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4.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既不是质数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也不是合数。</a:t>
            </a:r>
            <a:endParaRPr lang="zh-CN" altLang="zh-CN" sz="32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12" name="Text Box 56"/>
          <p:cNvSpPr txBox="1">
            <a:spLocks noChangeArrowheads="1"/>
          </p:cNvSpPr>
          <p:nvPr/>
        </p:nvSpPr>
        <p:spPr bwMode="auto">
          <a:xfrm>
            <a:off x="888365" y="2900045"/>
            <a:ext cx="7496175" cy="102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ts val="3640"/>
              </a:lnSpc>
              <a:spcBef>
                <a:spcPct val="50000"/>
              </a:spcBef>
            </a:pP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2.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个数，如果只有1和它本身两个因数，这样的数叫做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质数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（或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素数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）。</a:t>
            </a:r>
          </a:p>
        </p:txBody>
      </p:sp>
      <p:sp>
        <p:nvSpPr>
          <p:cNvPr id="20" name="Text Box 57"/>
          <p:cNvSpPr txBox="1">
            <a:spLocks noChangeArrowheads="1"/>
          </p:cNvSpPr>
          <p:nvPr/>
        </p:nvSpPr>
        <p:spPr bwMode="auto">
          <a:xfrm>
            <a:off x="814070" y="4044950"/>
            <a:ext cx="8498840" cy="1024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latinLnBrk="0" hangingPunct="1">
              <a:lnSpc>
                <a:spcPts val="3640"/>
              </a:lnSpc>
              <a:spcBef>
                <a:spcPct val="50000"/>
              </a:spcBef>
            </a:pPr>
            <a:r>
              <a:rPr lang="en-US" altLang="zh-CN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en-US" altLang="zh-CN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.</a:t>
            </a:r>
            <a:r>
              <a:rPr lang="zh-CN" altLang="en-US" sz="3200" b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一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个数，如果除了1和它本身还有别的因数，这样的数叫做</a:t>
            </a:r>
            <a:r>
              <a:rPr lang="zh-CN" altLang="en-US" sz="3200" b="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合数</a:t>
            </a:r>
            <a:r>
              <a:rPr lang="zh-CN" altLang="en-US" sz="3200" b="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wedge/>
      </p:transition>
    </mc:Choice>
    <mc:Fallback>
      <p:transition spd="slow">
        <p:wedg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2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/>
                                  </p:end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bldLvl="0" animBg="1"/>
      <p:bldP spid="3" grpId="0"/>
      <p:bldP spid="5" grpId="0"/>
      <p:bldP spid="12" grpId="0" bldLvl="0" animBg="1" autoUpdateAnimBg="0"/>
      <p:bldP spid="20" grpId="0" bldLvl="0" animBg="1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4" name="图片 3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5" name="图片 4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6" name="矩形 5"/>
          <p:cNvSpPr/>
          <p:nvPr/>
        </p:nvSpPr>
        <p:spPr>
          <a:xfrm>
            <a:off x="1485604" y="1107148"/>
            <a:ext cx="671666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en-US" altLang="zh-CN" sz="32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.</a:t>
            </a: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填一填</a:t>
            </a:r>
            <a:r>
              <a:rPr lang="zh-CN" altLang="zh-CN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3200" dirty="0">
              <a:solidFill>
                <a:schemeClr val="tx1">
                  <a:lumMod val="95000"/>
                  <a:lumOff val="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1" name="Text Box 3"/>
          <p:cNvSpPr txBox="1">
            <a:spLocks noChangeArrowheads="1"/>
          </p:cNvSpPr>
          <p:nvPr/>
        </p:nvSpPr>
        <p:spPr bwMode="auto">
          <a:xfrm>
            <a:off x="2587546" y="1619915"/>
            <a:ext cx="6450805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12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17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27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35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64</a:t>
            </a:r>
            <a:r>
              <a:rPr lang="zh-CN" altLang="zh-CN" sz="4000" i="1" dirty="0">
                <a:solidFill>
                  <a:schemeClr val="accent6">
                    <a:lumMod val="75000"/>
                  </a:schemeClr>
                </a:solidFill>
              </a:rPr>
              <a:t>　</a:t>
            </a:r>
            <a:r>
              <a:rPr lang="zh-CN" altLang="zh-CN" sz="4000" dirty="0">
                <a:solidFill>
                  <a:schemeClr val="accent6">
                    <a:lumMod val="75000"/>
                  </a:schemeClr>
                </a:solidFill>
              </a:rPr>
              <a:t> </a:t>
            </a:r>
            <a:r>
              <a:rPr lang="en-US" altLang="zh-CN" sz="4000" dirty="0">
                <a:solidFill>
                  <a:schemeClr val="accent6">
                    <a:lumMod val="75000"/>
                  </a:schemeClr>
                </a:solidFill>
              </a:rPr>
              <a:t>90</a:t>
            </a:r>
            <a:endParaRPr lang="zh-CN" altLang="zh-CN" sz="400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507490" y="2195830"/>
            <a:ext cx="9511030" cy="2722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(1)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上面各数是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的倍数的数是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       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8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3" name="矩形 22"/>
          <p:cNvSpPr/>
          <p:nvPr/>
        </p:nvSpPr>
        <p:spPr>
          <a:xfrm>
            <a:off x="1507490" y="4681220"/>
            <a:ext cx="9511030" cy="1845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(2)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上面各数既是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又是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,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也是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的倍数的数是</a:t>
            </a:r>
            <a:r>
              <a:rPr lang="en-US" altLang="zh-CN" sz="3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( </a:t>
            </a:r>
            <a:r>
              <a:rPr lang="zh-CN" altLang="zh-CN" sz="3800" i="1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　　</a:t>
            </a:r>
            <a:r>
              <a:rPr lang="en-US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)</a:t>
            </a:r>
            <a:r>
              <a:rPr lang="zh-CN" altLang="zh-CN" sz="3800" dirty="0">
                <a:solidFill>
                  <a:schemeClr val="tx1">
                    <a:lumMod val="95000"/>
                    <a:lumOff val="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</p:txBody>
      </p:sp>
      <p:sp>
        <p:nvSpPr>
          <p:cNvPr id="24" name="矩形 23"/>
          <p:cNvSpPr/>
          <p:nvPr/>
        </p:nvSpPr>
        <p:spPr>
          <a:xfrm>
            <a:off x="7844130" y="2412003"/>
            <a:ext cx="2008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12,64,90</a:t>
            </a:r>
          </a:p>
        </p:txBody>
      </p:sp>
      <p:sp>
        <p:nvSpPr>
          <p:cNvPr id="30" name="矩形 29"/>
          <p:cNvSpPr/>
          <p:nvPr/>
        </p:nvSpPr>
        <p:spPr>
          <a:xfrm>
            <a:off x="5374624" y="3287658"/>
            <a:ext cx="200888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12,27,90</a:t>
            </a:r>
          </a:p>
        </p:txBody>
      </p:sp>
      <p:sp>
        <p:nvSpPr>
          <p:cNvPr id="31" name="矩形 30"/>
          <p:cNvSpPr/>
          <p:nvPr/>
        </p:nvSpPr>
        <p:spPr>
          <a:xfrm>
            <a:off x="2958376" y="4152389"/>
            <a:ext cx="13564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35,90</a:t>
            </a:r>
          </a:p>
        </p:txBody>
      </p:sp>
      <p:sp>
        <p:nvSpPr>
          <p:cNvPr id="32" name="矩形 31"/>
          <p:cNvSpPr/>
          <p:nvPr/>
        </p:nvSpPr>
        <p:spPr>
          <a:xfrm>
            <a:off x="4899325" y="5808573"/>
            <a:ext cx="70403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</a:rPr>
              <a:t>90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30" grpId="0"/>
      <p:bldP spid="31" grpId="0"/>
      <p:bldP spid="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2279398" y="205067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2279398" y="3193818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文本框 22"/>
          <p:cNvSpPr txBox="1"/>
          <p:nvPr/>
        </p:nvSpPr>
        <p:spPr>
          <a:xfrm flipH="1">
            <a:off x="3829050" y="1782445"/>
            <a:ext cx="6869430" cy="829945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教材第16页练习四第3题。</a:t>
            </a:r>
          </a:p>
        </p:txBody>
      </p:sp>
      <p:sp>
        <p:nvSpPr>
          <p:cNvPr id="5" name="文本框 22"/>
          <p:cNvSpPr txBox="1"/>
          <p:nvPr/>
        </p:nvSpPr>
        <p:spPr>
          <a:xfrm flipH="1">
            <a:off x="3829447" y="2915860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6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8" name="组合 7"/>
          <p:cNvGrpSpPr/>
          <p:nvPr/>
        </p:nvGrpSpPr>
        <p:grpSpPr>
          <a:xfrm>
            <a:off x="76200" y="-45085"/>
            <a:ext cx="3195320" cy="1609090"/>
            <a:chOff x="120" y="-71"/>
            <a:chExt cx="5032" cy="2534"/>
          </a:xfrm>
        </p:grpSpPr>
        <p:pic>
          <p:nvPicPr>
            <p:cNvPr id="9" name="图片 8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0" name="图片 9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randomBar dir="vert"/>
      </p:transition>
    </mc:Choice>
    <mc:Fallback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3791332" y="296468"/>
            <a:ext cx="662463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请你列出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～</a:t>
            </a:r>
            <a:r>
              <a:rPr 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>
                <a:solidFill>
                  <a:schemeClr val="tx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各数的因数。</a:t>
            </a:r>
          </a:p>
        </p:txBody>
      </p:sp>
      <p:sp>
        <p:nvSpPr>
          <p:cNvPr id="67589" name="Text Box 4"/>
          <p:cNvSpPr txBox="1">
            <a:spLocks noChangeArrowheads="1"/>
          </p:cNvSpPr>
          <p:nvPr/>
        </p:nvSpPr>
        <p:spPr bwMode="auto">
          <a:xfrm>
            <a:off x="3971677" y="1125548"/>
            <a:ext cx="1219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8622983" y="1145868"/>
            <a:ext cx="2686701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200" dirty="0" smtClean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 smtClean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 smtClean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endParaRPr lang="zh-CN" altLang="en-US" sz="3200" dirty="0">
              <a:solidFill>
                <a:srgbClr val="1B58EF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7591" name="Text Box 18"/>
          <p:cNvSpPr txBox="1">
            <a:spLocks noChangeArrowheads="1"/>
          </p:cNvSpPr>
          <p:nvPr/>
        </p:nvSpPr>
        <p:spPr bwMode="auto">
          <a:xfrm>
            <a:off x="3971677" y="1650652"/>
            <a:ext cx="1981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</p:txBody>
      </p:sp>
      <p:sp>
        <p:nvSpPr>
          <p:cNvPr id="67592" name="Text Box 19"/>
          <p:cNvSpPr txBox="1">
            <a:spLocks noChangeArrowheads="1"/>
          </p:cNvSpPr>
          <p:nvPr/>
        </p:nvSpPr>
        <p:spPr bwMode="auto">
          <a:xfrm>
            <a:off x="8613565" y="1686059"/>
            <a:ext cx="341801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 smtClean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 smtClean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</p:txBody>
      </p:sp>
      <p:sp>
        <p:nvSpPr>
          <p:cNvPr id="67593" name="Text Box 20"/>
          <p:cNvSpPr txBox="1">
            <a:spLocks noChangeArrowheads="1"/>
          </p:cNvSpPr>
          <p:nvPr/>
        </p:nvSpPr>
        <p:spPr bwMode="auto">
          <a:xfrm>
            <a:off x="3971677" y="2169794"/>
            <a:ext cx="19812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</a:t>
            </a:r>
          </a:p>
        </p:txBody>
      </p:sp>
      <p:sp>
        <p:nvSpPr>
          <p:cNvPr id="67594" name="Text Box 21"/>
          <p:cNvSpPr txBox="1">
            <a:spLocks noChangeArrowheads="1"/>
          </p:cNvSpPr>
          <p:nvPr/>
        </p:nvSpPr>
        <p:spPr bwMode="auto">
          <a:xfrm>
            <a:off x="8603113" y="2199740"/>
            <a:ext cx="3120457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2   3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</a:p>
        </p:txBody>
      </p:sp>
      <p:sp>
        <p:nvSpPr>
          <p:cNvPr id="67595" name="Text Box 22"/>
          <p:cNvSpPr txBox="1">
            <a:spLocks noChangeArrowheads="1"/>
          </p:cNvSpPr>
          <p:nvPr/>
        </p:nvSpPr>
        <p:spPr bwMode="auto">
          <a:xfrm>
            <a:off x="4012382" y="2673850"/>
            <a:ext cx="168751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</a:p>
        </p:txBody>
      </p:sp>
      <p:sp>
        <p:nvSpPr>
          <p:cNvPr id="67596" name="Text Box 23"/>
          <p:cNvSpPr txBox="1">
            <a:spLocks noChangeArrowheads="1"/>
          </p:cNvSpPr>
          <p:nvPr/>
        </p:nvSpPr>
        <p:spPr bwMode="auto">
          <a:xfrm>
            <a:off x="8603933" y="2622162"/>
            <a:ext cx="337952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2   4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   </a:t>
            </a:r>
          </a:p>
        </p:txBody>
      </p:sp>
      <p:sp>
        <p:nvSpPr>
          <p:cNvPr id="67597" name="Text Box 24"/>
          <p:cNvSpPr txBox="1">
            <a:spLocks noChangeArrowheads="1"/>
          </p:cNvSpPr>
          <p:nvPr/>
        </p:nvSpPr>
        <p:spPr bwMode="auto">
          <a:xfrm>
            <a:off x="4013969" y="3177906"/>
            <a:ext cx="1828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3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</a:p>
        </p:txBody>
      </p:sp>
      <p:sp>
        <p:nvSpPr>
          <p:cNvPr id="67598" name="Text Box 25"/>
          <p:cNvSpPr txBox="1">
            <a:spLocks noChangeArrowheads="1"/>
          </p:cNvSpPr>
          <p:nvPr/>
        </p:nvSpPr>
        <p:spPr bwMode="auto">
          <a:xfrm>
            <a:off x="8619335" y="3126217"/>
            <a:ext cx="320048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 </a:t>
            </a:r>
            <a:r>
              <a:rPr lang="zh-CN" altLang="en-US" sz="3200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 5</a:t>
            </a:r>
            <a:r>
              <a:rPr lang="zh-CN" altLang="en-US" sz="3200" dirty="0" smtClean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 smtClean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  </a:t>
            </a:r>
            <a:endParaRPr lang="zh-CN" altLang="en-US" sz="3200" dirty="0">
              <a:solidFill>
                <a:srgbClr val="B9015D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67599" name="Text Box 26"/>
          <p:cNvSpPr txBox="1">
            <a:spLocks noChangeArrowheads="1"/>
          </p:cNvSpPr>
          <p:nvPr/>
        </p:nvSpPr>
        <p:spPr bwMode="auto">
          <a:xfrm>
            <a:off x="4008661" y="3696249"/>
            <a:ext cx="18288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</a:p>
        </p:txBody>
      </p:sp>
      <p:sp>
        <p:nvSpPr>
          <p:cNvPr id="67600" name="Text Box 27"/>
          <p:cNvSpPr txBox="1">
            <a:spLocks noChangeArrowheads="1"/>
          </p:cNvSpPr>
          <p:nvPr/>
        </p:nvSpPr>
        <p:spPr bwMode="auto">
          <a:xfrm>
            <a:off x="8651780" y="3702282"/>
            <a:ext cx="4361575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2 3 4 6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</a:p>
        </p:txBody>
      </p:sp>
      <p:sp>
        <p:nvSpPr>
          <p:cNvPr id="67602" name="Text Box 3"/>
          <p:cNvSpPr txBox="1">
            <a:spLocks noChangeArrowheads="1"/>
          </p:cNvSpPr>
          <p:nvPr/>
        </p:nvSpPr>
        <p:spPr bwMode="auto">
          <a:xfrm>
            <a:off x="2186995" y="1154410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3" name="Text Box 5"/>
          <p:cNvSpPr txBox="1">
            <a:spLocks noChangeArrowheads="1"/>
          </p:cNvSpPr>
          <p:nvPr/>
        </p:nvSpPr>
        <p:spPr bwMode="auto">
          <a:xfrm>
            <a:off x="6797596" y="1174730"/>
            <a:ext cx="1981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4" name="Text Box 8"/>
          <p:cNvSpPr txBox="1">
            <a:spLocks noChangeArrowheads="1"/>
          </p:cNvSpPr>
          <p:nvPr/>
        </p:nvSpPr>
        <p:spPr bwMode="auto">
          <a:xfrm>
            <a:off x="2186995" y="1665500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5" name="Text Box 9"/>
          <p:cNvSpPr txBox="1">
            <a:spLocks noChangeArrowheads="1"/>
          </p:cNvSpPr>
          <p:nvPr/>
        </p:nvSpPr>
        <p:spPr bwMode="auto">
          <a:xfrm>
            <a:off x="6762671" y="1692170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4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6" name="Text Box 10"/>
          <p:cNvSpPr txBox="1">
            <a:spLocks noChangeArrowheads="1"/>
          </p:cNvSpPr>
          <p:nvPr/>
        </p:nvSpPr>
        <p:spPr bwMode="auto">
          <a:xfrm>
            <a:off x="6781721" y="2195978"/>
            <a:ext cx="22860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7" name="Text Box 11"/>
          <p:cNvSpPr txBox="1">
            <a:spLocks noChangeArrowheads="1"/>
          </p:cNvSpPr>
          <p:nvPr/>
        </p:nvSpPr>
        <p:spPr bwMode="auto">
          <a:xfrm>
            <a:off x="2186995" y="2169308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8" name="Text Box 12"/>
          <p:cNvSpPr txBox="1">
            <a:spLocks noChangeArrowheads="1"/>
          </p:cNvSpPr>
          <p:nvPr/>
        </p:nvSpPr>
        <p:spPr bwMode="auto">
          <a:xfrm>
            <a:off x="2180645" y="2672545"/>
            <a:ext cx="24384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09" name="Text Box 13"/>
          <p:cNvSpPr txBox="1">
            <a:spLocks noChangeArrowheads="1"/>
          </p:cNvSpPr>
          <p:nvPr/>
        </p:nvSpPr>
        <p:spPr bwMode="auto">
          <a:xfrm>
            <a:off x="6776958" y="2621428"/>
            <a:ext cx="23622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0" name="Text Box 14"/>
          <p:cNvSpPr txBox="1">
            <a:spLocks noChangeArrowheads="1"/>
          </p:cNvSpPr>
          <p:nvPr/>
        </p:nvSpPr>
        <p:spPr bwMode="auto">
          <a:xfrm>
            <a:off x="2137782" y="3184291"/>
            <a:ext cx="22098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1" name="Text Box 15"/>
          <p:cNvSpPr txBox="1">
            <a:spLocks noChangeArrowheads="1"/>
          </p:cNvSpPr>
          <p:nvPr/>
        </p:nvSpPr>
        <p:spPr bwMode="auto">
          <a:xfrm>
            <a:off x="6619796" y="3126823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10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2" name="Text Box 16"/>
          <p:cNvSpPr txBox="1">
            <a:spLocks noChangeArrowheads="1"/>
          </p:cNvSpPr>
          <p:nvPr/>
        </p:nvSpPr>
        <p:spPr bwMode="auto">
          <a:xfrm>
            <a:off x="1936988" y="3681749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11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3" name="Text Box 17"/>
          <p:cNvSpPr txBox="1">
            <a:spLocks noChangeArrowheads="1"/>
          </p:cNvSpPr>
          <p:nvPr/>
        </p:nvSpPr>
        <p:spPr bwMode="auto">
          <a:xfrm>
            <a:off x="6624558" y="3702069"/>
            <a:ext cx="2514600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12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的因数:</a:t>
            </a:r>
          </a:p>
        </p:txBody>
      </p:sp>
      <p:sp>
        <p:nvSpPr>
          <p:cNvPr id="67614" name="Rectangle 40"/>
          <p:cNvSpPr>
            <a:spLocks noChangeArrowheads="1"/>
          </p:cNvSpPr>
          <p:nvPr/>
        </p:nvSpPr>
        <p:spPr bwMode="auto">
          <a:xfrm>
            <a:off x="1936988" y="4262874"/>
            <a:ext cx="2627313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5" name="Rectangle 42"/>
          <p:cNvSpPr>
            <a:spLocks noChangeArrowheads="1"/>
          </p:cNvSpPr>
          <p:nvPr/>
        </p:nvSpPr>
        <p:spPr bwMode="auto">
          <a:xfrm>
            <a:off x="1936988" y="4834374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6" name="Rectangle 43"/>
          <p:cNvSpPr>
            <a:spLocks noChangeArrowheads="1"/>
          </p:cNvSpPr>
          <p:nvPr/>
        </p:nvSpPr>
        <p:spPr bwMode="auto">
          <a:xfrm>
            <a:off x="1936988" y="5411827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7" name="Rectangle 44"/>
          <p:cNvSpPr>
            <a:spLocks noChangeArrowheads="1"/>
          </p:cNvSpPr>
          <p:nvPr/>
        </p:nvSpPr>
        <p:spPr bwMode="auto">
          <a:xfrm>
            <a:off x="6559471" y="4206994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8" name="Rectangle 45"/>
          <p:cNvSpPr>
            <a:spLocks noChangeArrowheads="1"/>
          </p:cNvSpPr>
          <p:nvPr/>
        </p:nvSpPr>
        <p:spPr bwMode="auto">
          <a:xfrm>
            <a:off x="6559471" y="4783257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19" name="Rectangle 46"/>
          <p:cNvSpPr>
            <a:spLocks noChangeArrowheads="1"/>
          </p:cNvSpPr>
          <p:nvPr/>
        </p:nvSpPr>
        <p:spPr bwMode="auto">
          <a:xfrm>
            <a:off x="6568996" y="5359122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0" name="Rectangle 47"/>
          <p:cNvSpPr>
            <a:spLocks noChangeArrowheads="1"/>
          </p:cNvSpPr>
          <p:nvPr/>
        </p:nvSpPr>
        <p:spPr bwMode="auto">
          <a:xfrm>
            <a:off x="1936988" y="6005552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1" name="Rectangle 48"/>
          <p:cNvSpPr>
            <a:spLocks noChangeArrowheads="1"/>
          </p:cNvSpPr>
          <p:nvPr/>
        </p:nvSpPr>
        <p:spPr bwMode="auto">
          <a:xfrm>
            <a:off x="6568996" y="5935186"/>
            <a:ext cx="2243138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A5002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的因数：</a:t>
            </a:r>
          </a:p>
        </p:txBody>
      </p:sp>
      <p:sp>
        <p:nvSpPr>
          <p:cNvPr id="67622" name="Rectangle 49"/>
          <p:cNvSpPr>
            <a:spLocks noChangeArrowheads="1"/>
          </p:cNvSpPr>
          <p:nvPr/>
        </p:nvSpPr>
        <p:spPr bwMode="auto">
          <a:xfrm>
            <a:off x="4037236" y="4310712"/>
            <a:ext cx="170815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13</a:t>
            </a:r>
          </a:p>
        </p:txBody>
      </p:sp>
      <p:sp>
        <p:nvSpPr>
          <p:cNvPr id="67623" name="Rectangle 50"/>
          <p:cNvSpPr>
            <a:spLocks noChangeArrowheads="1"/>
          </p:cNvSpPr>
          <p:nvPr/>
        </p:nvSpPr>
        <p:spPr bwMode="auto">
          <a:xfrm>
            <a:off x="4022949" y="4886974"/>
            <a:ext cx="145424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3 5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15</a:t>
            </a:r>
          </a:p>
        </p:txBody>
      </p:sp>
      <p:sp>
        <p:nvSpPr>
          <p:cNvPr id="67624" name="Rectangle 51"/>
          <p:cNvSpPr>
            <a:spLocks noChangeArrowheads="1"/>
          </p:cNvSpPr>
          <p:nvPr/>
        </p:nvSpPr>
        <p:spPr bwMode="auto">
          <a:xfrm>
            <a:off x="4048349" y="5407277"/>
            <a:ext cx="1107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17</a:t>
            </a:r>
          </a:p>
        </p:txBody>
      </p:sp>
      <p:sp>
        <p:nvSpPr>
          <p:cNvPr id="67625" name="Rectangle 52"/>
          <p:cNvSpPr>
            <a:spLocks noChangeArrowheads="1"/>
          </p:cNvSpPr>
          <p:nvPr/>
        </p:nvSpPr>
        <p:spPr bwMode="auto">
          <a:xfrm>
            <a:off x="4048349" y="6010527"/>
            <a:ext cx="110799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320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19</a:t>
            </a:r>
          </a:p>
        </p:txBody>
      </p:sp>
      <p:sp>
        <p:nvSpPr>
          <p:cNvPr id="67626" name="Rectangle 53"/>
          <p:cNvSpPr>
            <a:spLocks noChangeArrowheads="1"/>
          </p:cNvSpPr>
          <p:nvPr/>
        </p:nvSpPr>
        <p:spPr bwMode="auto">
          <a:xfrm>
            <a:off x="8693056" y="4216732"/>
            <a:ext cx="3146018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2  7</a:t>
            </a:r>
            <a:r>
              <a:rPr lang="zh-CN" altLang="en-US" sz="3200" dirty="0">
                <a:solidFill>
                  <a:srgbClr val="1B58EF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14</a:t>
            </a:r>
          </a:p>
        </p:txBody>
      </p:sp>
      <p:sp>
        <p:nvSpPr>
          <p:cNvPr id="67627" name="Rectangle 54"/>
          <p:cNvSpPr>
            <a:spLocks noChangeArrowheads="1"/>
          </p:cNvSpPr>
          <p:nvPr/>
        </p:nvSpPr>
        <p:spPr bwMode="auto">
          <a:xfrm>
            <a:off x="8710519" y="4807282"/>
            <a:ext cx="3272934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2 4  8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16</a:t>
            </a:r>
          </a:p>
        </p:txBody>
      </p:sp>
      <p:sp>
        <p:nvSpPr>
          <p:cNvPr id="67628" name="Rectangle 55"/>
          <p:cNvSpPr>
            <a:spLocks noChangeArrowheads="1"/>
          </p:cNvSpPr>
          <p:nvPr/>
        </p:nvSpPr>
        <p:spPr bwMode="auto">
          <a:xfrm>
            <a:off x="8740681" y="5397435"/>
            <a:ext cx="2732633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2 3 6 9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18</a:t>
            </a:r>
          </a:p>
        </p:txBody>
      </p:sp>
      <p:sp>
        <p:nvSpPr>
          <p:cNvPr id="67629" name="Rectangle 56"/>
          <p:cNvSpPr>
            <a:spLocks noChangeArrowheads="1"/>
          </p:cNvSpPr>
          <p:nvPr/>
        </p:nvSpPr>
        <p:spPr bwMode="auto">
          <a:xfrm>
            <a:off x="8759090" y="5935186"/>
            <a:ext cx="223651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4000" b="1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1A9406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1 </a:t>
            </a: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</a:rPr>
              <a:t>2 4 5 10 </a:t>
            </a:r>
            <a:r>
              <a:rPr lang="zh-CN" altLang="en-US" sz="3200" dirty="0">
                <a:solidFill>
                  <a:srgbClr val="B9015D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20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7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6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675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75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675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67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67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67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67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67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67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67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67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67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67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bldLvl="0" animBg="1" autoUpdateAnimBg="0"/>
      <p:bldP spid="67590" grpId="0" bldLvl="0" animBg="1" autoUpdateAnimBg="0"/>
      <p:bldP spid="67591" grpId="0" bldLvl="0" animBg="1" autoUpdateAnimBg="0"/>
      <p:bldP spid="67592" grpId="0" bldLvl="0" animBg="1" autoUpdateAnimBg="0"/>
      <p:bldP spid="67593" grpId="0" bldLvl="0" animBg="1" autoUpdateAnimBg="0"/>
      <p:bldP spid="67594" grpId="0" bldLvl="0" animBg="1" autoUpdateAnimBg="0"/>
      <p:bldP spid="67595" grpId="0" bldLvl="0" animBg="1" autoUpdateAnimBg="0"/>
      <p:bldP spid="67596" grpId="0" bldLvl="0" animBg="1" autoUpdateAnimBg="0"/>
      <p:bldP spid="67597" grpId="0" bldLvl="0" animBg="1" autoUpdateAnimBg="0"/>
      <p:bldP spid="67598" grpId="0" bldLvl="0" animBg="1" autoUpdateAnimBg="0"/>
      <p:bldP spid="67599" grpId="0" bldLvl="0" animBg="1" autoUpdateAnimBg="0"/>
      <p:bldP spid="67600" grpId="0" bldLvl="0" animBg="1" autoUpdateAnimBg="0"/>
      <p:bldP spid="67622" grpId="0" bldLvl="0" animBg="1" autoUpdateAnimBg="0"/>
      <p:bldP spid="67623" grpId="0" bldLvl="0" animBg="1" autoUpdateAnimBg="0"/>
      <p:bldP spid="67624" grpId="0" bldLvl="0" animBg="1" autoUpdateAnimBg="0"/>
      <p:bldP spid="67625" grpId="0" bldLvl="0" animBg="1" autoUpdateAnimBg="0"/>
      <p:bldP spid="67626" grpId="0" bldLvl="0" animBg="1" autoUpdateAnimBg="0"/>
      <p:bldP spid="67627" grpId="0" bldLvl="0" animBg="1" autoUpdateAnimBg="0"/>
      <p:bldP spid="67628" grpId="0" bldLvl="0" animBg="1" autoUpdateAnimBg="0"/>
      <p:bldP spid="67629" grpId="0" bldLvl="0" animBg="1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788285" y="701040"/>
            <a:ext cx="7680325" cy="149225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310433" y="1650702"/>
              <a:ext cx="2647582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观察这些数的因数的个数,你发现了什么?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56345" y="14668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79145" y="2666365"/>
            <a:ext cx="8181340" cy="1983740"/>
            <a:chOff x="2530" y="7906"/>
            <a:chExt cx="14265" cy="3124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8201"/>
              <a:ext cx="11568" cy="1657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有的数只有1个因数,有的有2个因数</a:t>
              </a:r>
              <a:r>
                <a:rPr kumimoji="0" 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，</a:t>
              </a: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微软雅黑" panose="020B0503020204020204" pitchFamily="34" charset="-122"/>
                  <a:ea typeface="微软雅黑" panose="020B0503020204020204" pitchFamily="34" charset="-122"/>
                  <a:cs typeface="微软雅黑" panose="020B0503020204020204" pitchFamily="34" charset="-122"/>
                </a:rPr>
                <a:t>有的因数的个数在2个以上。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100830" y="4356735"/>
            <a:ext cx="7680325" cy="1492250"/>
            <a:chOff x="7618056" y="1460852"/>
            <a:chExt cx="4051430" cy="1492133"/>
          </a:xfrm>
        </p:grpSpPr>
        <p:sp>
          <p:nvSpPr>
            <p:cNvPr id="9" name="云形标注 8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16506"/>
                <a:gd name="adj2" fmla="val -64297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文本框 6"/>
            <p:cNvSpPr txBox="1"/>
            <p:nvPr/>
          </p:nvSpPr>
          <p:spPr>
            <a:xfrm>
              <a:off x="8115485" y="1650702"/>
              <a:ext cx="3103137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这些数到底应该怎样分类?学习了今天的内容,你们就知道了。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1" name="组合 10"/>
          <p:cNvGrpSpPr/>
          <p:nvPr/>
        </p:nvGrpSpPr>
        <p:grpSpPr>
          <a:xfrm>
            <a:off x="2788285" y="701040"/>
            <a:ext cx="7680325" cy="149225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105433" y="1650702"/>
              <a:ext cx="2852582" cy="107624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请拿出自己准备的1</a:t>
              </a:r>
              <a:r>
                <a:rPr lang="en-US" altLang="zh-CN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--</a:t>
              </a:r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20的卡片,把这些卡片分成两类。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856345" y="14668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779145" y="2613025"/>
            <a:ext cx="7229861" cy="2037080"/>
            <a:chOff x="2530" y="7822"/>
            <a:chExt cx="12606" cy="3208"/>
          </a:xfrm>
        </p:grpSpPr>
        <p:sp>
          <p:nvSpPr>
            <p:cNvPr id="7" name="圆角矩形标注 6"/>
            <p:cNvSpPr/>
            <p:nvPr/>
          </p:nvSpPr>
          <p:spPr bwMode="auto">
            <a:xfrm>
              <a:off x="5227" y="7822"/>
              <a:ext cx="9909" cy="2415"/>
            </a:xfrm>
            <a:prstGeom prst="wedgeRoundRectCallout">
              <a:avLst>
                <a:gd name="adj1" fmla="val -54057"/>
                <a:gd name="adj2" fmla="val 43382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</a:rPr>
                <a:t>按照奇数和偶数来分</a:t>
              </a:r>
              <a:r>
                <a:rPr kumimoji="0" lang="zh-CN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</a:rPr>
                <a:t>，</a:t>
              </a:r>
              <a:r>
                <a:rPr kumimoji="0" sz="2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cs typeface="宋体" panose="02010600030101010101" pitchFamily="2" charset="-122"/>
                </a:rPr>
                <a:t>奇数有1,3,5,7,9,11,13,15,17,19;偶数有2,4,6,8,10,12,14,16,18,20。</a:t>
              </a: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l="1181" r="83139"/>
            <a:stretch>
              <a:fillRect/>
            </a:stretch>
          </p:blipFill>
          <p:spPr>
            <a:xfrm>
              <a:off x="2530" y="7906"/>
              <a:ext cx="2317" cy="3124"/>
            </a:xfrm>
            <a:prstGeom prst="rect">
              <a:avLst/>
            </a:prstGeom>
          </p:spPr>
        </p:pic>
      </p:grpSp>
      <p:sp>
        <p:nvSpPr>
          <p:cNvPr id="38" name="AutoShape 389"/>
          <p:cNvSpPr>
            <a:spLocks noChangeArrowheads="1"/>
          </p:cNvSpPr>
          <p:nvPr/>
        </p:nvSpPr>
        <p:spPr bwMode="auto">
          <a:xfrm>
            <a:off x="1937385" y="4650105"/>
            <a:ext cx="7360920" cy="1621790"/>
          </a:xfrm>
          <a:prstGeom prst="wedgeRoundRectCallout">
            <a:avLst>
              <a:gd name="adj1" fmla="val 53358"/>
              <a:gd name="adj2" fmla="val -26284"/>
              <a:gd name="adj3" fmla="val 16667"/>
            </a:avLst>
          </a:prstGeom>
          <a:noFill/>
          <a:ln w="9525" algn="ctr">
            <a:solidFill>
              <a:schemeClr val="hlink"/>
            </a:solidFill>
            <a:miter lim="800000"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宋体" panose="02010600030101010101" pitchFamily="2" charset="-122"/>
                <a:cs typeface="宋体" panose="02010600030101010101" pitchFamily="2" charset="-122"/>
              </a:rPr>
              <a:t>按照数的位数分,一位数有1,2,3,4,5,6,7,8,9;两位数有10,11,12,13,14,15,16,17,18,19,20。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32035" y="4368800"/>
            <a:ext cx="1385570" cy="1664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7" name="组合 16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8" name="图片 17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9" name="图片 18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3" name="组合 2"/>
          <p:cNvGrpSpPr/>
          <p:nvPr/>
        </p:nvGrpSpPr>
        <p:grpSpPr>
          <a:xfrm>
            <a:off x="1229995" y="1144270"/>
            <a:ext cx="9353550" cy="3580130"/>
            <a:chOff x="7618056" y="1460852"/>
            <a:chExt cx="4051430" cy="1492133"/>
          </a:xfrm>
        </p:grpSpPr>
        <p:sp>
          <p:nvSpPr>
            <p:cNvPr id="12" name="云形标注 11"/>
            <p:cNvSpPr/>
            <p:nvPr/>
          </p:nvSpPr>
          <p:spPr>
            <a:xfrm>
              <a:off x="7618056" y="1460852"/>
              <a:ext cx="4051430" cy="1492133"/>
            </a:xfrm>
            <a:prstGeom prst="cloudCallout">
              <a:avLst>
                <a:gd name="adj1" fmla="val 27269"/>
                <a:gd name="adj2" fmla="val 65418"/>
              </a:avLst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文本框 6"/>
            <p:cNvSpPr txBox="1"/>
            <p:nvPr/>
          </p:nvSpPr>
          <p:spPr>
            <a:xfrm>
              <a:off x="8213806" y="1649288"/>
              <a:ext cx="2697378" cy="1064184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rgbClr val="0070C0"/>
                  </a:solidFill>
                  <a:latin typeface="楷体" panose="02010609060101010101" charset="-122"/>
                  <a:ea typeface="楷体" panose="02010609060101010101" charset="-122"/>
                </a:rPr>
                <a:t>只要分类的标准合理,分的结果正确,都是正确的。这节课老师要给同学们介绍一种新的分法,就是按照一个数的因数的个数来分,把它们分成质数、合数和1三类。</a:t>
              </a:r>
            </a:p>
          </p:txBody>
        </p:sp>
      </p:grpSp>
      <p:pic>
        <p:nvPicPr>
          <p:cNvPr id="14" name="Picture 2" descr="C:\Users\Administrator\Desktop\人教四色.tif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573"/>
          <a:stretch>
            <a:fillRect/>
          </a:stretch>
        </p:blipFill>
        <p:spPr bwMode="auto">
          <a:xfrm>
            <a:off x="8707120" y="3270295"/>
            <a:ext cx="2711450" cy="2567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4" name="图片 3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5" name="图片 4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17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9" name="矩形 18"/>
          <p:cNvSpPr/>
          <p:nvPr/>
        </p:nvSpPr>
        <p:spPr>
          <a:xfrm>
            <a:off x="3402193" y="3141527"/>
            <a:ext cx="4560046" cy="9220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9="http://schemas.microsoft.com/office/powerpoint/2015/09/main" xmlns="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ec0c0bed-5d01-4b4d-8842-c77d13f02073}"/>
</p:tagLst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</TotalTime>
  <Words>1509</Words>
  <Application>Microsoft Office PowerPoint</Application>
  <PresentationFormat>自定义</PresentationFormat>
  <Paragraphs>266</Paragraphs>
  <Slides>22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2_Office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2220</cp:revision>
  <dcterms:created xsi:type="dcterms:W3CDTF">2017-11-13T08:28:00Z</dcterms:created>
  <dcterms:modified xsi:type="dcterms:W3CDTF">2021-12-02T05:27:18Z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2052-11.1.0.10314</vt:lpwstr>
  </property>
  <property fmtid="{D5CDD505-2E9C-101B-9397-08002B2CF9AE}" pid="3" name="ICV">
    <vt:lpwstr>A028F6303CCB4721A44AD1E87C98B248</vt:lpwstr>
  </property>
</Properties>
</file>