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16" r:id="rId2"/>
    <p:sldId id="590" r:id="rId3"/>
    <p:sldId id="612" r:id="rId4"/>
    <p:sldId id="632" r:id="rId5"/>
    <p:sldId id="482" r:id="rId6"/>
    <p:sldId id="547" r:id="rId7"/>
    <p:sldId id="633" r:id="rId8"/>
    <p:sldId id="545" r:id="rId9"/>
    <p:sldId id="614" r:id="rId10"/>
    <p:sldId id="636" r:id="rId11"/>
    <p:sldId id="571" r:id="rId12"/>
    <p:sldId id="637" r:id="rId13"/>
    <p:sldId id="616" r:id="rId14"/>
    <p:sldId id="572" r:id="rId15"/>
    <p:sldId id="430" r:id="rId16"/>
    <p:sldId id="638" r:id="rId17"/>
    <p:sldId id="639" r:id="rId18"/>
    <p:sldId id="618" r:id="rId19"/>
    <p:sldId id="575" r:id="rId20"/>
    <p:sldId id="555" r:id="rId21"/>
    <p:sldId id="640" r:id="rId22"/>
    <p:sldId id="641" r:id="rId23"/>
    <p:sldId id="485" r:id="rId24"/>
    <p:sldId id="486" r:id="rId25"/>
    <p:sldId id="487" r:id="rId26"/>
    <p:sldId id="488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112" y="-64"/>
      </p:cViewPr>
      <p:guideLst>
        <p:guide orient="horz" pos="2284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jpeg"/><Relationship Id="rId7" Type="http://schemas.openxmlformats.org/officeDocument/2006/relationships/image" Target="../media/image12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6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tiff"/><Relationship Id="rId3" Type="http://schemas.openxmlformats.org/officeDocument/2006/relationships/tags" Target="../tags/tag16.xml"/><Relationship Id="rId7" Type="http://schemas.openxmlformats.org/officeDocument/2006/relationships/image" Target="../media/image15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9.xml"/><Relationship Id="rId7" Type="http://schemas.openxmlformats.org/officeDocument/2006/relationships/image" Target="../media/image23.tiff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5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22.xml"/><Relationship Id="rId7" Type="http://schemas.openxmlformats.org/officeDocument/2006/relationships/image" Target="../media/image1.jpeg"/><Relationship Id="rId12" Type="http://schemas.openxmlformats.org/officeDocument/2006/relationships/image" Target="../media/image38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7.png"/><Relationship Id="rId5" Type="http://schemas.openxmlformats.org/officeDocument/2006/relationships/tags" Target="../tags/tag24.xml"/><Relationship Id="rId10" Type="http://schemas.openxmlformats.org/officeDocument/2006/relationships/image" Target="../media/image41.jpeg"/><Relationship Id="rId4" Type="http://schemas.openxmlformats.org/officeDocument/2006/relationships/tags" Target="../tags/tag23.xml"/><Relationship Id="rId9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561237" y="172295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54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54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5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质数和合数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因数与倍数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728877" y="354286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sz="36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36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6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课时  </a:t>
            </a:r>
            <a:r>
              <a:rPr sz="36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两数之和的奇偶性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1405889" y="1144905"/>
            <a:ext cx="7680325" cy="1304925"/>
            <a:chOff x="7625425" y="1446248"/>
            <a:chExt cx="4051430" cy="1304823"/>
          </a:xfrm>
        </p:grpSpPr>
        <p:sp>
          <p:nvSpPr>
            <p:cNvPr id="12" name="云形标注 11"/>
            <p:cNvSpPr/>
            <p:nvPr/>
          </p:nvSpPr>
          <p:spPr>
            <a:xfrm>
              <a:off x="7625425" y="1446248"/>
              <a:ext cx="4051430" cy="1304823"/>
            </a:xfrm>
            <a:prstGeom prst="cloudCallout">
              <a:avLst>
                <a:gd name="adj1" fmla="val 43021"/>
                <a:gd name="adj2" fmla="val 36715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7761087" y="1806900"/>
              <a:ext cx="3179175" cy="58351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学号是偶数的同学请举手</a:t>
              </a:r>
              <a:r>
                <a:rPr lang="zh-CN"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。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679815" y="97540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389"/>
          <p:cNvSpPr>
            <a:spLocks noChangeArrowheads="1"/>
          </p:cNvSpPr>
          <p:nvPr/>
        </p:nvSpPr>
        <p:spPr bwMode="auto">
          <a:xfrm>
            <a:off x="1282700" y="3375025"/>
            <a:ext cx="10636885" cy="800735"/>
          </a:xfrm>
          <a:prstGeom prst="wedgeRoundRectCallout">
            <a:avLst>
              <a:gd name="adj1" fmla="val 49461"/>
              <a:gd name="adj2" fmla="val -24464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32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请用你们的学号加上任意一个偶数,和还是偶数的请举手。</a:t>
            </a:r>
          </a:p>
        </p:txBody>
      </p:sp>
      <p:sp>
        <p:nvSpPr>
          <p:cNvPr id="9" name="AutoShape 389"/>
          <p:cNvSpPr>
            <a:spLocks noChangeArrowheads="1"/>
          </p:cNvSpPr>
          <p:nvPr/>
        </p:nvSpPr>
        <p:spPr bwMode="auto">
          <a:xfrm>
            <a:off x="1282700" y="4312920"/>
            <a:ext cx="5186045" cy="800735"/>
          </a:xfrm>
          <a:prstGeom prst="wedgeRoundRectCallout">
            <a:avLst>
              <a:gd name="adj1" fmla="val 49461"/>
              <a:gd name="adj2" fmla="val -24464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32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你们怎么又都举手啦?</a:t>
            </a:r>
          </a:p>
        </p:txBody>
      </p:sp>
      <p:sp>
        <p:nvSpPr>
          <p:cNvPr id="10" name="AutoShape 389"/>
          <p:cNvSpPr>
            <a:spLocks noChangeArrowheads="1"/>
          </p:cNvSpPr>
          <p:nvPr/>
        </p:nvSpPr>
        <p:spPr bwMode="auto">
          <a:xfrm>
            <a:off x="1282700" y="5250815"/>
            <a:ext cx="9968865" cy="800735"/>
          </a:xfrm>
          <a:prstGeom prst="wedgeRoundRectCallout">
            <a:avLst>
              <a:gd name="adj1" fmla="val 49461"/>
              <a:gd name="adj2" fmla="val -24464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32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因为偶数加上任意一个偶数得到的和还是偶数。</a:t>
            </a:r>
            <a:endParaRPr lang="zh-CN" altLang="en-US" sz="3200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2788285" y="701040"/>
            <a:ext cx="7680325" cy="2241550"/>
            <a:chOff x="7618056" y="1460852"/>
            <a:chExt cx="4051430" cy="2241374"/>
          </a:xfrm>
        </p:grpSpPr>
        <p:sp>
          <p:nvSpPr>
            <p:cNvPr id="12" name="云形标注 11"/>
            <p:cNvSpPr/>
            <p:nvPr/>
          </p:nvSpPr>
          <p:spPr>
            <a:xfrm>
              <a:off x="7618056" y="1460852"/>
              <a:ext cx="4051430" cy="2241374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105433" y="1706578"/>
              <a:ext cx="3057917" cy="156832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我们已经认识了奇数和偶数,谁能说一说什么是奇数?什么是偶数?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856345" y="146689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352040" y="3163570"/>
            <a:ext cx="4446905" cy="1120140"/>
            <a:chOff x="6280942" y="3305175"/>
            <a:chExt cx="4032250" cy="1439863"/>
          </a:xfrm>
        </p:grpSpPr>
        <p:sp>
          <p:nvSpPr>
            <p:cNvPr id="23" name="AutoShape 245"/>
            <p:cNvSpPr>
              <a:spLocks noChangeArrowheads="1"/>
            </p:cNvSpPr>
            <p:nvPr/>
          </p:nvSpPr>
          <p:spPr bwMode="auto">
            <a:xfrm>
              <a:off x="6280942" y="3305175"/>
              <a:ext cx="4032250" cy="1439863"/>
            </a:xfrm>
            <a:prstGeom prst="wedgeRoundRectCallout">
              <a:avLst>
                <a:gd name="adj1" fmla="val -53968"/>
                <a:gd name="adj2" fmla="val -14193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endParaRPr lang="zh-CN" altLang="en-US" sz="2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Text Box 12"/>
            <p:cNvSpPr txBox="1">
              <a:spLocks noChangeArrowheads="1"/>
            </p:cNvSpPr>
            <p:nvPr/>
          </p:nvSpPr>
          <p:spPr bwMode="auto">
            <a:xfrm>
              <a:off x="6424930" y="3376596"/>
              <a:ext cx="3753054" cy="12251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不是2的倍数的数是奇数;是2的倍数的数是偶数。</a:t>
              </a:r>
            </a:p>
          </p:txBody>
        </p:sp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800" y="2854325"/>
            <a:ext cx="1642745" cy="1681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389"/>
          <p:cNvSpPr>
            <a:spLocks noChangeArrowheads="1"/>
          </p:cNvSpPr>
          <p:nvPr/>
        </p:nvSpPr>
        <p:spPr bwMode="auto">
          <a:xfrm>
            <a:off x="3430270" y="4613275"/>
            <a:ext cx="6295390" cy="1176020"/>
          </a:xfrm>
          <a:prstGeom prst="wedgeRoundRectCallout">
            <a:avLst>
              <a:gd name="adj1" fmla="val 53358"/>
              <a:gd name="adj2" fmla="val -26284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个位上是1,3,5,7,9的数是奇数;个位上是0,2,4,6,8的数是偶数。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2035" y="4195445"/>
            <a:ext cx="1529715" cy="183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026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104"/>
          <a:stretch>
            <a:fillRect/>
          </a:stretch>
        </p:blipFill>
        <p:spPr bwMode="auto">
          <a:xfrm flipH="1">
            <a:off x="886460" y="3004820"/>
            <a:ext cx="2569210" cy="253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051810" y="922020"/>
            <a:ext cx="7888605" cy="3108960"/>
            <a:chOff x="7891686" y="1460852"/>
            <a:chExt cx="4386542" cy="2469567"/>
          </a:xfrm>
        </p:grpSpPr>
        <p:sp>
          <p:nvSpPr>
            <p:cNvPr id="9" name="云形标注 8"/>
            <p:cNvSpPr/>
            <p:nvPr/>
          </p:nvSpPr>
          <p:spPr>
            <a:xfrm>
              <a:off x="7891686" y="1460852"/>
              <a:ext cx="4386542" cy="2469567"/>
            </a:xfrm>
            <a:prstGeom prst="cloudCallout">
              <a:avLst>
                <a:gd name="adj1" fmla="val -53788"/>
                <a:gd name="adj2" fmla="val 47365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6"/>
            <p:cNvSpPr txBox="1"/>
            <p:nvPr/>
          </p:nvSpPr>
          <p:spPr>
            <a:xfrm>
              <a:off x="8337218" y="1995016"/>
              <a:ext cx="3940891" cy="124588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sz="3200">
                  <a:solidFill>
                    <a:srgbClr val="000000"/>
                  </a:solidFill>
                  <a:cs typeface="方正书宋_GBK" charset="0"/>
                  <a:sym typeface="+mn-ea"/>
                </a:rPr>
                <a:t>如果我们把奇数与奇数相加，偶数与偶数相加或者把奇数与偶数相加，它们的和又会是什么样的数呢?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050290" y="1104029"/>
            <a:ext cx="982345" cy="783829"/>
            <a:chOff x="13058" y="9309"/>
            <a:chExt cx="1389" cy="1060"/>
          </a:xfrm>
        </p:grpSpPr>
        <p:sp>
          <p:nvSpPr>
            <p:cNvPr id="19" name="圆角矩形 18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26"/>
            <p:cNvSpPr txBox="1"/>
            <p:nvPr/>
          </p:nvSpPr>
          <p:spPr>
            <a:xfrm>
              <a:off x="13058" y="9309"/>
              <a:ext cx="1389" cy="1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2</a:t>
              </a:r>
            </a:p>
          </p:txBody>
        </p:sp>
      </p:grpSp>
      <p:sp>
        <p:nvSpPr>
          <p:cNvPr id="7" name="文本框 22"/>
          <p:cNvSpPr txBox="1">
            <a:spLocks noChangeArrowheads="1"/>
          </p:cNvSpPr>
          <p:nvPr/>
        </p:nvSpPr>
        <p:spPr bwMode="auto">
          <a:xfrm>
            <a:off x="1426845" y="1216025"/>
            <a:ext cx="8886190" cy="12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奇数与偶数的和是奇数还是偶数？奇数与奇数的和是奇数还是偶数？偶数与偶数的和呢？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179445" y="3565525"/>
            <a:ext cx="4446905" cy="716280"/>
            <a:chOff x="6280942" y="3305175"/>
            <a:chExt cx="4032250" cy="1439863"/>
          </a:xfrm>
        </p:grpSpPr>
        <p:sp>
          <p:nvSpPr>
            <p:cNvPr id="23" name="AutoShape 245"/>
            <p:cNvSpPr>
              <a:spLocks noChangeArrowheads="1"/>
            </p:cNvSpPr>
            <p:nvPr/>
          </p:nvSpPr>
          <p:spPr bwMode="auto">
            <a:xfrm>
              <a:off x="6280942" y="3305175"/>
              <a:ext cx="4032250" cy="1439863"/>
            </a:xfrm>
            <a:prstGeom prst="wedgeRoundRectCallout">
              <a:avLst>
                <a:gd name="adj1" fmla="val -53968"/>
                <a:gd name="adj2" fmla="val -14193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endParaRPr lang="zh-CN" altLang="en-US" sz="2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Text Box 12"/>
            <p:cNvSpPr txBox="1">
              <a:spLocks noChangeArrowheads="1"/>
            </p:cNvSpPr>
            <p:nvPr/>
          </p:nvSpPr>
          <p:spPr bwMode="auto">
            <a:xfrm>
              <a:off x="6424930" y="3376596"/>
              <a:ext cx="3753054" cy="10492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从题目中你知道了什么？</a:t>
              </a:r>
              <a:endPara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2225" y="3601085"/>
            <a:ext cx="1642745" cy="1681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389"/>
          <p:cNvSpPr>
            <a:spLocks noChangeArrowheads="1"/>
          </p:cNvSpPr>
          <p:nvPr/>
        </p:nvSpPr>
        <p:spPr bwMode="auto">
          <a:xfrm>
            <a:off x="5374640" y="4556125"/>
            <a:ext cx="4596130" cy="1176020"/>
          </a:xfrm>
          <a:prstGeom prst="wedgeRoundRectCallout">
            <a:avLst>
              <a:gd name="adj1" fmla="val 53358"/>
              <a:gd name="adj2" fmla="val -26284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3200" noProof="0" dirty="0" smtClean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题目让我们对奇数、偶数的和做一些探索。</a:t>
            </a:r>
            <a:endParaRPr lang="zh-CN" altLang="en-US" sz="3200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77145" y="4138295"/>
            <a:ext cx="1529715" cy="183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圆角矩形 1"/>
          <p:cNvSpPr/>
          <p:nvPr/>
        </p:nvSpPr>
        <p:spPr>
          <a:xfrm>
            <a:off x="1453515" y="2488319"/>
            <a:ext cx="2218690" cy="736458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阅读与理解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819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6" name="Picture 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447" b="45274"/>
          <a:stretch>
            <a:fillRect/>
          </a:stretch>
        </p:blipFill>
        <p:spPr bwMode="auto">
          <a:xfrm flipH="1">
            <a:off x="9823546" y="2477797"/>
            <a:ext cx="1694945" cy="207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68610" name="Text Box 4"/>
          <p:cNvSpPr txBox="1">
            <a:spLocks noChangeArrowheads="1"/>
          </p:cNvSpPr>
          <p:nvPr/>
        </p:nvSpPr>
        <p:spPr bwMode="auto">
          <a:xfrm>
            <a:off x="3195638" y="168275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9" name="Group 52"/>
          <p:cNvGrpSpPr/>
          <p:nvPr/>
        </p:nvGrpSpPr>
        <p:grpSpPr>
          <a:xfrm>
            <a:off x="7736940" y="2560414"/>
            <a:ext cx="2501165" cy="971993"/>
            <a:chOff x="2294" y="2029"/>
            <a:chExt cx="1869" cy="649"/>
          </a:xfrm>
        </p:grpSpPr>
        <p:sp>
          <p:nvSpPr>
            <p:cNvPr id="9219" name="AutoShape 27"/>
            <p:cNvSpPr/>
            <p:nvPr/>
          </p:nvSpPr>
          <p:spPr>
            <a:xfrm>
              <a:off x="2294" y="2029"/>
              <a:ext cx="1869" cy="649"/>
            </a:xfrm>
            <a:prstGeom prst="wedgeRoundRectCallout">
              <a:avLst>
                <a:gd name="adj1" fmla="val 43149"/>
                <a:gd name="adj2" fmla="val 81554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algn="just"/>
              <a:endParaRPr lang="en-US" altLang="zh-CN" dirty="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文本框 22"/>
            <p:cNvSpPr txBox="1">
              <a:spLocks noChangeArrowheads="1"/>
            </p:cNvSpPr>
            <p:nvPr/>
          </p:nvSpPr>
          <p:spPr bwMode="auto">
            <a:xfrm>
              <a:off x="2294" y="2124"/>
              <a:ext cx="1869" cy="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我把问题表示成这样</a:t>
              </a: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……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32635" y="1649413"/>
            <a:ext cx="4432300" cy="4073525"/>
            <a:chOff x="932873" y="655782"/>
            <a:chExt cx="4433454" cy="4073236"/>
          </a:xfrm>
        </p:grpSpPr>
        <p:grpSp>
          <p:nvGrpSpPr>
            <p:cNvPr id="9222" name="组合 16"/>
            <p:cNvGrpSpPr/>
            <p:nvPr/>
          </p:nvGrpSpPr>
          <p:grpSpPr>
            <a:xfrm>
              <a:off x="1131363" y="833906"/>
              <a:ext cx="4097412" cy="1260308"/>
              <a:chOff x="4382063" y="495974"/>
              <a:chExt cx="4097412" cy="1260308"/>
            </a:xfrm>
          </p:grpSpPr>
          <p:sp>
            <p:nvSpPr>
              <p:cNvPr id="21" name="TextBox 5"/>
              <p:cNvSpPr txBox="1"/>
              <p:nvPr/>
            </p:nvSpPr>
            <p:spPr>
              <a:xfrm>
                <a:off x="4382063" y="790891"/>
                <a:ext cx="2351382" cy="6819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 rtl="0">
                  <a:lnSpc>
                    <a:spcPct val="120000"/>
                  </a:lnSpc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200" b="0" kern="1200" cap="none" spc="0" normalizeH="0" baseline="0" noProof="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华文楷体" panose="02010600040101010101" pitchFamily="2" charset="-122"/>
                  </a:rPr>
                  <a:t>奇数</a:t>
                </a:r>
                <a:r>
                  <a:rPr kumimoji="0" lang="en-US" altLang="zh-CN" sz="3200" b="0" kern="1200" cap="none" spc="0" normalizeH="0" baseline="0" noProof="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华文楷体" panose="02010600040101010101" pitchFamily="2" charset="-122"/>
                  </a:rPr>
                  <a:t>+</a:t>
                </a:r>
                <a:r>
                  <a:rPr kumimoji="0" lang="zh-CN" altLang="en-US" sz="3200" b="0" kern="1200" cap="none" spc="0" normalizeH="0" baseline="0" noProof="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华文楷体" panose="02010600040101010101" pitchFamily="2" charset="-122"/>
                  </a:rPr>
                  <a:t>偶数</a:t>
                </a:r>
                <a:r>
                  <a:rPr kumimoji="0" lang="en-US" altLang="zh-CN" sz="3200" b="0" kern="1200" cap="none" spc="0" normalizeH="0" baseline="0" noProof="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华文楷体" panose="02010600040101010101" pitchFamily="2" charset="-122"/>
                  </a:rPr>
                  <a:t>=</a:t>
                </a:r>
              </a:p>
            </p:txBody>
          </p:sp>
          <p:grpSp>
            <p:nvGrpSpPr>
              <p:cNvPr id="9224" name="组合 13"/>
              <p:cNvGrpSpPr/>
              <p:nvPr/>
            </p:nvGrpSpPr>
            <p:grpSpPr>
              <a:xfrm>
                <a:off x="6710705" y="873351"/>
                <a:ext cx="323850" cy="480220"/>
                <a:chOff x="5429250" y="2562225"/>
                <a:chExt cx="323850" cy="480220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 flipV="1">
                  <a:off x="5430076" y="2562309"/>
                  <a:ext cx="323934" cy="27303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5430076" y="2822641"/>
                  <a:ext cx="323934" cy="219059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9" name="TextBox 14"/>
              <p:cNvSpPr txBox="1"/>
              <p:nvPr/>
            </p:nvSpPr>
            <p:spPr>
              <a:xfrm>
                <a:off x="7048547" y="495974"/>
                <a:ext cx="1402348" cy="68139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 rtl="0">
                  <a:lnSpc>
                    <a:spcPct val="120000"/>
                  </a:lnSpc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200" b="0" kern="1200" cap="none" spc="0" normalizeH="0" baseline="0" noProof="0" dirty="0"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rPr>
                  <a:t>奇数？</a:t>
                </a:r>
              </a:p>
            </p:txBody>
          </p:sp>
          <p:sp>
            <p:nvSpPr>
              <p:cNvPr id="30" name="TextBox 15"/>
              <p:cNvSpPr txBox="1"/>
              <p:nvPr/>
            </p:nvSpPr>
            <p:spPr>
              <a:xfrm>
                <a:off x="7077127" y="1075079"/>
                <a:ext cx="1402348" cy="68120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 rtl="0">
                  <a:lnSpc>
                    <a:spcPct val="120000"/>
                  </a:lnSpc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200" b="0" kern="1200" cap="none" spc="0" normalizeH="0" baseline="0" noProof="0" dirty="0"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rPr>
                  <a:t>偶数？</a:t>
                </a:r>
              </a:p>
            </p:txBody>
          </p:sp>
        </p:grpSp>
        <p:grpSp>
          <p:nvGrpSpPr>
            <p:cNvPr id="9229" name="组合 17"/>
            <p:cNvGrpSpPr/>
            <p:nvPr/>
          </p:nvGrpSpPr>
          <p:grpSpPr>
            <a:xfrm>
              <a:off x="1140890" y="2047528"/>
              <a:ext cx="4091709" cy="1262003"/>
              <a:chOff x="4382060" y="494516"/>
              <a:chExt cx="4063501" cy="1262003"/>
            </a:xfrm>
          </p:grpSpPr>
          <p:sp>
            <p:nvSpPr>
              <p:cNvPr id="31" name="TextBox 18"/>
              <p:cNvSpPr txBox="1"/>
              <p:nvPr/>
            </p:nvSpPr>
            <p:spPr>
              <a:xfrm>
                <a:off x="4382060" y="790162"/>
                <a:ext cx="2198922" cy="6819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 rtl="0">
                  <a:lnSpc>
                    <a:spcPct val="120000"/>
                  </a:lnSpc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200" b="0" kern="1200" cap="none" spc="0" normalizeH="0" baseline="0" noProof="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华文楷体" panose="02010600040101010101" pitchFamily="2" charset="-122"/>
                  </a:rPr>
                  <a:t>奇数</a:t>
                </a:r>
                <a:r>
                  <a:rPr kumimoji="0" lang="en-US" altLang="zh-CN" sz="3200" b="0" kern="1200" cap="none" spc="0" normalizeH="0" baseline="0" noProof="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华文楷体" panose="02010600040101010101" pitchFamily="2" charset="-122"/>
                  </a:rPr>
                  <a:t>+</a:t>
                </a:r>
                <a:r>
                  <a:rPr kumimoji="0" lang="zh-CN" altLang="en-US" sz="3200" b="0" kern="1200" cap="none" spc="0" normalizeH="0" baseline="0" noProof="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华文楷体" panose="02010600040101010101" pitchFamily="2" charset="-122"/>
                  </a:rPr>
                  <a:t>奇数</a:t>
                </a:r>
                <a:r>
                  <a:rPr kumimoji="0" lang="en-US" altLang="zh-CN" sz="3200" b="0" kern="1200" cap="none" spc="0" normalizeH="0" baseline="0" noProof="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华文楷体" panose="02010600040101010101" pitchFamily="2" charset="-122"/>
                  </a:rPr>
                  <a:t>=</a:t>
                </a:r>
              </a:p>
            </p:txBody>
          </p:sp>
          <p:grpSp>
            <p:nvGrpSpPr>
              <p:cNvPr id="9231" name="组合 19"/>
              <p:cNvGrpSpPr/>
              <p:nvPr/>
            </p:nvGrpSpPr>
            <p:grpSpPr>
              <a:xfrm>
                <a:off x="6710705" y="873351"/>
                <a:ext cx="323850" cy="480220"/>
                <a:chOff x="5429250" y="2562225"/>
                <a:chExt cx="323850" cy="480220"/>
              </a:xfrm>
            </p:grpSpPr>
            <p:cxnSp>
              <p:nvCxnSpPr>
                <p:cNvPr id="32" name="直接连接符 31"/>
                <p:cNvCxnSpPr/>
                <p:nvPr/>
              </p:nvCxnSpPr>
              <p:spPr>
                <a:xfrm flipV="1">
                  <a:off x="5429784" y="2561580"/>
                  <a:ext cx="323279" cy="27303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>
                  <a:off x="5429784" y="2823500"/>
                  <a:ext cx="323279" cy="219059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" name="TextBox 20"/>
              <p:cNvSpPr txBox="1"/>
              <p:nvPr/>
            </p:nvSpPr>
            <p:spPr>
              <a:xfrm>
                <a:off x="7048471" y="494516"/>
                <a:ext cx="1392360" cy="6822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 rtl="0">
                  <a:lnSpc>
                    <a:spcPct val="120000"/>
                  </a:lnSpc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200" b="0" kern="1200" cap="none" spc="0" normalizeH="0" baseline="0" noProof="0" dirty="0"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rPr>
                  <a:t>奇数？</a:t>
                </a:r>
              </a:p>
            </p:txBody>
          </p:sp>
          <p:sp>
            <p:nvSpPr>
              <p:cNvPr id="35" name="TextBox 21"/>
              <p:cNvSpPr txBox="1"/>
              <p:nvPr/>
            </p:nvSpPr>
            <p:spPr>
              <a:xfrm>
                <a:off x="7053201" y="1074006"/>
                <a:ext cx="1392360" cy="68251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 rtl="0">
                  <a:lnSpc>
                    <a:spcPct val="120000"/>
                  </a:lnSpc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200" b="0" kern="1200" cap="none" spc="0" normalizeH="0" baseline="0" noProof="0" dirty="0"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rPr>
                  <a:t>偶数？</a:t>
                </a:r>
              </a:p>
            </p:txBody>
          </p:sp>
        </p:grpSp>
        <p:grpSp>
          <p:nvGrpSpPr>
            <p:cNvPr id="9236" name="组合 24"/>
            <p:cNvGrpSpPr/>
            <p:nvPr/>
          </p:nvGrpSpPr>
          <p:grpSpPr>
            <a:xfrm>
              <a:off x="1140890" y="3239547"/>
              <a:ext cx="4082487" cy="1262008"/>
              <a:chOff x="4382065" y="494296"/>
              <a:chExt cx="4082487" cy="1262008"/>
            </a:xfrm>
          </p:grpSpPr>
          <p:sp>
            <p:nvSpPr>
              <p:cNvPr id="36" name="TextBox 25"/>
              <p:cNvSpPr txBox="1"/>
              <p:nvPr/>
            </p:nvSpPr>
            <p:spPr>
              <a:xfrm>
                <a:off x="4382065" y="790052"/>
                <a:ext cx="2214186" cy="6819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 rtl="0">
                  <a:lnSpc>
                    <a:spcPct val="120000"/>
                  </a:lnSpc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200" b="0" kern="1200" cap="none" spc="0" normalizeH="0" baseline="0" noProof="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华文楷体" panose="02010600040101010101" pitchFamily="2" charset="-122"/>
                  </a:rPr>
                  <a:t>偶数</a:t>
                </a:r>
                <a:r>
                  <a:rPr kumimoji="0" lang="en-US" altLang="zh-CN" sz="3200" b="0" kern="1200" cap="none" spc="0" normalizeH="0" baseline="0" noProof="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华文楷体" panose="02010600040101010101" pitchFamily="2" charset="-122"/>
                  </a:rPr>
                  <a:t>+</a:t>
                </a:r>
                <a:r>
                  <a:rPr kumimoji="0" lang="zh-CN" altLang="en-US" sz="3200" b="0" kern="1200" cap="none" spc="0" normalizeH="0" baseline="0" noProof="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华文楷体" panose="02010600040101010101" pitchFamily="2" charset="-122"/>
                  </a:rPr>
                  <a:t>偶数</a:t>
                </a:r>
                <a:r>
                  <a:rPr kumimoji="0" lang="en-US" altLang="zh-CN" sz="3200" b="0" kern="1200" cap="none" spc="0" normalizeH="0" baseline="0" noProof="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华文楷体" panose="02010600040101010101" pitchFamily="2" charset="-122"/>
                  </a:rPr>
                  <a:t>=</a:t>
                </a:r>
              </a:p>
            </p:txBody>
          </p:sp>
          <p:grpSp>
            <p:nvGrpSpPr>
              <p:cNvPr id="9238" name="组合 26"/>
              <p:cNvGrpSpPr/>
              <p:nvPr/>
            </p:nvGrpSpPr>
            <p:grpSpPr>
              <a:xfrm>
                <a:off x="6710705" y="873351"/>
                <a:ext cx="323850" cy="480220"/>
                <a:chOff x="5429250" y="2562225"/>
                <a:chExt cx="323850" cy="480220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 flipV="1">
                  <a:off x="5430078" y="2561470"/>
                  <a:ext cx="322347" cy="27303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>
                  <a:off x="5430078" y="2823389"/>
                  <a:ext cx="322347" cy="219059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9" name="TextBox 27"/>
              <p:cNvSpPr txBox="1"/>
              <p:nvPr/>
            </p:nvSpPr>
            <p:spPr>
              <a:xfrm>
                <a:off x="7048135" y="494296"/>
                <a:ext cx="1402129" cy="6822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 rtl="0">
                  <a:lnSpc>
                    <a:spcPct val="120000"/>
                  </a:lnSpc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200" b="0" kern="1200" cap="none" spc="0" normalizeH="0" baseline="0" noProof="0" dirty="0"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rPr>
                  <a:t>奇数？</a:t>
                </a:r>
              </a:p>
            </p:txBody>
          </p:sp>
          <p:sp>
            <p:nvSpPr>
              <p:cNvPr id="40" name="TextBox 28"/>
              <p:cNvSpPr txBox="1"/>
              <p:nvPr/>
            </p:nvSpPr>
            <p:spPr>
              <a:xfrm>
                <a:off x="7062423" y="1073728"/>
                <a:ext cx="1402129" cy="6825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 rtl="0">
                  <a:lnSpc>
                    <a:spcPct val="120000"/>
                  </a:lnSpc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200" b="0" kern="1200" cap="none" spc="0" normalizeH="0" baseline="0" noProof="0" dirty="0"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rPr>
                  <a:t>偶数？</a:t>
                </a:r>
              </a:p>
            </p:txBody>
          </p:sp>
        </p:grpSp>
        <p:sp>
          <p:nvSpPr>
            <p:cNvPr id="45" name="圆角矩形 44"/>
            <p:cNvSpPr/>
            <p:nvPr/>
          </p:nvSpPr>
          <p:spPr bwMode="auto">
            <a:xfrm>
              <a:off x="932873" y="655782"/>
              <a:ext cx="4433454" cy="4073236"/>
            </a:xfrm>
            <a:prstGeom prst="roundRect">
              <a:avLst/>
            </a:prstGeom>
            <a:noFill/>
            <a:ln w="19050">
              <a:solidFill>
                <a:srgbClr val="FF33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68610" name="Text Box 4"/>
          <p:cNvSpPr txBox="1">
            <a:spLocks noChangeArrowheads="1"/>
          </p:cNvSpPr>
          <p:nvPr/>
        </p:nvSpPr>
        <p:spPr bwMode="auto">
          <a:xfrm>
            <a:off x="3195638" y="168275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2" name="圆角矩形 1"/>
          <p:cNvSpPr/>
          <p:nvPr/>
        </p:nvSpPr>
        <p:spPr>
          <a:xfrm>
            <a:off x="937260" y="1348823"/>
            <a:ext cx="2653030" cy="728178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分析与解答</a:t>
            </a:r>
          </a:p>
        </p:txBody>
      </p:sp>
      <p:sp>
        <p:nvSpPr>
          <p:cNvPr id="82949" name="AutoShape 5"/>
          <p:cNvSpPr>
            <a:spLocks noChangeArrowheads="1"/>
          </p:cNvSpPr>
          <p:nvPr/>
        </p:nvSpPr>
        <p:spPr bwMode="auto">
          <a:xfrm>
            <a:off x="10482263" y="1213803"/>
            <a:ext cx="936625" cy="1584325"/>
          </a:xfrm>
          <a:prstGeom prst="verticalScroll">
            <a:avLst>
              <a:gd name="adj" fmla="val 125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90170" tIns="46990" rIns="90170" bIns="4699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grpSp>
        <p:nvGrpSpPr>
          <p:cNvPr id="2" name="Group 42"/>
          <p:cNvGrpSpPr/>
          <p:nvPr/>
        </p:nvGrpSpPr>
        <p:grpSpPr>
          <a:xfrm>
            <a:off x="2522220" y="2274182"/>
            <a:ext cx="4076700" cy="1039452"/>
            <a:chOff x="921" y="1838"/>
            <a:chExt cx="2322" cy="782"/>
          </a:xfrm>
        </p:grpSpPr>
        <p:sp>
          <p:nvSpPr>
            <p:cNvPr id="7" name="AutoShape 27"/>
            <p:cNvSpPr>
              <a:spLocks noChangeArrowheads="1"/>
            </p:cNvSpPr>
            <p:nvPr/>
          </p:nvSpPr>
          <p:spPr bwMode="auto">
            <a:xfrm>
              <a:off x="921" y="1866"/>
              <a:ext cx="2322" cy="697"/>
            </a:xfrm>
            <a:prstGeom prst="wedgeRoundRectCallout">
              <a:avLst>
                <a:gd name="adj1" fmla="val -58986"/>
                <a:gd name="adj2" fmla="val 714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8" name="文本框 76"/>
            <p:cNvSpPr txBox="1">
              <a:spLocks noChangeArrowheads="1"/>
            </p:cNvSpPr>
            <p:nvPr/>
          </p:nvSpPr>
          <p:spPr bwMode="auto">
            <a:xfrm>
              <a:off x="986" y="1838"/>
              <a:ext cx="2257" cy="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我随便找几个奇数、偶数，加起来看一看。</a:t>
              </a:r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28955" y="2273935"/>
            <a:ext cx="1626235" cy="195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2155453" y="3490749"/>
            <a:ext cx="399821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奇数：</a:t>
            </a:r>
            <a:r>
              <a:rPr lang="en-US" altLang="zh-CN" sz="3200" dirty="0">
                <a:solidFill>
                  <a:schemeClr val="tx1"/>
                </a:solidFill>
              </a:rPr>
              <a:t>5  7  9  11......</a:t>
            </a:r>
          </a:p>
          <a:p>
            <a:r>
              <a:rPr lang="zh-CN" altLang="en-US" sz="3200" dirty="0">
                <a:solidFill>
                  <a:schemeClr val="tx1"/>
                </a:solidFill>
              </a:rPr>
              <a:t>偶数：</a:t>
            </a:r>
            <a:r>
              <a:rPr lang="en-US" altLang="zh-CN" sz="3200" dirty="0">
                <a:solidFill>
                  <a:schemeClr val="tx1"/>
                </a:solidFill>
              </a:rPr>
              <a:t>8 12 20  24 ......</a:t>
            </a:r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7283013" y="3571394"/>
            <a:ext cx="37385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5+7=12</a:t>
            </a:r>
            <a:r>
              <a:rPr lang="zh-CN" altLang="en-US" sz="3200">
                <a:solidFill>
                  <a:schemeClr val="tx1"/>
                </a:solidFill>
              </a:rPr>
              <a:t>，</a:t>
            </a:r>
            <a:r>
              <a:rPr lang="en-US" altLang="zh-CN" sz="3200">
                <a:solidFill>
                  <a:schemeClr val="tx1"/>
                </a:solidFill>
              </a:rPr>
              <a:t>7+9=16......</a:t>
            </a: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2230000" y="5069676"/>
            <a:ext cx="37385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5+8=13</a:t>
            </a:r>
            <a:r>
              <a:rPr lang="zh-CN" altLang="en-US" sz="3200">
                <a:solidFill>
                  <a:schemeClr val="tx1"/>
                </a:solidFill>
              </a:rPr>
              <a:t>，</a:t>
            </a:r>
            <a:r>
              <a:rPr lang="en-US" altLang="zh-CN" sz="3200">
                <a:solidFill>
                  <a:schemeClr val="tx1"/>
                </a:solidFill>
              </a:rPr>
              <a:t>7+8=15......</a:t>
            </a:r>
          </a:p>
        </p:txBody>
      </p:sp>
      <p:sp>
        <p:nvSpPr>
          <p:cNvPr id="82953" name="Text Box 9"/>
          <p:cNvSpPr txBox="1">
            <a:spLocks noChangeArrowheads="1"/>
          </p:cNvSpPr>
          <p:nvPr/>
        </p:nvSpPr>
        <p:spPr bwMode="auto">
          <a:xfrm>
            <a:off x="7235070" y="5061739"/>
            <a:ext cx="43636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8+12=20</a:t>
            </a:r>
            <a:r>
              <a:rPr lang="zh-CN" altLang="en-US" sz="3200">
                <a:solidFill>
                  <a:schemeClr val="tx1"/>
                </a:solidFill>
              </a:rPr>
              <a:t>，</a:t>
            </a:r>
            <a:r>
              <a:rPr lang="en-US" altLang="zh-CN" sz="3200">
                <a:solidFill>
                  <a:schemeClr val="tx1"/>
                </a:solidFill>
              </a:rPr>
              <a:t>12+24=36......</a:t>
            </a:r>
          </a:p>
        </p:txBody>
      </p:sp>
      <p:sp>
        <p:nvSpPr>
          <p:cNvPr id="82954" name="Text Box 10"/>
          <p:cNvSpPr txBox="1">
            <a:spLocks noChangeArrowheads="1"/>
          </p:cNvSpPr>
          <p:nvPr/>
        </p:nvSpPr>
        <p:spPr bwMode="auto">
          <a:xfrm>
            <a:off x="2225238" y="5613654"/>
            <a:ext cx="5080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</a:p>
        </p:txBody>
      </p:sp>
      <p:sp>
        <p:nvSpPr>
          <p:cNvPr id="82955" name="Text Box 11"/>
          <p:cNvSpPr txBox="1">
            <a:spLocks noChangeArrowheads="1"/>
          </p:cNvSpPr>
          <p:nvPr/>
        </p:nvSpPr>
        <p:spPr bwMode="auto">
          <a:xfrm>
            <a:off x="7263963" y="4029647"/>
            <a:ext cx="5080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82956" name="Text Box 12"/>
          <p:cNvSpPr txBox="1">
            <a:spLocks noChangeArrowheads="1"/>
          </p:cNvSpPr>
          <p:nvPr/>
        </p:nvSpPr>
        <p:spPr bwMode="auto">
          <a:xfrm>
            <a:off x="7214433" y="5617364"/>
            <a:ext cx="5080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  <p:bldP spid="82949" grpId="0" bldLvl="0" autoUpdateAnimBg="0"/>
      <p:bldP spid="82949" grpId="1" bldLvl="0" animBg="1" autoUpdateAnimBg="0"/>
      <p:bldP spid="82950" grpId="0" bldLvl="0" autoUpdateAnimBg="0"/>
      <p:bldP spid="82951" grpId="0" bldLvl="0" autoUpdateAnimBg="0"/>
      <p:bldP spid="82952" grpId="0" bldLvl="0" autoUpdateAnimBg="0"/>
      <p:bldP spid="82953" grpId="0" bldLvl="0" autoUpdateAnimBg="0"/>
      <p:bldP spid="82954" grpId="0" bldLvl="0" autoUpdateAnimBg="0"/>
      <p:bldP spid="82955" grpId="0" bldLvl="0" animBg="1" autoUpdateAnimBg="0"/>
      <p:bldP spid="82956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68610" name="Text Box 4"/>
          <p:cNvSpPr txBox="1">
            <a:spLocks noChangeArrowheads="1"/>
          </p:cNvSpPr>
          <p:nvPr/>
        </p:nvSpPr>
        <p:spPr bwMode="auto">
          <a:xfrm>
            <a:off x="3195638" y="168275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949" name="AutoShape 5"/>
          <p:cNvSpPr>
            <a:spLocks noChangeArrowheads="1"/>
          </p:cNvSpPr>
          <p:nvPr/>
        </p:nvSpPr>
        <p:spPr bwMode="auto">
          <a:xfrm>
            <a:off x="10482263" y="1213803"/>
            <a:ext cx="936625" cy="1584325"/>
          </a:xfrm>
          <a:prstGeom prst="verticalScroll">
            <a:avLst>
              <a:gd name="adj" fmla="val 125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90170" tIns="46990" rIns="90170" bIns="4699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</a:p>
        </p:txBody>
      </p:sp>
      <p:grpSp>
        <p:nvGrpSpPr>
          <p:cNvPr id="2" name="Group 42"/>
          <p:cNvGrpSpPr/>
          <p:nvPr/>
        </p:nvGrpSpPr>
        <p:grpSpPr>
          <a:xfrm>
            <a:off x="2522220" y="1250562"/>
            <a:ext cx="4076700" cy="1039452"/>
            <a:chOff x="921" y="1838"/>
            <a:chExt cx="2322" cy="782"/>
          </a:xfrm>
        </p:grpSpPr>
        <p:sp>
          <p:nvSpPr>
            <p:cNvPr id="7" name="AutoShape 27"/>
            <p:cNvSpPr>
              <a:spLocks noChangeArrowheads="1"/>
            </p:cNvSpPr>
            <p:nvPr/>
          </p:nvSpPr>
          <p:spPr bwMode="auto">
            <a:xfrm>
              <a:off x="921" y="1866"/>
              <a:ext cx="2322" cy="697"/>
            </a:xfrm>
            <a:prstGeom prst="wedgeRoundRectCallout">
              <a:avLst>
                <a:gd name="adj1" fmla="val -58986"/>
                <a:gd name="adj2" fmla="val 714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8" name="文本框 76"/>
            <p:cNvSpPr txBox="1">
              <a:spLocks noChangeArrowheads="1"/>
            </p:cNvSpPr>
            <p:nvPr/>
          </p:nvSpPr>
          <p:spPr bwMode="auto">
            <a:xfrm>
              <a:off x="986" y="1838"/>
              <a:ext cx="2257" cy="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dirty="0">
                  <a:ea typeface="宋体" panose="02010600030101010101" pitchFamily="2" charset="-122"/>
                  <a:sym typeface="+mn-ea"/>
                </a:rPr>
                <a:t>奇数除以2余1，偶数除以</a:t>
              </a:r>
              <a:r>
                <a:rPr lang="zh-CN" altLang="en-US" dirty="0" smtClean="0">
                  <a:ea typeface="宋体" panose="02010600030101010101" pitchFamily="2" charset="-122"/>
                  <a:sym typeface="+mn-ea"/>
                </a:rPr>
                <a:t>2没有余数。</a:t>
              </a:r>
              <a:endPara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28955" y="1250315"/>
            <a:ext cx="1626235" cy="195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3127420" y="2417386"/>
            <a:ext cx="11224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奇数</a:t>
            </a:r>
            <a:r>
              <a:rPr lang="zh-CN" altLang="en-US" sz="3200" dirty="0"/>
              <a:t>: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3127421" y="3292590"/>
            <a:ext cx="11224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偶数</a:t>
            </a:r>
            <a:r>
              <a:rPr lang="zh-CN" altLang="en-US" sz="3200" dirty="0"/>
              <a:t>:</a:t>
            </a:r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7896264" y="3938384"/>
            <a:ext cx="3456266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7896264" y="4850736"/>
            <a:ext cx="3456266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83979" name="Text Box 11"/>
          <p:cNvSpPr txBox="1">
            <a:spLocks noChangeArrowheads="1"/>
          </p:cNvSpPr>
          <p:nvPr/>
        </p:nvSpPr>
        <p:spPr bwMode="auto">
          <a:xfrm>
            <a:off x="7860650" y="5692307"/>
            <a:ext cx="3487778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4863351" y="2583274"/>
            <a:ext cx="330200" cy="330200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grpSp>
        <p:nvGrpSpPr>
          <p:cNvPr id="15" name="Group 71"/>
          <p:cNvGrpSpPr/>
          <p:nvPr/>
        </p:nvGrpSpPr>
        <p:grpSpPr bwMode="auto">
          <a:xfrm>
            <a:off x="5769814" y="2253080"/>
            <a:ext cx="658813" cy="660401"/>
            <a:chOff x="2447" y="2355"/>
            <a:chExt cx="415" cy="416"/>
          </a:xfrm>
        </p:grpSpPr>
        <p:sp>
          <p:nvSpPr>
            <p:cNvPr id="23" name="矩形 36"/>
            <p:cNvSpPr>
              <a:spLocks noChangeArrowheads="1"/>
            </p:cNvSpPr>
            <p:nvPr/>
          </p:nvSpPr>
          <p:spPr bwMode="auto">
            <a:xfrm>
              <a:off x="2447" y="2355"/>
              <a:ext cx="208" cy="207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24" name="矩形 37"/>
            <p:cNvSpPr>
              <a:spLocks noChangeArrowheads="1"/>
            </p:cNvSpPr>
            <p:nvPr/>
          </p:nvSpPr>
          <p:spPr bwMode="auto">
            <a:xfrm>
              <a:off x="2447" y="2564"/>
              <a:ext cx="208" cy="207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25" name="矩形 43"/>
            <p:cNvSpPr>
              <a:spLocks noChangeArrowheads="1"/>
            </p:cNvSpPr>
            <p:nvPr/>
          </p:nvSpPr>
          <p:spPr bwMode="auto">
            <a:xfrm>
              <a:off x="2654" y="2564"/>
              <a:ext cx="208" cy="207"/>
            </a:xfrm>
            <a:prstGeom prst="rect">
              <a:avLst/>
            </a:prstGeom>
            <a:solidFill>
              <a:srgbClr val="FFFF99"/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16" name="Group 72"/>
          <p:cNvGrpSpPr/>
          <p:nvPr/>
        </p:nvGrpSpPr>
        <p:grpSpPr bwMode="auto">
          <a:xfrm>
            <a:off x="6771526" y="2261012"/>
            <a:ext cx="995363" cy="652463"/>
            <a:chOff x="3078" y="2360"/>
            <a:chExt cx="627" cy="411"/>
          </a:xfrm>
        </p:grpSpPr>
        <p:sp>
          <p:nvSpPr>
            <p:cNvPr id="18" name="矩形 80"/>
            <p:cNvSpPr>
              <a:spLocks noChangeArrowheads="1"/>
            </p:cNvSpPr>
            <p:nvPr/>
          </p:nvSpPr>
          <p:spPr bwMode="auto">
            <a:xfrm>
              <a:off x="3078" y="2360"/>
              <a:ext cx="207" cy="207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19" name="矩形 81"/>
            <p:cNvSpPr>
              <a:spLocks noChangeArrowheads="1"/>
            </p:cNvSpPr>
            <p:nvPr/>
          </p:nvSpPr>
          <p:spPr bwMode="auto">
            <a:xfrm>
              <a:off x="3078" y="2563"/>
              <a:ext cx="207" cy="207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20" name="矩形 78"/>
            <p:cNvSpPr>
              <a:spLocks noChangeArrowheads="1"/>
            </p:cNvSpPr>
            <p:nvPr/>
          </p:nvSpPr>
          <p:spPr bwMode="auto">
            <a:xfrm>
              <a:off x="3285" y="2360"/>
              <a:ext cx="207" cy="207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21" name="矩形 79"/>
            <p:cNvSpPr>
              <a:spLocks noChangeArrowheads="1"/>
            </p:cNvSpPr>
            <p:nvPr/>
          </p:nvSpPr>
          <p:spPr bwMode="auto">
            <a:xfrm>
              <a:off x="3285" y="2563"/>
              <a:ext cx="207" cy="207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22" name="矩形 82"/>
            <p:cNvSpPr>
              <a:spLocks noChangeArrowheads="1"/>
            </p:cNvSpPr>
            <p:nvPr/>
          </p:nvSpPr>
          <p:spPr bwMode="auto">
            <a:xfrm>
              <a:off x="3497" y="2563"/>
              <a:ext cx="208" cy="208"/>
            </a:xfrm>
            <a:prstGeom prst="rect">
              <a:avLst/>
            </a:prstGeom>
            <a:solidFill>
              <a:srgbClr val="FFFF99"/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sp>
        <p:nvSpPr>
          <p:cNvPr id="17" name="文本框 22"/>
          <p:cNvSpPr txBox="1">
            <a:spLocks noChangeArrowheads="1"/>
          </p:cNvSpPr>
          <p:nvPr/>
        </p:nvSpPr>
        <p:spPr bwMode="auto">
          <a:xfrm>
            <a:off x="7949778" y="2349819"/>
            <a:ext cx="101917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8" name="Group 75"/>
          <p:cNvGrpSpPr/>
          <p:nvPr/>
        </p:nvGrpSpPr>
        <p:grpSpPr bwMode="auto">
          <a:xfrm>
            <a:off x="4863351" y="3231827"/>
            <a:ext cx="330200" cy="661988"/>
            <a:chOff x="1875" y="2950"/>
            <a:chExt cx="208" cy="417"/>
          </a:xfrm>
        </p:grpSpPr>
        <p:sp>
          <p:nvSpPr>
            <p:cNvPr id="42" name="矩形 27"/>
            <p:cNvSpPr>
              <a:spLocks noChangeArrowheads="1"/>
            </p:cNvSpPr>
            <p:nvPr/>
          </p:nvSpPr>
          <p:spPr bwMode="auto">
            <a:xfrm>
              <a:off x="1875" y="2950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43" name="矩形 28"/>
            <p:cNvSpPr>
              <a:spLocks noChangeArrowheads="1"/>
            </p:cNvSpPr>
            <p:nvPr/>
          </p:nvSpPr>
          <p:spPr bwMode="auto">
            <a:xfrm>
              <a:off x="1875" y="3159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29" name="Group 76"/>
          <p:cNvGrpSpPr/>
          <p:nvPr/>
        </p:nvGrpSpPr>
        <p:grpSpPr bwMode="auto">
          <a:xfrm>
            <a:off x="5736476" y="3241352"/>
            <a:ext cx="658812" cy="661988"/>
            <a:chOff x="2425" y="2956"/>
            <a:chExt cx="415" cy="417"/>
          </a:xfrm>
        </p:grpSpPr>
        <p:sp>
          <p:nvSpPr>
            <p:cNvPr id="38" name="矩形 31"/>
            <p:cNvSpPr>
              <a:spLocks noChangeArrowheads="1"/>
            </p:cNvSpPr>
            <p:nvPr/>
          </p:nvSpPr>
          <p:spPr bwMode="auto">
            <a:xfrm>
              <a:off x="2425" y="2956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9" name="矩形 32"/>
            <p:cNvSpPr>
              <a:spLocks noChangeArrowheads="1"/>
            </p:cNvSpPr>
            <p:nvPr/>
          </p:nvSpPr>
          <p:spPr bwMode="auto">
            <a:xfrm>
              <a:off x="2425" y="3165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40" name="矩形 51"/>
            <p:cNvSpPr>
              <a:spLocks noChangeArrowheads="1"/>
            </p:cNvSpPr>
            <p:nvPr/>
          </p:nvSpPr>
          <p:spPr bwMode="auto">
            <a:xfrm>
              <a:off x="2632" y="2956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41" name="矩形 52"/>
            <p:cNvSpPr>
              <a:spLocks noChangeArrowheads="1"/>
            </p:cNvSpPr>
            <p:nvPr/>
          </p:nvSpPr>
          <p:spPr bwMode="auto">
            <a:xfrm>
              <a:off x="2632" y="3165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30" name="Group 77"/>
          <p:cNvGrpSpPr/>
          <p:nvPr/>
        </p:nvGrpSpPr>
        <p:grpSpPr bwMode="auto">
          <a:xfrm>
            <a:off x="6776288" y="3241352"/>
            <a:ext cx="998537" cy="661988"/>
            <a:chOff x="3080" y="2956"/>
            <a:chExt cx="629" cy="417"/>
          </a:xfrm>
        </p:grpSpPr>
        <p:sp>
          <p:nvSpPr>
            <p:cNvPr id="32" name="矩形 61"/>
            <p:cNvSpPr>
              <a:spLocks noChangeArrowheads="1"/>
            </p:cNvSpPr>
            <p:nvPr/>
          </p:nvSpPr>
          <p:spPr bwMode="auto">
            <a:xfrm>
              <a:off x="3080" y="2956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3" name="矩形 63"/>
            <p:cNvSpPr>
              <a:spLocks noChangeArrowheads="1"/>
            </p:cNvSpPr>
            <p:nvPr/>
          </p:nvSpPr>
          <p:spPr bwMode="auto">
            <a:xfrm>
              <a:off x="3080" y="3165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4" name="矩形 56"/>
            <p:cNvSpPr>
              <a:spLocks noChangeArrowheads="1"/>
            </p:cNvSpPr>
            <p:nvPr/>
          </p:nvSpPr>
          <p:spPr bwMode="auto">
            <a:xfrm>
              <a:off x="3293" y="2956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5" name="矩形 57"/>
            <p:cNvSpPr>
              <a:spLocks noChangeArrowheads="1"/>
            </p:cNvSpPr>
            <p:nvPr/>
          </p:nvSpPr>
          <p:spPr bwMode="auto">
            <a:xfrm>
              <a:off x="3293" y="3165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6" name="矩形 65"/>
            <p:cNvSpPr>
              <a:spLocks noChangeArrowheads="1"/>
            </p:cNvSpPr>
            <p:nvPr/>
          </p:nvSpPr>
          <p:spPr bwMode="auto">
            <a:xfrm>
              <a:off x="3501" y="2956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7" name="矩形 66"/>
            <p:cNvSpPr>
              <a:spLocks noChangeArrowheads="1"/>
            </p:cNvSpPr>
            <p:nvPr/>
          </p:nvSpPr>
          <p:spPr bwMode="auto">
            <a:xfrm>
              <a:off x="3501" y="3165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sp>
        <p:nvSpPr>
          <p:cNvPr id="31" name="文本框 22"/>
          <p:cNvSpPr txBox="1">
            <a:spLocks noChangeArrowheads="1"/>
          </p:cNvSpPr>
          <p:nvPr/>
        </p:nvSpPr>
        <p:spPr bwMode="auto">
          <a:xfrm>
            <a:off x="8035175" y="3481065"/>
            <a:ext cx="9445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文本框 22"/>
          <p:cNvSpPr txBox="1">
            <a:spLocks noChangeArrowheads="1"/>
          </p:cNvSpPr>
          <p:nvPr/>
        </p:nvSpPr>
        <p:spPr bwMode="auto">
          <a:xfrm>
            <a:off x="1759268" y="3980180"/>
            <a:ext cx="540060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奇数加偶数的和除以</a:t>
            </a:r>
            <a:r>
              <a:rPr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还余</a:t>
            </a:r>
            <a:r>
              <a:rPr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文本框 22"/>
          <p:cNvSpPr txBox="1">
            <a:spLocks noChangeArrowheads="1"/>
          </p:cNvSpPr>
          <p:nvPr/>
        </p:nvSpPr>
        <p:spPr bwMode="auto">
          <a:xfrm>
            <a:off x="1759268" y="4864184"/>
            <a:ext cx="585779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奇数加奇数的和除以</a:t>
            </a:r>
            <a:r>
              <a:rPr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没有余数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文本框 22"/>
          <p:cNvSpPr txBox="1">
            <a:spLocks noChangeArrowheads="1"/>
          </p:cNvSpPr>
          <p:nvPr/>
        </p:nvSpPr>
        <p:spPr bwMode="auto">
          <a:xfrm>
            <a:off x="1762027" y="5703273"/>
            <a:ext cx="5942596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偶数加偶数的和除以</a:t>
            </a:r>
            <a:r>
              <a:rPr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没有余数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9" dur="80"/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0" dur="80"/>
                                        <p:tgtEl>
                                          <p:spTgt spid="839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80"/>
                                        <p:tgtEl>
                                          <p:spTgt spid="839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 bldLvl="0" autoUpdateAnimBg="0"/>
      <p:bldP spid="82949" grpId="1" bldLvl="0" animBg="1" autoUpdateAnimBg="0"/>
      <p:bldP spid="83973" grpId="0" bldLvl="0" autoUpdateAnimBg="0"/>
      <p:bldP spid="83974" grpId="0" bldLvl="0" autoUpdateAnimBg="0"/>
      <p:bldP spid="83977" grpId="0" bldLvl="0" animBg="1" autoUpdateAnimBg="0"/>
      <p:bldP spid="83978" grpId="0" bldLvl="0" animBg="1" autoUpdateAnimBg="0"/>
      <p:bldP spid="83979" grpId="0" bldLvl="0" animBg="1" autoUpdateAnimBg="0"/>
      <p:bldP spid="14" grpId="0" bldLvl="0" animBg="1"/>
      <p:bldP spid="17" grpId="0"/>
      <p:bldP spid="31" grpId="0"/>
      <p:bldP spid="44" grpId="0"/>
      <p:bldP spid="45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3313" name="圆角矩形 5"/>
          <p:cNvSpPr/>
          <p:nvPr/>
        </p:nvSpPr>
        <p:spPr>
          <a:xfrm>
            <a:off x="1301750" y="1338498"/>
            <a:ext cx="2541270" cy="736130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回顾与反思</a:t>
            </a:r>
          </a:p>
        </p:txBody>
      </p:sp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2432685" y="2235835"/>
            <a:ext cx="712787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ea typeface="楷体" panose="02010609060101010101" charset="-122"/>
              </a:rPr>
              <a:t>这个结论正确吗？</a:t>
            </a:r>
          </a:p>
        </p:txBody>
      </p:sp>
      <p:sp>
        <p:nvSpPr>
          <p:cNvPr id="84996" name="AutoShape 4"/>
          <p:cNvSpPr>
            <a:spLocks noChangeArrowheads="1"/>
          </p:cNvSpPr>
          <p:nvPr/>
        </p:nvSpPr>
        <p:spPr bwMode="auto">
          <a:xfrm>
            <a:off x="3165793" y="2979738"/>
            <a:ext cx="3311525" cy="1150937"/>
          </a:xfrm>
          <a:prstGeom prst="wedgeRoundRectCallout">
            <a:avLst>
              <a:gd name="adj1" fmla="val -50597"/>
              <a:gd name="adj2" fmla="val 81440"/>
              <a:gd name="adj3" fmla="val 16667"/>
            </a:avLst>
          </a:prstGeom>
          <a:solidFill>
            <a:srgbClr val="66FF33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zh-CN" altLang="en-US" sz="3200">
                <a:ea typeface="宋体" panose="02010600030101010101" pitchFamily="2" charset="-122"/>
              </a:rPr>
              <a:t>我可以再找一些大数试一试。</a:t>
            </a:r>
          </a:p>
        </p:txBody>
      </p:sp>
      <p:sp>
        <p:nvSpPr>
          <p:cNvPr id="84998" name="AutoShape 6"/>
          <p:cNvSpPr>
            <a:spLocks noChangeArrowheads="1"/>
          </p:cNvSpPr>
          <p:nvPr/>
        </p:nvSpPr>
        <p:spPr bwMode="auto">
          <a:xfrm>
            <a:off x="7123430" y="3625850"/>
            <a:ext cx="3168650" cy="536575"/>
          </a:xfrm>
          <a:prstGeom prst="flowChartAlternateProcess">
            <a:avLst/>
          </a:prstGeom>
          <a:solidFill>
            <a:srgbClr val="00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3200"/>
              <a:t>534+319=853</a:t>
            </a:r>
          </a:p>
        </p:txBody>
      </p:sp>
      <p:sp>
        <p:nvSpPr>
          <p:cNvPr id="84999" name="AutoShape 7"/>
          <p:cNvSpPr>
            <a:spLocks noChangeArrowheads="1"/>
          </p:cNvSpPr>
          <p:nvPr/>
        </p:nvSpPr>
        <p:spPr bwMode="auto">
          <a:xfrm>
            <a:off x="7107555" y="4686300"/>
            <a:ext cx="3168650" cy="536575"/>
          </a:xfrm>
          <a:prstGeom prst="flowChartAlternateProcess">
            <a:avLst/>
          </a:prstGeom>
          <a:solidFill>
            <a:srgbClr val="00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3200"/>
              <a:t>奇数+偶数=奇数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7300" y="3910965"/>
            <a:ext cx="2038985" cy="2086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 bldLvl="0" animBg="1"/>
      <p:bldP spid="84994" grpId="0" bldLvl="0" animBg="1" autoUpdateAnimBg="0"/>
      <p:bldP spid="84996" grpId="0" bldLvl="0" animBg="1" autoUpdateAnimBg="0"/>
      <p:bldP spid="84998" grpId="0" bldLvl="0" animBg="1" autoUpdateAnimBg="0"/>
      <p:bldP spid="84999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MH_Other_1"/>
          <p:cNvSpPr/>
          <p:nvPr>
            <p:custDataLst>
              <p:tags r:id="rId1"/>
            </p:custDataLst>
          </p:nvPr>
        </p:nvSpPr>
        <p:spPr>
          <a:xfrm rot="20387656">
            <a:off x="618399" y="123739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247156" y="197910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981441" y="97383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3174172" y="1241262"/>
            <a:ext cx="5264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探究两数之差的奇偶性。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334412" y="4065263"/>
            <a:ext cx="3439717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6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-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5334412" y="4987106"/>
            <a:ext cx="3439717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-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奇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数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351079" y="3138624"/>
            <a:ext cx="3439717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-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52" name="Text Box 11"/>
          <p:cNvSpPr txBox="1">
            <a:spLocks noChangeArrowheads="1"/>
          </p:cNvSpPr>
          <p:nvPr/>
        </p:nvSpPr>
        <p:spPr bwMode="auto">
          <a:xfrm>
            <a:off x="5350274" y="2223275"/>
            <a:ext cx="3439717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-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3" grpId="0" bldLvl="0" animBg="1"/>
      <p:bldP spid="5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173669" y="995333"/>
            <a:ext cx="91450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什么样的数是偶数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什么样的数是奇数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7290" y="3386455"/>
            <a:ext cx="1014539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偶数是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的倍数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那么偶数除以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余数是几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奇数除以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余数又是几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2900" y="1816735"/>
            <a:ext cx="870585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</a:rPr>
              <a:t>整数中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</a:rPr>
              <a:t>是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zh-CN" altLang="zh-CN" sz="3200" dirty="0">
                <a:solidFill>
                  <a:srgbClr val="FF0000"/>
                </a:solidFill>
              </a:rPr>
              <a:t>的倍数的数叫偶数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</a:rPr>
              <a:t>0</a:t>
            </a:r>
            <a:r>
              <a:rPr lang="zh-CN" altLang="zh-CN" sz="3200" dirty="0">
                <a:solidFill>
                  <a:srgbClr val="FF0000"/>
                </a:solidFill>
              </a:rPr>
              <a:t>也是偶数。不是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zh-CN" altLang="zh-CN" sz="3200" dirty="0">
                <a:solidFill>
                  <a:srgbClr val="FF0000"/>
                </a:solidFill>
              </a:rPr>
              <a:t>的倍数的数叫奇数。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403350" y="4826000"/>
            <a:ext cx="1099883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</a:rPr>
              <a:t>偶数除以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</a:rPr>
              <a:t>余数是</a:t>
            </a:r>
            <a:r>
              <a:rPr lang="en-US" altLang="zh-CN" sz="3200" dirty="0">
                <a:solidFill>
                  <a:srgbClr val="FF0000"/>
                </a:solidFill>
              </a:rPr>
              <a:t>0(</a:t>
            </a:r>
            <a:r>
              <a:rPr lang="zh-CN" altLang="zh-CN" sz="3200" dirty="0" smtClean="0">
                <a:solidFill>
                  <a:srgbClr val="FF0000"/>
                </a:solidFill>
              </a:rPr>
              <a:t>或没有</a:t>
            </a:r>
            <a:r>
              <a:rPr lang="zh-CN" altLang="zh-CN" sz="3200" dirty="0">
                <a:solidFill>
                  <a:srgbClr val="FF0000"/>
                </a:solidFill>
              </a:rPr>
              <a:t>余数</a:t>
            </a:r>
            <a:r>
              <a:rPr lang="en-US" altLang="zh-CN" sz="3200" dirty="0">
                <a:solidFill>
                  <a:srgbClr val="FF0000"/>
                </a:solidFill>
              </a:rPr>
              <a:t>)</a:t>
            </a:r>
            <a:r>
              <a:rPr lang="zh-CN" altLang="en-US" sz="3200" dirty="0">
                <a:solidFill>
                  <a:srgbClr val="FF0000"/>
                </a:solidFill>
              </a:rPr>
              <a:t>；</a:t>
            </a:r>
            <a:r>
              <a:rPr lang="zh-CN" altLang="zh-CN" sz="3200" dirty="0">
                <a:solidFill>
                  <a:srgbClr val="FF0000"/>
                </a:solidFill>
              </a:rPr>
              <a:t>奇数除以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</a:rPr>
              <a:t>余数是</a:t>
            </a:r>
            <a:r>
              <a:rPr lang="en-US" altLang="zh-CN" sz="3200" dirty="0">
                <a:solidFill>
                  <a:srgbClr val="FF0000"/>
                </a:solidFill>
              </a:rPr>
              <a:t>1</a:t>
            </a:r>
            <a:r>
              <a:rPr lang="zh-CN" altLang="zh-CN" sz="3200" dirty="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76163" y="5726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2"/>
          <p:cNvSpPr txBox="1"/>
          <p:nvPr/>
        </p:nvSpPr>
        <p:spPr>
          <a:xfrm flipH="1">
            <a:off x="4913630" y="412115"/>
            <a:ext cx="532257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教材第16页练习四第4题。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17" name="矩形 16"/>
          <p:cNvSpPr/>
          <p:nvPr/>
        </p:nvSpPr>
        <p:spPr>
          <a:xfrm>
            <a:off x="3691414" y="3208571"/>
            <a:ext cx="360040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奇数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奇数</a:t>
            </a:r>
            <a:r>
              <a:rPr lang="zh-CN" altLang="zh-CN" sz="3200" i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</a:p>
        </p:txBody>
      </p:sp>
      <p:sp>
        <p:nvSpPr>
          <p:cNvPr id="18" name="矩形 17"/>
          <p:cNvSpPr/>
          <p:nvPr/>
        </p:nvSpPr>
        <p:spPr>
          <a:xfrm>
            <a:off x="5783388" y="3212091"/>
            <a:ext cx="126682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奇数</a:t>
            </a:r>
          </a:p>
        </p:txBody>
      </p:sp>
      <p:sp>
        <p:nvSpPr>
          <p:cNvPr id="19" name="矩形 18"/>
          <p:cNvSpPr/>
          <p:nvPr/>
        </p:nvSpPr>
        <p:spPr>
          <a:xfrm>
            <a:off x="3717776" y="4011730"/>
            <a:ext cx="3430022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奇数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偶数</a:t>
            </a:r>
          </a:p>
        </p:txBody>
      </p:sp>
      <p:sp>
        <p:nvSpPr>
          <p:cNvPr id="20" name="矩形 19"/>
          <p:cNvSpPr/>
          <p:nvPr/>
        </p:nvSpPr>
        <p:spPr>
          <a:xfrm>
            <a:off x="5783388" y="4011730"/>
            <a:ext cx="126682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偶数</a:t>
            </a:r>
          </a:p>
        </p:txBody>
      </p:sp>
      <p:sp>
        <p:nvSpPr>
          <p:cNvPr id="21" name="矩形 20"/>
          <p:cNvSpPr/>
          <p:nvPr/>
        </p:nvSpPr>
        <p:spPr>
          <a:xfrm>
            <a:off x="3721960" y="4803819"/>
            <a:ext cx="22148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偶数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偶数</a:t>
            </a:r>
          </a:p>
        </p:txBody>
      </p:sp>
      <p:sp>
        <p:nvSpPr>
          <p:cNvPr id="22" name="矩形 21"/>
          <p:cNvSpPr/>
          <p:nvPr/>
        </p:nvSpPr>
        <p:spPr>
          <a:xfrm>
            <a:off x="5783388" y="4803818"/>
            <a:ext cx="126682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偶数</a:t>
            </a:r>
          </a:p>
        </p:txBody>
      </p:sp>
      <p:sp>
        <p:nvSpPr>
          <p:cNvPr id="23" name="矩形 22"/>
          <p:cNvSpPr/>
          <p:nvPr/>
        </p:nvSpPr>
        <p:spPr>
          <a:xfrm>
            <a:off x="1125947" y="1446299"/>
            <a:ext cx="9110253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奇数与奇数的积是奇数还是偶数？奇数与偶数的积是奇数还是偶数？偶数与偶数的积呢？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76163" y="5726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2"/>
          <p:cNvSpPr txBox="1"/>
          <p:nvPr/>
        </p:nvSpPr>
        <p:spPr>
          <a:xfrm flipH="1">
            <a:off x="4913630" y="412115"/>
            <a:ext cx="532257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2.教材第17页练习四第6题。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1894205" y="5299075"/>
            <a:ext cx="978217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人分两队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若甲队人数是奇数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则乙队人数为奇数。若甲队人数为偶数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则乙队人数为偶数。</a:t>
            </a:r>
          </a:p>
        </p:txBody>
      </p:sp>
      <p:grpSp>
        <p:nvGrpSpPr>
          <p:cNvPr id="7" name="Group 19"/>
          <p:cNvGrpSpPr/>
          <p:nvPr/>
        </p:nvGrpSpPr>
        <p:grpSpPr bwMode="auto">
          <a:xfrm>
            <a:off x="1980496" y="1145193"/>
            <a:ext cx="8407461" cy="4173902"/>
            <a:chOff x="739" y="969"/>
            <a:chExt cx="4228" cy="2099"/>
          </a:xfrm>
        </p:grpSpPr>
        <p:grpSp>
          <p:nvGrpSpPr>
            <p:cNvPr id="8" name="组合 1"/>
            <p:cNvGrpSpPr/>
            <p:nvPr/>
          </p:nvGrpSpPr>
          <p:grpSpPr bwMode="auto">
            <a:xfrm>
              <a:off x="739" y="1015"/>
              <a:ext cx="4201" cy="2053"/>
              <a:chOff x="1115617" y="1589534"/>
              <a:chExt cx="6667806" cy="3259943"/>
            </a:xfrm>
          </p:grpSpPr>
          <p:sp>
            <p:nvSpPr>
              <p:cNvPr id="4" name="文本框 37"/>
              <p:cNvSpPr txBox="1">
                <a:spLocks noChangeArrowheads="1"/>
              </p:cNvSpPr>
              <p:nvPr/>
            </p:nvSpPr>
            <p:spPr bwMode="auto">
              <a:xfrm>
                <a:off x="1115617" y="1589534"/>
                <a:ext cx="344852" cy="5454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3200" dirty="0" smtClean="0">
                    <a:solidFill>
                      <a:schemeClr val="tx1"/>
                    </a:solidFill>
                    <a:ea typeface="宋体" panose="02010600030101010101" pitchFamily="2" charset="-122"/>
                  </a:rPr>
                  <a:t>6.</a:t>
                </a:r>
                <a:endParaRPr lang="en-US" altLang="zh-CN" sz="3200" dirty="0">
                  <a:solidFill>
                    <a:schemeClr val="tx1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5" name="文本框 37"/>
              <p:cNvSpPr txBox="1">
                <a:spLocks noChangeArrowheads="1"/>
              </p:cNvSpPr>
              <p:nvPr/>
            </p:nvSpPr>
            <p:spPr bwMode="auto">
              <a:xfrm>
                <a:off x="1205762" y="3950544"/>
                <a:ext cx="6577661" cy="8989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30</a:t>
                </a:r>
                <a:r>
                  <a:rPr lang="zh-CN" altLang="en-US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个学生要分成甲、乙两队。如果甲队人数为奇数，乙队人数为奇数还是偶数？如果甲队人数为偶数呢？</a:t>
                </a:r>
                <a:endParaRPr lang="en-US" altLang="zh-CN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pic>
          <p:nvPicPr>
            <p:cNvPr id="6" name="Picture 18" descr="65副本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" y="969"/>
              <a:ext cx="4037" cy="1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76163" y="5726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2"/>
          <p:cNvSpPr txBox="1"/>
          <p:nvPr/>
        </p:nvSpPr>
        <p:spPr>
          <a:xfrm flipH="1">
            <a:off x="5136515" y="405130"/>
            <a:ext cx="532257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填空。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1379027" y="1226810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填空。</a:t>
            </a:r>
          </a:p>
        </p:txBody>
      </p:sp>
      <p:sp>
        <p:nvSpPr>
          <p:cNvPr id="4" name="矩形 3"/>
          <p:cNvSpPr/>
          <p:nvPr/>
        </p:nvSpPr>
        <p:spPr>
          <a:xfrm>
            <a:off x="1240456" y="1610593"/>
            <a:ext cx="48564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偶数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奇数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=(  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数</a:t>
            </a:r>
          </a:p>
        </p:txBody>
      </p:sp>
      <p:sp>
        <p:nvSpPr>
          <p:cNvPr id="5" name="矩形 4"/>
          <p:cNvSpPr/>
          <p:nvPr/>
        </p:nvSpPr>
        <p:spPr>
          <a:xfrm>
            <a:off x="6242610" y="1629738"/>
            <a:ext cx="42468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奇数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偶数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=(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　   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数</a:t>
            </a:r>
          </a:p>
        </p:txBody>
      </p:sp>
      <p:sp>
        <p:nvSpPr>
          <p:cNvPr id="6" name="矩形 5"/>
          <p:cNvSpPr/>
          <p:nvPr/>
        </p:nvSpPr>
        <p:spPr>
          <a:xfrm>
            <a:off x="1235011" y="2365087"/>
            <a:ext cx="878497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(2)10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个奇数相加的和是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　  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;10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个偶数相加的和是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(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数。</a:t>
            </a:r>
          </a:p>
        </p:txBody>
      </p:sp>
      <p:sp>
        <p:nvSpPr>
          <p:cNvPr id="7" name="矩形 6"/>
          <p:cNvSpPr/>
          <p:nvPr/>
        </p:nvSpPr>
        <p:spPr>
          <a:xfrm>
            <a:off x="1235075" y="3785235"/>
            <a:ext cx="953325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豆豆和妈妈今年的年龄和是奇数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那么若干年后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豆豆和妈妈的年龄和是奇数还是偶数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23472" y="1610593"/>
            <a:ext cx="589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奇</a:t>
            </a:r>
          </a:p>
        </p:txBody>
      </p:sp>
      <p:sp>
        <p:nvSpPr>
          <p:cNvPr id="15" name="矩形 14"/>
          <p:cNvSpPr/>
          <p:nvPr/>
        </p:nvSpPr>
        <p:spPr>
          <a:xfrm>
            <a:off x="8843952" y="1640498"/>
            <a:ext cx="589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奇</a:t>
            </a:r>
          </a:p>
        </p:txBody>
      </p:sp>
      <p:sp>
        <p:nvSpPr>
          <p:cNvPr id="16" name="矩形 15"/>
          <p:cNvSpPr/>
          <p:nvPr/>
        </p:nvSpPr>
        <p:spPr>
          <a:xfrm>
            <a:off x="6242392" y="2365446"/>
            <a:ext cx="589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偶</a:t>
            </a:r>
          </a:p>
        </p:txBody>
      </p:sp>
      <p:sp>
        <p:nvSpPr>
          <p:cNvPr id="14" name="矩形 13"/>
          <p:cNvSpPr/>
          <p:nvPr/>
        </p:nvSpPr>
        <p:spPr>
          <a:xfrm>
            <a:off x="3201665" y="3104148"/>
            <a:ext cx="589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偶</a:t>
            </a:r>
          </a:p>
        </p:txBody>
      </p:sp>
      <p:sp>
        <p:nvSpPr>
          <p:cNvPr id="24" name="矩形 23"/>
          <p:cNvSpPr/>
          <p:nvPr/>
        </p:nvSpPr>
        <p:spPr>
          <a:xfrm>
            <a:off x="5503472" y="5069049"/>
            <a:ext cx="9956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奇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8" grpId="0"/>
      <p:bldP spid="15" grpId="0"/>
      <p:bldP spid="16" grpId="0"/>
      <p:bldP spid="14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521335" y="1511935"/>
            <a:ext cx="8631555" cy="4453890"/>
            <a:chOff x="4179" y="4383"/>
            <a:chExt cx="10840" cy="4456"/>
          </a:xfrm>
        </p:grpSpPr>
        <p:sp>
          <p:nvSpPr>
            <p:cNvPr id="18" name="文本框 26"/>
            <p:cNvSpPr txBox="1"/>
            <p:nvPr/>
          </p:nvSpPr>
          <p:spPr>
            <a:xfrm>
              <a:off x="4365" y="4851"/>
              <a:ext cx="10654" cy="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    </a:t>
              </a:r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我们研究了3的倍数的特征,我们研究的方法与过程是:找数、观察、猜想、验证、归纳,最后找到了3的倍数的特征</a:t>
              </a:r>
              <a:r>
                <a:rPr 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。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179" y="4383"/>
              <a:ext cx="10838" cy="4456"/>
            </a:xfrm>
            <a:prstGeom prst="roundRect">
              <a:avLst>
                <a:gd name="adj" fmla="val 19844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656445" y="160369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8923655" y="225869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302558" y="126396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93115" y="1650365"/>
            <a:ext cx="868616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</a:rPr>
              <a:t>学会了判断两数相加的和是奇数还是偶数。</a:t>
            </a:r>
            <a:endParaRPr lang="zh-CN" altLang="zh-CN" sz="32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739231" y="4115430"/>
            <a:ext cx="813944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</a:rPr>
              <a:t>知道了两数差的奇偶性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两数积的奇偶性。</a:t>
            </a:r>
            <a:endParaRPr lang="zh-CN" altLang="zh-CN" sz="32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920422" y="5380727"/>
            <a:ext cx="3439717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奇数</a:t>
            </a: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5483888" y="5374852"/>
            <a:ext cx="3439717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5438963" y="4737916"/>
            <a:ext cx="3439717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1945303" y="4693652"/>
            <a:ext cx="3439717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2993009" y="2099206"/>
            <a:ext cx="34562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2993009" y="2786281"/>
            <a:ext cx="34562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2994029" y="3423217"/>
            <a:ext cx="348777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/>
      <p:bldP spid="14" grpId="0"/>
      <p:bldP spid="15" grpId="0"/>
      <p:bldP spid="16" grpId="0" bldLvl="0" animBg="1"/>
      <p:bldP spid="21" grpId="0" bldLvl="0" animBg="1"/>
      <p:bldP spid="22" grpId="0" bldLvl="0" animBg="1"/>
      <p:bldP spid="23" grpId="0" bldLvl="0" animBg="1" autoUpdateAnimBg="0"/>
      <p:bldP spid="24" grpId="0" bldLvl="0" animBg="1" autoUpdateAnimBg="0"/>
      <p:bldP spid="25" grpId="0" bldLvl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205067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319381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050" y="1782445"/>
            <a:ext cx="686943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教材第17页练习四第7题。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2915860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378010" y="1123583"/>
            <a:ext cx="87480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如果用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表示自然数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那么偶数可以用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表示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奇数该怎样表示呢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50018" y="3856985"/>
            <a:ext cx="874801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偶数、奇数在日常生活中又叫什么数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0138" y="2710214"/>
            <a:ext cx="5358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</a:rPr>
              <a:t>用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3200" dirty="0">
                <a:solidFill>
                  <a:srgbClr val="FF0000"/>
                </a:solidFill>
              </a:rPr>
              <a:t>+1(</a:t>
            </a:r>
            <a:r>
              <a:rPr lang="zh-CN" altLang="en-US" sz="3200" dirty="0">
                <a:solidFill>
                  <a:srgbClr val="FF0000"/>
                </a:solidFill>
              </a:rPr>
              <a:t>或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3200" dirty="0">
                <a:solidFill>
                  <a:srgbClr val="FF0000"/>
                </a:solidFill>
              </a:rPr>
              <a:t>-1)</a:t>
            </a:r>
            <a:r>
              <a:rPr lang="zh-CN" altLang="en-US" sz="3200" dirty="0">
                <a:solidFill>
                  <a:srgbClr val="FF0000"/>
                </a:solidFill>
              </a:rPr>
              <a:t>表示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24151" y="4856386"/>
            <a:ext cx="79508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偶数</a:t>
            </a:r>
            <a:r>
              <a:rPr lang="zh-CN" altLang="en-US" sz="3200" dirty="0">
                <a:solidFill>
                  <a:srgbClr val="FF0000"/>
                </a:solidFill>
              </a:rPr>
              <a:t>又叫做双数</a:t>
            </a:r>
            <a:r>
              <a:rPr lang="en-US" altLang="zh-CN" sz="3200" dirty="0">
                <a:solidFill>
                  <a:srgbClr val="FF0000"/>
                </a:solidFill>
              </a:rPr>
              <a:t>,</a:t>
            </a:r>
            <a:r>
              <a:rPr lang="zh-CN" altLang="en-US" sz="3200" dirty="0">
                <a:solidFill>
                  <a:srgbClr val="FF0000"/>
                </a:solidFill>
              </a:rPr>
              <a:t>奇数又叫做单数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362075" y="1297940"/>
            <a:ext cx="946785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如果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个正方形表示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一个接一个摆成两行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偶数总能摆成什么图形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奇数呢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小组里一部分同学用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个正方形摆一摆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另一部分同学用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个正方形摆一摆。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85276" y="3002846"/>
            <a:ext cx="3390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用</a:t>
            </a:r>
            <a:r>
              <a:rPr lang="en-US" altLang="zh-CN" sz="3200" dirty="0"/>
              <a:t>5</a:t>
            </a:r>
            <a:r>
              <a:rPr lang="zh-CN" altLang="zh-CN" sz="3200" dirty="0"/>
              <a:t>个正方形摆的</a:t>
            </a:r>
            <a:r>
              <a:rPr lang="en-US" altLang="zh-CN" sz="3200" dirty="0"/>
              <a:t>:</a:t>
            </a:r>
            <a:endParaRPr lang="zh-CN" altLang="zh-CN" sz="3200" dirty="0"/>
          </a:p>
        </p:txBody>
      </p:sp>
      <p:pic>
        <p:nvPicPr>
          <p:cNvPr id="12" name="r27_1.jpg" descr="id:2147505051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29292" y="3947661"/>
            <a:ext cx="4392136" cy="122413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903516" y="3011557"/>
            <a:ext cx="3390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/>
              <a:t>用</a:t>
            </a:r>
            <a:r>
              <a:rPr lang="en-US" altLang="zh-CN" sz="3200" dirty="0" smtClean="0"/>
              <a:t>6</a:t>
            </a:r>
            <a:r>
              <a:rPr lang="zh-CN" altLang="zh-CN" sz="3200" dirty="0" smtClean="0"/>
              <a:t>个</a:t>
            </a:r>
            <a:r>
              <a:rPr lang="zh-CN" altLang="zh-CN" sz="3200" dirty="0"/>
              <a:t>正方形摆的</a:t>
            </a:r>
            <a:r>
              <a:rPr lang="en-US" altLang="zh-CN" sz="3200" dirty="0"/>
              <a:t>:</a:t>
            </a:r>
            <a:endParaRPr lang="zh-CN" altLang="zh-CN" sz="3200" dirty="0"/>
          </a:p>
        </p:txBody>
      </p:sp>
      <p:pic>
        <p:nvPicPr>
          <p:cNvPr id="14" name="r28.jpg" descr="id:2147505058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7884" y="3737791"/>
            <a:ext cx="2094957" cy="143400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17324" y="5453899"/>
            <a:ext cx="6364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偶数总能摆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成长方形。奇数不能。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6" name="TextBox 14"/>
          <p:cNvSpPr txBox="1"/>
          <p:nvPr/>
        </p:nvSpPr>
        <p:spPr>
          <a:xfrm>
            <a:off x="1633915" y="1067212"/>
            <a:ext cx="79928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游戏规则：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" name="TextBox 14"/>
          <p:cNvSpPr txBox="1"/>
          <p:nvPr/>
        </p:nvSpPr>
        <p:spPr>
          <a:xfrm>
            <a:off x="3866164" y="637776"/>
            <a:ext cx="2952328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掷骰子的游戏</a:t>
            </a:r>
          </a:p>
        </p:txBody>
      </p:sp>
      <p:sp>
        <p:nvSpPr>
          <p:cNvPr id="51" name="TextBox 14"/>
          <p:cNvSpPr txBox="1"/>
          <p:nvPr/>
        </p:nvSpPr>
        <p:spPr>
          <a:xfrm>
            <a:off x="1562100" y="1570990"/>
            <a:ext cx="1018072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一个同学掷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掷出的是数字几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就再加上这个数字。</a:t>
            </a:r>
          </a:p>
        </p:txBody>
      </p:sp>
      <p:sp>
        <p:nvSpPr>
          <p:cNvPr id="52" name="TextBox 14"/>
          <p:cNvSpPr txBox="1"/>
          <p:nvPr/>
        </p:nvSpPr>
        <p:spPr>
          <a:xfrm>
            <a:off x="1562100" y="2400935"/>
            <a:ext cx="93618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如果和是奇数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就有奖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;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如果和是偶数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没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有奖。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30350" y="3230880"/>
            <a:ext cx="995489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小组里每人掷一次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组长记录下同学们算出的和是奇数还是偶数。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30059" y="4764008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一个得大奖的都没有</a:t>
            </a:r>
            <a:r>
              <a:rPr lang="en-US" altLang="zh-CN" sz="4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!</a:t>
            </a:r>
            <a:endParaRPr lang="zh-CN" altLang="en-US" sz="4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74308" y="5471894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这</a:t>
            </a:r>
            <a:r>
              <a:rPr lang="zh-CN" altLang="zh-CN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是什么原因呢</a:t>
            </a:r>
            <a:r>
              <a:rPr lang="en-US" altLang="zh-CN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zh-CN" altLang="en-US" sz="4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1" grpId="0"/>
      <p:bldP spid="52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8" name="图片 1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9" name="图片 18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229995" y="1130300"/>
            <a:ext cx="8173085" cy="3580130"/>
            <a:chOff x="7618056" y="1460852"/>
            <a:chExt cx="4051430" cy="1492133"/>
          </a:xfrm>
        </p:grpSpPr>
        <p:sp>
          <p:nvSpPr>
            <p:cNvPr id="12" name="云形标注 11"/>
            <p:cNvSpPr/>
            <p:nvPr/>
          </p:nvSpPr>
          <p:spPr>
            <a:xfrm>
              <a:off x="7618056" y="1460852"/>
              <a:ext cx="4051430" cy="1492133"/>
            </a:xfrm>
            <a:prstGeom prst="cloudCallout">
              <a:avLst>
                <a:gd name="adj1" fmla="val 42782"/>
                <a:gd name="adj2" fmla="val 40865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044886" y="1711746"/>
              <a:ext cx="2904401" cy="859075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奇数+奇数、偶数+偶数的和不可能是奇数。在奇偶数的加法中蕴含着一些规律,今天我们就一起来探寻这个规律。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707120" y="327029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2788285" y="701040"/>
            <a:ext cx="7680325" cy="2241550"/>
            <a:chOff x="7618056" y="1460852"/>
            <a:chExt cx="4051430" cy="2241374"/>
          </a:xfrm>
        </p:grpSpPr>
        <p:sp>
          <p:nvSpPr>
            <p:cNvPr id="12" name="云形标注 11"/>
            <p:cNvSpPr/>
            <p:nvPr/>
          </p:nvSpPr>
          <p:spPr>
            <a:xfrm>
              <a:off x="7618056" y="1460852"/>
              <a:ext cx="4051430" cy="2241374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105433" y="1706578"/>
              <a:ext cx="3057917" cy="156832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每个同学都有自己的学号,请你们想一下,你的学号是奇数还是偶数?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856345" y="146689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AutoShape 389"/>
          <p:cNvSpPr>
            <a:spLocks noChangeArrowheads="1"/>
          </p:cNvSpPr>
          <p:nvPr/>
        </p:nvSpPr>
        <p:spPr bwMode="auto">
          <a:xfrm>
            <a:off x="1422400" y="3028950"/>
            <a:ext cx="5186045" cy="800735"/>
          </a:xfrm>
          <a:prstGeom prst="wedgeRoundRectCallout">
            <a:avLst>
              <a:gd name="adj1" fmla="val 49461"/>
              <a:gd name="adj2" fmla="val -24464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32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学号是奇数的同学请举手；</a:t>
            </a:r>
            <a:endParaRPr lang="zh-CN" altLang="en-US" sz="3200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89"/>
          <p:cNvSpPr>
            <a:spLocks noChangeArrowheads="1"/>
          </p:cNvSpPr>
          <p:nvPr/>
        </p:nvSpPr>
        <p:spPr bwMode="auto">
          <a:xfrm>
            <a:off x="1422400" y="3947795"/>
            <a:ext cx="10636885" cy="800735"/>
          </a:xfrm>
          <a:prstGeom prst="wedgeRoundRectCallout">
            <a:avLst>
              <a:gd name="adj1" fmla="val 49461"/>
              <a:gd name="adj2" fmla="val -24464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32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请用你们的学号加上任意一个奇数,和还是奇数的请举手。</a:t>
            </a:r>
            <a:endParaRPr lang="zh-CN" altLang="en-US" sz="3200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AutoShape 389"/>
          <p:cNvSpPr>
            <a:spLocks noChangeArrowheads="1"/>
          </p:cNvSpPr>
          <p:nvPr/>
        </p:nvSpPr>
        <p:spPr bwMode="auto">
          <a:xfrm>
            <a:off x="1422400" y="4885690"/>
            <a:ext cx="5186045" cy="800735"/>
          </a:xfrm>
          <a:prstGeom prst="wedgeRoundRectCallout">
            <a:avLst>
              <a:gd name="adj1" fmla="val 49461"/>
              <a:gd name="adj2" fmla="val -24464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32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怎么都不举手啦?</a:t>
            </a:r>
            <a:endParaRPr lang="zh-CN" altLang="en-US" sz="3200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AutoShape 389"/>
          <p:cNvSpPr>
            <a:spLocks noChangeArrowheads="1"/>
          </p:cNvSpPr>
          <p:nvPr/>
        </p:nvSpPr>
        <p:spPr bwMode="auto">
          <a:xfrm>
            <a:off x="1422400" y="5823585"/>
            <a:ext cx="8642985" cy="800735"/>
          </a:xfrm>
          <a:prstGeom prst="wedgeRoundRectCallout">
            <a:avLst>
              <a:gd name="adj1" fmla="val 49461"/>
              <a:gd name="adj2" fmla="val -24464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32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因为奇数加上任意一个奇数得到的和是偶数。</a:t>
            </a:r>
            <a:endParaRPr lang="zh-CN" altLang="en-US" sz="3200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1615</Words>
  <Application>Microsoft Office PowerPoint</Application>
  <PresentationFormat>自定义</PresentationFormat>
  <Paragraphs>128</Paragraphs>
  <Slides>26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2254</cp:revision>
  <dcterms:created xsi:type="dcterms:W3CDTF">2017-11-13T08:28:00Z</dcterms:created>
  <dcterms:modified xsi:type="dcterms:W3CDTF">2021-12-02T05:28:42Z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A028F6303CCB4721A44AD1E87C98B248</vt:lpwstr>
  </property>
</Properties>
</file>