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20"/>
  </p:notesMasterIdLst>
  <p:sldIdLst>
    <p:sldId id="271" r:id="rId3"/>
    <p:sldId id="258" r:id="rId4"/>
    <p:sldId id="327" r:id="rId5"/>
    <p:sldId id="338" r:id="rId6"/>
    <p:sldId id="339" r:id="rId7"/>
    <p:sldId id="278" r:id="rId8"/>
    <p:sldId id="337" r:id="rId9"/>
    <p:sldId id="341" r:id="rId10"/>
    <p:sldId id="340" r:id="rId11"/>
    <p:sldId id="342" r:id="rId12"/>
    <p:sldId id="343" r:id="rId13"/>
    <p:sldId id="344" r:id="rId14"/>
    <p:sldId id="345" r:id="rId15"/>
    <p:sldId id="348" r:id="rId16"/>
    <p:sldId id="346" r:id="rId17"/>
    <p:sldId id="347" r:id="rId18"/>
    <p:sldId id="272" r:id="rId19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FFFF"/>
    <a:srgbClr val="0099FF"/>
    <a:srgbClr val="FF0066"/>
    <a:srgbClr val="0000FF"/>
    <a:srgbClr val="75057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66" autoAdjust="0"/>
    <p:restoredTop sz="94521" autoAdjust="0"/>
  </p:normalViewPr>
  <p:slideViewPr>
    <p:cSldViewPr>
      <p:cViewPr varScale="1">
        <p:scale>
          <a:sx n="86" d="100"/>
          <a:sy n="86" d="100"/>
        </p:scale>
        <p:origin x="-908" y="-60"/>
      </p:cViewPr>
      <p:guideLst>
        <p:guide orient="horz" pos="16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2020/11/14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每日必练</a:t>
              </a:r>
              <a:endParaRPr lang="zh-CN" altLang="en-US" sz="1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endParaRP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7504" y="195486"/>
            <a:ext cx="504000" cy="50405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11560" y="267494"/>
            <a:ext cx="1296144" cy="36004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6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rPr>
              <a:t>分层训练</a:t>
            </a:r>
            <a:endParaRPr lang="en-US" altLang="zh-CN" sz="1600" b="1" spc="5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少儿简体"/>
            </a:endParaRPr>
          </a:p>
        </p:txBody>
      </p:sp>
      <p:pic>
        <p:nvPicPr>
          <p:cNvPr id="15" name="图片 14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旧知唤醒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zh-CN" sz="1600" b="1" kern="1200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方正少儿简体"/>
                  <a:cs typeface="+mn-cs"/>
                </a:rPr>
                <a:t>随堂练习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tif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53525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8242" y="134712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件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0" name="组合 2"/>
          <p:cNvGrpSpPr/>
          <p:nvPr/>
        </p:nvGrpSpPr>
        <p:grpSpPr>
          <a:xfrm>
            <a:off x="2300380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练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13"/>
          <p:cNvGrpSpPr/>
          <p:nvPr/>
        </p:nvGrpSpPr>
        <p:grpSpPr>
          <a:xfrm>
            <a:off x="3572837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b="1" smtClean="0">
                  <a:solidFill>
                    <a:srgbClr val="FFC000"/>
                  </a:solidFill>
                </a:rPr>
                <a:t>习</a:t>
              </a:r>
              <a:endParaRPr lang="zh-CN" altLang="en-US" sz="5000" b="1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课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5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2475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707904" y="3075806"/>
            <a:ext cx="1956303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人教版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五年级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bldLvl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00034" y="1000114"/>
            <a:ext cx="800105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一个正方体木盒的棱长总和为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96 cm,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这个木盒的表面积是多少平方厘米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8" name="矩形 7"/>
          <p:cNvSpPr/>
          <p:nvPr/>
        </p:nvSpPr>
        <p:spPr>
          <a:xfrm>
            <a:off x="2428860" y="2500312"/>
            <a:ext cx="2356735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96÷12=8(cm)</a:t>
            </a:r>
          </a:p>
        </p:txBody>
      </p:sp>
      <p:sp>
        <p:nvSpPr>
          <p:cNvPr id="11" name="矩形 10"/>
          <p:cNvSpPr/>
          <p:nvPr/>
        </p:nvSpPr>
        <p:spPr>
          <a:xfrm>
            <a:off x="2428860" y="3143254"/>
            <a:ext cx="3079689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8×8×6=384(cm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</p:txBody>
      </p:sp>
      <p:sp>
        <p:nvSpPr>
          <p:cNvPr id="12" name="矩形 11"/>
          <p:cNvSpPr/>
          <p:nvPr/>
        </p:nvSpPr>
        <p:spPr>
          <a:xfrm>
            <a:off x="1928794" y="3714758"/>
            <a:ext cx="5719836" cy="738664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答：这个木盒的表面积是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384 cm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071670" y="2618904"/>
            <a:ext cx="4342856" cy="637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0.8×0.8×5=3.2(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71604" y="475764"/>
            <a:ext cx="621510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有一个正方体收纳箱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棱长是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0.8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制作一个这样的收纳箱至少需要多少平方米木板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该收纳箱无盖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14348" y="3404722"/>
            <a:ext cx="8662949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答：制作一个这样的收纳盒至少需要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平方米木板。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071538" y="628579"/>
            <a:ext cx="692948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一间长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宽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高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米的教室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门窗面积为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平方米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现在四面墙壁及棚顶需要涂上涂料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如果每平方米要付涂料费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2.8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元钱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那么一共需要付涂料费多少钱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8" name="矩形 7"/>
          <p:cNvSpPr/>
          <p:nvPr/>
        </p:nvSpPr>
        <p:spPr>
          <a:xfrm>
            <a:off x="928662" y="3148521"/>
            <a:ext cx="6873998" cy="637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12×8+12×3×2+8×3×2-12=204(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</p:txBody>
      </p:sp>
      <p:sp>
        <p:nvSpPr>
          <p:cNvPr id="11" name="矩形 10"/>
          <p:cNvSpPr/>
          <p:nvPr/>
        </p:nvSpPr>
        <p:spPr>
          <a:xfrm>
            <a:off x="1857356" y="3720025"/>
            <a:ext cx="3441968" cy="637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204×2.8=571.2(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</p:txBody>
      </p:sp>
      <p:sp>
        <p:nvSpPr>
          <p:cNvPr id="12" name="矩形 11"/>
          <p:cNvSpPr/>
          <p:nvPr/>
        </p:nvSpPr>
        <p:spPr>
          <a:xfrm>
            <a:off x="1285852" y="4291529"/>
            <a:ext cx="5238935" cy="637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一共需要付涂料费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571.2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928662" y="714362"/>
            <a:ext cx="71438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如果从魔方的顶点拿下一个小正方体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它的表面积和魔方原来的表面积相比是否发生了变化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为什么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8" name="矩形 7"/>
          <p:cNvSpPr/>
          <p:nvPr/>
        </p:nvSpPr>
        <p:spPr>
          <a:xfrm>
            <a:off x="785786" y="3000378"/>
            <a:ext cx="7643866" cy="19303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表面积不变。理由如下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因为在顶点拿下一个小正方体后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表面积减少了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个小正方形的面积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同时又增加了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个小正方形的面积。</a:t>
            </a:r>
          </a:p>
        </p:txBody>
      </p:sp>
      <p:pic>
        <p:nvPicPr>
          <p:cNvPr id="11" name="XS70.EPS" descr="id:2147489927;FounderCES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57752" y="2143122"/>
            <a:ext cx="2036396" cy="8817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785786" y="785800"/>
            <a:ext cx="714380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星期天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聪聪帮开礼品店的小姨包装礼物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已知一个礼品盒长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 dm,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宽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 dm,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高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 dm,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现需将两个同样的礼品盒包装在一起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他设计了下面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种包法。哪种包法最省包装纸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至少需要多少包装纸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pic>
        <p:nvPicPr>
          <p:cNvPr id="6" name="YY143.EPS" descr="id:2147488822;FounderCES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57620" y="3643320"/>
            <a:ext cx="3265465" cy="92788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687120" y="1136150"/>
            <a:ext cx="209906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种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</a:p>
        </p:txBody>
      </p:sp>
      <p:sp>
        <p:nvSpPr>
          <p:cNvPr id="8" name="矩形 7"/>
          <p:cNvSpPr/>
          <p:nvPr/>
        </p:nvSpPr>
        <p:spPr>
          <a:xfrm>
            <a:off x="4714876" y="1142990"/>
            <a:ext cx="209906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1+1=2(dm)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000232" y="1928808"/>
            <a:ext cx="550072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(4×2+4×2+2×2)×2=40(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dm</a:t>
            </a:r>
            <a:r>
              <a:rPr lang="en-US" altLang="zh-CN" sz="2800" b="1" baseline="30000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714480" y="3000378"/>
            <a:ext cx="550072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答：第一种最省包装纸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至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少需要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平方分米包装纸。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1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071538" y="785800"/>
            <a:ext cx="685804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个完全相同的正方体排成一行拼成一个长方体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拼成后表面积减少了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72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cm</a:t>
            </a:r>
            <a:r>
              <a:rPr lang="en-US" altLang="zh-CN" sz="2800" baseline="30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原来一个正方体的表面积是多少平方厘米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14480" y="2857502"/>
            <a:ext cx="292895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72÷6=12(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cm</a:t>
            </a:r>
            <a:r>
              <a:rPr lang="en-US" altLang="zh-CN" sz="2800" b="1" baseline="30000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</p:txBody>
      </p:sp>
      <p:sp>
        <p:nvSpPr>
          <p:cNvPr id="11" name="矩形 10"/>
          <p:cNvSpPr/>
          <p:nvPr/>
        </p:nvSpPr>
        <p:spPr>
          <a:xfrm>
            <a:off x="4643438" y="2857502"/>
            <a:ext cx="292895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12×6=72(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cm</a:t>
            </a:r>
            <a:r>
              <a:rPr lang="en-US" altLang="zh-CN" sz="2800" b="1" baseline="30000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</p:txBody>
      </p:sp>
      <p:sp>
        <p:nvSpPr>
          <p:cNvPr id="12" name="矩形 11"/>
          <p:cNvSpPr/>
          <p:nvPr/>
        </p:nvSpPr>
        <p:spPr>
          <a:xfrm>
            <a:off x="1928794" y="3714758"/>
            <a:ext cx="5500726" cy="12840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答：原来一个正方体的表面积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平方厘米。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42204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 rot="20718769">
            <a:off x="2669878" y="1171198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971600" y="987574"/>
            <a:ext cx="1471878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3</a:t>
            </a:r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单元</a:t>
            </a:r>
            <a:endParaRPr lang="zh-CN" altLang="en-US" sz="28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059832" y="1635646"/>
            <a:ext cx="5616624" cy="743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2 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长方体和正方体的表面积</a:t>
            </a:r>
            <a:endParaRPr lang="en-US" altLang="zh-CN" sz="3200" dirty="0" smtClean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4391025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28564" y="1000114"/>
            <a:ext cx="7501022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长方体的特征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的面完全相同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条棱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相对的棱长度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个顶点。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正方体有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都是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,6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个面面积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5" name="矩形 4"/>
          <p:cNvSpPr/>
          <p:nvPr/>
        </p:nvSpPr>
        <p:spPr>
          <a:xfrm>
            <a:off x="3857620" y="1000114"/>
            <a:ext cx="71438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</a:p>
        </p:txBody>
      </p:sp>
      <p:sp>
        <p:nvSpPr>
          <p:cNvPr id="6" name="矩形 5"/>
          <p:cNvSpPr/>
          <p:nvPr/>
        </p:nvSpPr>
        <p:spPr>
          <a:xfrm>
            <a:off x="5643570" y="1000114"/>
            <a:ext cx="114300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相对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857488" y="1643056"/>
            <a:ext cx="71438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</a:p>
        </p:txBody>
      </p:sp>
      <p:sp>
        <p:nvSpPr>
          <p:cNvPr id="8" name="矩形 7"/>
          <p:cNvSpPr/>
          <p:nvPr/>
        </p:nvSpPr>
        <p:spPr>
          <a:xfrm>
            <a:off x="714348" y="2285998"/>
            <a:ext cx="114300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相等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43174" y="2285998"/>
            <a:ext cx="71438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</a:p>
        </p:txBody>
      </p:sp>
      <p:sp>
        <p:nvSpPr>
          <p:cNvPr id="10" name="矩形 9"/>
          <p:cNvSpPr/>
          <p:nvPr/>
        </p:nvSpPr>
        <p:spPr>
          <a:xfrm>
            <a:off x="2643174" y="2857502"/>
            <a:ext cx="71438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</a:p>
        </p:txBody>
      </p:sp>
      <p:sp>
        <p:nvSpPr>
          <p:cNvPr id="11" name="矩形 10"/>
          <p:cNvSpPr/>
          <p:nvPr/>
        </p:nvSpPr>
        <p:spPr>
          <a:xfrm>
            <a:off x="5286380" y="2934207"/>
            <a:ext cx="114300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正方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57290" y="3571882"/>
            <a:ext cx="114300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相等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10129" y="1663760"/>
            <a:ext cx="8715436" cy="1685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长方形的面积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)×(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20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正方形的面积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)×(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4" name="矩形 3"/>
          <p:cNvSpPr/>
          <p:nvPr/>
        </p:nvSpPr>
        <p:spPr>
          <a:xfrm>
            <a:off x="3357554" y="1857370"/>
            <a:ext cx="278608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宽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000364" y="2714626"/>
            <a:ext cx="278608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边长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边长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10129" y="1663760"/>
            <a:ext cx="8405275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知识回顾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】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长方体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个面都是长方形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特殊情况有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个面是正方形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体是特殊的长方体。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14678" y="2714626"/>
            <a:ext cx="156755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正方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42942" y="733927"/>
            <a:ext cx="821533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r>
              <a:rPr lang="en-US" altLang="zh-CN" sz="2800" baseline="30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10×10=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2800" baseline="30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14×5=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2×3×5=               0.5×2.5×2=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3×2×8=               0.2×2.5×0.8=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360÷6=               70×70=</a:t>
            </a:r>
            <a:b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13×30=               8×12=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571604" y="719629"/>
            <a:ext cx="909223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2500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223558" y="719629"/>
            <a:ext cx="728084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357290" y="1357304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143504" y="1357304"/>
            <a:ext cx="546945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70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214546" y="2071684"/>
            <a:ext cx="546945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857884" y="2000246"/>
            <a:ext cx="728084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2.5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214546" y="2643188"/>
            <a:ext cx="546945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48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058494" y="2643188"/>
            <a:ext cx="728084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0.4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239105" y="3286130"/>
            <a:ext cx="546945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072066" y="3286130"/>
            <a:ext cx="909223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4900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214546" y="4000510"/>
            <a:ext cx="728084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390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929190" y="3929072"/>
            <a:ext cx="546945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96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6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71472" y="1571618"/>
            <a:ext cx="778674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一个长方体的长、宽、高分别是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 cm,7 cm,6 cm,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它的表面积是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)cm</a:t>
            </a:r>
            <a:r>
              <a:rPr lang="en-US" altLang="zh-CN" sz="2800" baseline="30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一个长方体木箱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长为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 cm,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宽为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50 cm,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高为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40 cm,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这个木箱的表面积是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)cm</a:t>
            </a:r>
            <a:r>
              <a:rPr lang="en-US" altLang="zh-CN" sz="2800" baseline="30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8" name="矩形 7"/>
          <p:cNvSpPr/>
          <p:nvPr/>
        </p:nvSpPr>
        <p:spPr>
          <a:xfrm>
            <a:off x="3786182" y="2214560"/>
            <a:ext cx="728084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292</a:t>
            </a:r>
          </a:p>
        </p:txBody>
      </p:sp>
      <p:sp>
        <p:nvSpPr>
          <p:cNvPr id="11" name="矩形 10"/>
          <p:cNvSpPr/>
          <p:nvPr/>
        </p:nvSpPr>
        <p:spPr>
          <a:xfrm>
            <a:off x="5214942" y="3500444"/>
            <a:ext cx="1090363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14800</a:t>
            </a:r>
          </a:p>
        </p:txBody>
      </p:sp>
      <p:sp>
        <p:nvSpPr>
          <p:cNvPr id="12" name="矩形 11"/>
          <p:cNvSpPr/>
          <p:nvPr/>
        </p:nvSpPr>
        <p:spPr>
          <a:xfrm>
            <a:off x="428596" y="928676"/>
            <a:ext cx="407196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填一填。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285852" y="500048"/>
            <a:ext cx="671517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计算下面立体图形的表面积。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单位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8" name="矩形 7"/>
          <p:cNvSpPr/>
          <p:nvPr/>
        </p:nvSpPr>
        <p:spPr>
          <a:xfrm>
            <a:off x="1071538" y="2786064"/>
            <a:ext cx="3619902" cy="12840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(8×7+8×4+7×4)×2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=232(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714876" y="3357568"/>
            <a:ext cx="3618298" cy="637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5×5×6=150(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XS68.EPS" descr="id:2147489906;FounderCES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00232" y="1571618"/>
            <a:ext cx="1643074" cy="1274198"/>
          </a:xfrm>
          <a:prstGeom prst="rect">
            <a:avLst/>
          </a:prstGeom>
        </p:spPr>
      </p:pic>
      <p:pic>
        <p:nvPicPr>
          <p:cNvPr id="14" name="XS69.EPS" descr="id:2147489913;FounderCES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00694" y="1428742"/>
            <a:ext cx="1300314" cy="145265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000100" y="928676"/>
            <a:ext cx="692948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将一个长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50 cm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、宽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40 cm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、高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35 cm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的工具箱表面涂上油漆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需要涂油漆的面积是多少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8" name="矩形 7"/>
          <p:cNvSpPr/>
          <p:nvPr/>
        </p:nvSpPr>
        <p:spPr>
          <a:xfrm>
            <a:off x="857224" y="3071816"/>
            <a:ext cx="7241085" cy="637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(50×40+50×35+40×35)×2=10300(cm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28662" y="3643320"/>
            <a:ext cx="6442789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答：需要涂油漆的面积是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10300 cm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　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806</Words>
  <Application>Microsoft Office PowerPoint</Application>
  <PresentationFormat>全屏显示(16:9)</PresentationFormat>
  <Paragraphs>84</Paragraphs>
  <Slides>17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19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301</cp:revision>
  <dcterms:created xsi:type="dcterms:W3CDTF">2018-12-06T02:32:00Z</dcterms:created>
  <dcterms:modified xsi:type="dcterms:W3CDTF">2020-11-14T14:42:14Z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