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2"/>
  </p:notesMasterIdLst>
  <p:sldIdLst>
    <p:sldId id="271" r:id="rId3"/>
    <p:sldId id="258" r:id="rId4"/>
    <p:sldId id="327" r:id="rId5"/>
    <p:sldId id="338" r:id="rId6"/>
    <p:sldId id="339" r:id="rId7"/>
    <p:sldId id="278" r:id="rId8"/>
    <p:sldId id="340" r:id="rId9"/>
    <p:sldId id="337" r:id="rId10"/>
    <p:sldId id="341" r:id="rId11"/>
    <p:sldId id="342" r:id="rId12"/>
    <p:sldId id="343" r:id="rId13"/>
    <p:sldId id="344" r:id="rId14"/>
    <p:sldId id="347" r:id="rId15"/>
    <p:sldId id="349" r:id="rId16"/>
    <p:sldId id="350" r:id="rId17"/>
    <p:sldId id="348" r:id="rId18"/>
    <p:sldId id="351" r:id="rId19"/>
    <p:sldId id="352" r:id="rId20"/>
    <p:sldId id="272" r:id="rId2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166" autoAdjust="0"/>
    <p:restoredTop sz="94521" autoAdjust="0"/>
  </p:normalViewPr>
  <p:slideViewPr>
    <p:cSldViewPr>
      <p:cViewPr varScale="1">
        <p:scale>
          <a:sx n="77" d="100"/>
          <a:sy n="77" d="100"/>
        </p:scale>
        <p:origin x="-192" y="-84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142976" y="357172"/>
            <a:ext cx="742955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幸福村挖一个长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分米的水池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如果每立方米土重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吨。挖这个水池挖出来的土重多少吨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8" name="矩形 7"/>
          <p:cNvSpPr/>
          <p:nvPr/>
        </p:nvSpPr>
        <p:spPr>
          <a:xfrm>
            <a:off x="1857356" y="2214560"/>
            <a:ext cx="485778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50×25×25=31250(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立方分米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57356" y="2786064"/>
            <a:ext cx="5000660" cy="6376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31250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立方分米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=31.25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立方米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57356" y="3357568"/>
            <a:ext cx="5000660" cy="6376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31.25×1.5=46.875(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14" name="矩形 13"/>
          <p:cNvSpPr/>
          <p:nvPr/>
        </p:nvSpPr>
        <p:spPr>
          <a:xfrm>
            <a:off x="1428728" y="3929072"/>
            <a:ext cx="692948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答：挖这个水池挖出来的土重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46.875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71538" y="472375"/>
            <a:ext cx="721523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一个包装盒长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 cm,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 cm,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体积为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11.7 dm</a:t>
            </a:r>
            <a:r>
              <a:rPr lang="en-US" altLang="zh-CN" sz="2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包装盒厚度忽略不计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。爸爸想用它包装一件长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 cm,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 cm,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18 cm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的玻璃器皿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是否可以装下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8" name="矩形 7"/>
          <p:cNvSpPr/>
          <p:nvPr/>
        </p:nvSpPr>
        <p:spPr>
          <a:xfrm>
            <a:off x="3571868" y="2329763"/>
            <a:ext cx="457203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11.7 dm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=11700 cm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28728" y="3044143"/>
            <a:ext cx="457203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11700÷25÷20=23.4(cm)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57290" y="3687085"/>
            <a:ext cx="692945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:25 cm&gt;24 cm,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:20 cm&gt;16 cm,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:23.4 cm&gt;18 cm,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所以可以装下。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C56.EPS" descr="id:214748895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9124" y="1714494"/>
            <a:ext cx="4031862" cy="140099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1538" y="357172"/>
            <a:ext cx="678661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一根长方体木料长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 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把它沿横截面截成三段后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表面积比原来增加了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8.64 dm</a:t>
            </a:r>
            <a:r>
              <a:rPr lang="en-US" altLang="zh-CN" sz="2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8" name="矩形 7"/>
          <p:cNvSpPr/>
          <p:nvPr/>
        </p:nvSpPr>
        <p:spPr>
          <a:xfrm>
            <a:off x="2214546" y="1928808"/>
            <a:ext cx="278608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m=20 dm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28728" y="2714626"/>
            <a:ext cx="478634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8.64÷4×20=43.2(dm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14414" y="3500444"/>
            <a:ext cx="635798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答：这根木料的体积是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43.2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立方分米。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42008" y="863124"/>
            <a:ext cx="7560840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一个正方体储物盒的棱长总和是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7.2 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这个正方体的体积是多少立方分米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矩形 8"/>
          <p:cNvSpPr/>
          <p:nvPr/>
        </p:nvSpPr>
        <p:spPr>
          <a:xfrm>
            <a:off x="1000100" y="2000246"/>
            <a:ext cx="29864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7.2÷12=0.6(m)</a:t>
            </a:r>
            <a:endParaRPr lang="zh-CN" altLang="en-US" sz="2800" b="1" baseline="300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71934" y="2000246"/>
            <a:ext cx="29864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0.6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=0.216(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28860" y="2714626"/>
            <a:ext cx="29864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0.216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=216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dm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5786" y="3500444"/>
            <a:ext cx="741682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答：这个正方体的体积是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立方分米。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0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28596" y="863124"/>
            <a:ext cx="80742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一段钢材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2.2 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横截面为边长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 dm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的正方形。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这段钢材的体积是多少立方分米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矩形 8"/>
          <p:cNvSpPr/>
          <p:nvPr/>
        </p:nvSpPr>
        <p:spPr>
          <a:xfrm>
            <a:off x="1000100" y="2291265"/>
            <a:ext cx="298648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2.2 m=22 dm</a:t>
            </a:r>
            <a:endParaRPr lang="zh-CN" altLang="en-US" sz="2800" b="1" baseline="300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71934" y="2291265"/>
            <a:ext cx="298648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2×2×22=88(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dm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baseline="300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7224" y="3071816"/>
            <a:ext cx="741682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答：这段钢材的体积是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立方分米。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28596" y="863124"/>
            <a:ext cx="807425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一段钢材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2.2 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横截面为边长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 dm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的正方形。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立方分米的钢材重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7.7 kg,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这段钢材重多少千克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矩形 8"/>
          <p:cNvSpPr/>
          <p:nvPr/>
        </p:nvSpPr>
        <p:spPr>
          <a:xfrm>
            <a:off x="928662" y="2934207"/>
            <a:ext cx="37147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7.7×88=677.6(kg)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zh-CN" altLang="en-US" sz="2800" b="1" baseline="300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5786" y="3714758"/>
            <a:ext cx="58579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答：这段钢材重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677.6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千克。</a:t>
            </a:r>
          </a:p>
        </p:txBody>
      </p:sp>
      <p:pic>
        <p:nvPicPr>
          <p:cNvPr id="8" name="YY147.EPS" descr="id:2147488959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388" y="2428874"/>
            <a:ext cx="1495088" cy="150120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1538" y="357172"/>
            <a:ext cx="764386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如图所示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在下面的纸箱里最多能装多少块积木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:cm)</a:t>
            </a:r>
          </a:p>
        </p:txBody>
      </p:sp>
      <p:sp>
        <p:nvSpPr>
          <p:cNvPr id="3" name="矩形 2"/>
          <p:cNvSpPr/>
          <p:nvPr/>
        </p:nvSpPr>
        <p:spPr>
          <a:xfrm>
            <a:off x="1500166" y="1928808"/>
            <a:ext cx="300039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24÷3=8(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00166" y="2500312"/>
            <a:ext cx="382193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15÷3=5(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5" name="矩形 4"/>
          <p:cNvSpPr/>
          <p:nvPr/>
        </p:nvSpPr>
        <p:spPr>
          <a:xfrm>
            <a:off x="1500166" y="3143254"/>
            <a:ext cx="307181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15÷5=3(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层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xs89.EPS" descr="id:214749010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6314" y="1428742"/>
            <a:ext cx="2928958" cy="146151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71604" y="3714758"/>
            <a:ext cx="307181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8×5×3=120(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1538" y="357172"/>
            <a:ext cx="7643866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一个长方体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 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 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 dm,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将它放在地面上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占地面积最大是多少平方米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体积是多少立方米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3" name="矩形 2"/>
          <p:cNvSpPr/>
          <p:nvPr/>
        </p:nvSpPr>
        <p:spPr>
          <a:xfrm>
            <a:off x="1571604" y="2143122"/>
            <a:ext cx="3000396" cy="6376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5×3=15(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4" name="矩形 3"/>
          <p:cNvSpPr/>
          <p:nvPr/>
        </p:nvSpPr>
        <p:spPr>
          <a:xfrm>
            <a:off x="4500562" y="2143122"/>
            <a:ext cx="3821933" cy="6376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 dm=2.2 m</a:t>
            </a:r>
          </a:p>
        </p:txBody>
      </p:sp>
      <p:sp>
        <p:nvSpPr>
          <p:cNvPr id="5" name="矩形 4"/>
          <p:cNvSpPr/>
          <p:nvPr/>
        </p:nvSpPr>
        <p:spPr>
          <a:xfrm>
            <a:off x="3000364" y="2786064"/>
            <a:ext cx="307181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5×3×2.2=33(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7" name="矩形 6"/>
          <p:cNvSpPr/>
          <p:nvPr/>
        </p:nvSpPr>
        <p:spPr>
          <a:xfrm>
            <a:off x="1357290" y="3429006"/>
            <a:ext cx="585791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答：占地面积最大是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体积是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立方米。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1538" y="619924"/>
            <a:ext cx="7643866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0.216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立方米的正方体铁块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锻造成横截面是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平方分米的铁锭。铁锭长多少米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3" name="矩形 2"/>
          <p:cNvSpPr/>
          <p:nvPr/>
        </p:nvSpPr>
        <p:spPr>
          <a:xfrm>
            <a:off x="1643042" y="1928808"/>
            <a:ext cx="664373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0.216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=216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立方分米　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43042" y="2643188"/>
            <a:ext cx="307181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216÷6=36(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7" name="矩形 6"/>
          <p:cNvSpPr/>
          <p:nvPr/>
        </p:nvSpPr>
        <p:spPr>
          <a:xfrm>
            <a:off x="4714876" y="2643188"/>
            <a:ext cx="300039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=3.6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57356" y="3643320"/>
            <a:ext cx="335758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答：铁锭长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</a:t>
            </a:r>
            <a:r>
              <a:rPr lang="zh-CN" altLang="en-US" sz="280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　长方体和正方体的体积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课时　 体积单位间的进率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857238"/>
            <a:ext cx="80010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边长是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分米的正方形面积是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可以看成边长是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厘米的正方形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这个正方形的面积是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平方分米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平方厘米。</a:t>
            </a:r>
          </a:p>
        </p:txBody>
      </p:sp>
      <p:sp>
        <p:nvSpPr>
          <p:cNvPr id="5" name="矩形 4"/>
          <p:cNvSpPr/>
          <p:nvPr/>
        </p:nvSpPr>
        <p:spPr>
          <a:xfrm>
            <a:off x="3071802" y="857238"/>
            <a:ext cx="8572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43042" y="1500180"/>
            <a:ext cx="22860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平方分米</a:t>
            </a:r>
          </a:p>
        </p:txBody>
      </p:sp>
      <p:sp>
        <p:nvSpPr>
          <p:cNvPr id="7" name="矩形 6"/>
          <p:cNvSpPr/>
          <p:nvPr/>
        </p:nvSpPr>
        <p:spPr>
          <a:xfrm>
            <a:off x="6429388" y="1500180"/>
            <a:ext cx="9286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00694" y="2143122"/>
            <a:ext cx="92869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28992" y="2791331"/>
            <a:ext cx="92869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1071552"/>
            <a:ext cx="871543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2.   3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平方分米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平方米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1 .3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平方分米</a:t>
            </a:r>
          </a:p>
        </p:txBody>
      </p:sp>
      <p:sp>
        <p:nvSpPr>
          <p:cNvPr id="5" name="矩形 4"/>
          <p:cNvSpPr/>
          <p:nvPr/>
        </p:nvSpPr>
        <p:spPr>
          <a:xfrm>
            <a:off x="2643174" y="1071552"/>
            <a:ext cx="64294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14678" y="1791199"/>
            <a:ext cx="64294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86050" y="2357436"/>
            <a:ext cx="385765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1285866"/>
            <a:ext cx="857259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长度单位米、分米、厘米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相邻两个单位间的进率是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。面积单位平方米、平方分米、平方厘米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相邻两个单位间的进率是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71736" y="2333152"/>
            <a:ext cx="117317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15074" y="3219959"/>
            <a:ext cx="11731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5720" y="785800"/>
            <a:ext cx="821533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11000 cm</a:t>
            </a:r>
            <a:r>
              <a:rPr lang="en-US" altLang="zh-CN" sz="2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)dm</a:t>
            </a:r>
            <a:r>
              <a:rPr lang="en-US" altLang="zh-CN" sz="2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12000 cm</a:t>
            </a:r>
            <a:r>
              <a:rPr lang="en-US" altLang="zh-CN" sz="2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)dm</a:t>
            </a:r>
            <a:r>
              <a:rPr lang="en-US" altLang="zh-CN" sz="2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 dm</a:t>
            </a:r>
            <a:r>
              <a:rPr lang="en-US" altLang="zh-CN" sz="2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)cm</a:t>
            </a:r>
            <a:r>
              <a:rPr lang="en-US" altLang="zh-CN" sz="2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20 dm</a:t>
            </a:r>
            <a:r>
              <a:rPr lang="en-US" altLang="zh-CN" sz="2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)cm</a:t>
            </a:r>
            <a:r>
              <a:rPr lang="en-US" altLang="zh-CN" sz="2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0.96m</a:t>
            </a:r>
            <a:r>
              <a:rPr lang="en-US" altLang="zh-CN" sz="2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)dm</a:t>
            </a:r>
            <a:r>
              <a:rPr lang="en-US" altLang="zh-CN" sz="2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0.85m</a:t>
            </a:r>
            <a:r>
              <a:rPr lang="en-US" altLang="zh-CN" sz="2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)dm</a:t>
            </a:r>
            <a:r>
              <a:rPr lang="en-US" altLang="zh-CN" sz="2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9000 dm</a:t>
            </a:r>
            <a:r>
              <a:rPr lang="en-US" altLang="zh-CN" sz="2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)m</a:t>
            </a:r>
            <a:r>
              <a:rPr lang="en-US" altLang="zh-CN" sz="2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14000dm</a:t>
            </a:r>
            <a:r>
              <a:rPr lang="en-US" altLang="zh-CN" sz="2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)m</a:t>
            </a:r>
            <a:r>
              <a:rPr lang="en-US" altLang="zh-CN" sz="2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71736" y="928676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11137" y="928676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28794" y="1785932"/>
            <a:ext cx="109036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15000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00760" y="1785932"/>
            <a:ext cx="109036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28794" y="2643188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960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00760" y="2643188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850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571736" y="3500444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96823" y="3500444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5720" y="785800"/>
            <a:ext cx="8215338" cy="3409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9.56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800" baseline="30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309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800" baseline="30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800" baseline="30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85.6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800" baseline="30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5984" y="928676"/>
            <a:ext cx="90922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9560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67191" y="1785932"/>
            <a:ext cx="109036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0.309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28794" y="2643188"/>
            <a:ext cx="90922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4000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357422" y="3577149"/>
            <a:ext cx="1271502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0.0856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14348" y="1000114"/>
            <a:ext cx="7858180" cy="3247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填一填。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棱长为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 dm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的正方体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也可以看成是棱长为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 cm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的正方体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它的体积是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)cm</a:t>
            </a:r>
            <a:r>
              <a:rPr lang="en-US" altLang="zh-CN" sz="2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 dm</a:t>
            </a:r>
            <a:r>
              <a:rPr lang="en-US" altLang="zh-CN" sz="2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)cm</a:t>
            </a:r>
            <a:r>
              <a:rPr lang="en-US" altLang="zh-CN" sz="2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相邻两个体积单位间的进率是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8" name="矩形 7"/>
          <p:cNvSpPr/>
          <p:nvPr/>
        </p:nvSpPr>
        <p:spPr>
          <a:xfrm>
            <a:off x="4857752" y="2285998"/>
            <a:ext cx="90922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</a:p>
        </p:txBody>
      </p:sp>
      <p:sp>
        <p:nvSpPr>
          <p:cNvPr id="11" name="矩形 10"/>
          <p:cNvSpPr/>
          <p:nvPr/>
        </p:nvSpPr>
        <p:spPr>
          <a:xfrm>
            <a:off x="2071670" y="3000378"/>
            <a:ext cx="90922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</a:p>
        </p:txBody>
      </p:sp>
      <p:sp>
        <p:nvSpPr>
          <p:cNvPr id="12" name="矩形 11"/>
          <p:cNvSpPr/>
          <p:nvPr/>
        </p:nvSpPr>
        <p:spPr>
          <a:xfrm>
            <a:off x="6072198" y="3571882"/>
            <a:ext cx="90922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928662" y="1500180"/>
            <a:ext cx="692948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0.5 m</a:t>
            </a:r>
            <a:r>
              <a:rPr lang="en-US" altLang="zh-CN" sz="2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4800" dirty="0" smtClean="0">
                <a:latin typeface="楷体" pitchFamily="49" charset="-122"/>
                <a:ea typeface="楷体" pitchFamily="49" charset="-122"/>
              </a:rPr>
              <a:t>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500 dm</a:t>
            </a:r>
            <a:r>
              <a:rPr lang="en-US" altLang="zh-CN" sz="2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 dm</a:t>
            </a:r>
            <a:r>
              <a:rPr lang="en-US" altLang="zh-CN" sz="2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4800" dirty="0" smtClean="0">
                <a:latin typeface="楷体" pitchFamily="49" charset="-122"/>
                <a:ea typeface="楷体" pitchFamily="49" charset="-122"/>
              </a:rPr>
              <a:t>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 cm</a:t>
            </a:r>
            <a:r>
              <a:rPr lang="en-US" altLang="zh-CN" sz="2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 dm</a:t>
            </a:r>
            <a:r>
              <a:rPr lang="en-US" altLang="zh-CN" sz="2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4800" dirty="0" smtClean="0">
                <a:latin typeface="楷体" pitchFamily="49" charset="-122"/>
                <a:ea typeface="楷体" pitchFamily="49" charset="-122"/>
              </a:rPr>
              <a:t>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1500 cm</a:t>
            </a:r>
            <a:r>
              <a:rPr lang="en-US" altLang="zh-CN" sz="2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0.32 m</a:t>
            </a:r>
            <a:r>
              <a:rPr lang="en-US" altLang="zh-CN" sz="2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4800" dirty="0" smtClean="0">
                <a:latin typeface="楷体" pitchFamily="49" charset="-122"/>
                <a:ea typeface="楷体" pitchFamily="49" charset="-122"/>
              </a:rPr>
              <a:t>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3200 dm</a:t>
            </a:r>
            <a:r>
              <a:rPr lang="en-US" altLang="zh-CN" sz="2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8" name="矩形 7"/>
          <p:cNvSpPr/>
          <p:nvPr/>
        </p:nvSpPr>
        <p:spPr>
          <a:xfrm>
            <a:off x="1214414" y="714362"/>
            <a:ext cx="707236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里填上“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&gt;”“&lt;”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1" name="矩形 10"/>
          <p:cNvSpPr/>
          <p:nvPr/>
        </p:nvSpPr>
        <p:spPr>
          <a:xfrm>
            <a:off x="2214546" y="1571618"/>
            <a:ext cx="365806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</a:p>
        </p:txBody>
      </p:sp>
      <p:sp>
        <p:nvSpPr>
          <p:cNvPr id="12" name="矩形 11"/>
          <p:cNvSpPr/>
          <p:nvPr/>
        </p:nvSpPr>
        <p:spPr>
          <a:xfrm>
            <a:off x="2357422" y="2285998"/>
            <a:ext cx="365806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&gt;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357422" y="3000378"/>
            <a:ext cx="365806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&gt;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428860" y="3786196"/>
            <a:ext cx="365806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&lt;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634</Words>
  <Application>WPS 演示</Application>
  <PresentationFormat>全屏显示(16:9)</PresentationFormat>
  <Paragraphs>109</Paragraphs>
  <Slides>19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299</cp:revision>
  <dcterms:created xsi:type="dcterms:W3CDTF">2018-12-06T02:32:00Z</dcterms:created>
  <dcterms:modified xsi:type="dcterms:W3CDTF">2020-11-10T01:20:56Z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